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09"/>
  </p:notesMasterIdLst>
  <p:handoutMasterIdLst>
    <p:handoutMasterId r:id="rId110"/>
  </p:handoutMasterIdLst>
  <p:sldIdLst>
    <p:sldId id="505" r:id="rId2"/>
    <p:sldId id="471" r:id="rId3"/>
    <p:sldId id="637" r:id="rId4"/>
    <p:sldId id="601" r:id="rId5"/>
    <p:sldId id="507" r:id="rId6"/>
    <p:sldId id="530" r:id="rId7"/>
    <p:sldId id="506" r:id="rId8"/>
    <p:sldId id="581" r:id="rId9"/>
    <p:sldId id="508" r:id="rId10"/>
    <p:sldId id="510" r:id="rId11"/>
    <p:sldId id="593" r:id="rId12"/>
    <p:sldId id="632" r:id="rId13"/>
    <p:sldId id="483" r:id="rId14"/>
    <p:sldId id="608" r:id="rId15"/>
    <p:sldId id="567" r:id="rId16"/>
    <p:sldId id="512" r:id="rId17"/>
    <p:sldId id="582" r:id="rId18"/>
    <p:sldId id="513" r:id="rId19"/>
    <p:sldId id="514" r:id="rId20"/>
    <p:sldId id="515" r:id="rId21"/>
    <p:sldId id="516" r:id="rId22"/>
    <p:sldId id="517" r:id="rId23"/>
    <p:sldId id="518" r:id="rId24"/>
    <p:sldId id="520" r:id="rId25"/>
    <p:sldId id="519" r:id="rId26"/>
    <p:sldId id="521" r:id="rId27"/>
    <p:sldId id="610" r:id="rId28"/>
    <p:sldId id="630" r:id="rId29"/>
    <p:sldId id="633" r:id="rId30"/>
    <p:sldId id="611" r:id="rId31"/>
    <p:sldId id="565" r:id="rId32"/>
    <p:sldId id="522" r:id="rId33"/>
    <p:sldId id="609" r:id="rId34"/>
    <p:sldId id="523" r:id="rId35"/>
    <p:sldId id="524" r:id="rId36"/>
    <p:sldId id="525" r:id="rId37"/>
    <p:sldId id="568" r:id="rId38"/>
    <p:sldId id="527" r:id="rId39"/>
    <p:sldId id="612" r:id="rId40"/>
    <p:sldId id="528" r:id="rId41"/>
    <p:sldId id="580" r:id="rId42"/>
    <p:sldId id="613" r:id="rId43"/>
    <p:sldId id="472" r:id="rId44"/>
    <p:sldId id="631" r:id="rId45"/>
    <p:sldId id="614" r:id="rId46"/>
    <p:sldId id="570" r:id="rId47"/>
    <p:sldId id="532" r:id="rId48"/>
    <p:sldId id="639" r:id="rId49"/>
    <p:sldId id="596" r:id="rId50"/>
    <p:sldId id="534" r:id="rId51"/>
    <p:sldId id="535" r:id="rId52"/>
    <p:sldId id="588" r:id="rId53"/>
    <p:sldId id="536" r:id="rId54"/>
    <p:sldId id="537" r:id="rId55"/>
    <p:sldId id="538" r:id="rId56"/>
    <p:sldId id="634" r:id="rId57"/>
    <p:sldId id="615" r:id="rId58"/>
    <p:sldId id="616" r:id="rId59"/>
    <p:sldId id="618" r:id="rId60"/>
    <p:sldId id="539" r:id="rId61"/>
    <p:sldId id="540" r:id="rId62"/>
    <p:sldId id="640" r:id="rId63"/>
    <p:sldId id="542" r:id="rId64"/>
    <p:sldId id="543" r:id="rId65"/>
    <p:sldId id="544" r:id="rId66"/>
    <p:sldId id="638" r:id="rId67"/>
    <p:sldId id="546" r:id="rId68"/>
    <p:sldId id="547" r:id="rId69"/>
    <p:sldId id="548" r:id="rId70"/>
    <p:sldId id="635" r:id="rId71"/>
    <p:sldId id="473" r:id="rId72"/>
    <p:sldId id="571" r:id="rId73"/>
    <p:sldId id="621" r:id="rId74"/>
    <p:sldId id="573" r:id="rId75"/>
    <p:sldId id="550" r:id="rId76"/>
    <p:sldId id="622" r:id="rId77"/>
    <p:sldId id="551" r:id="rId78"/>
    <p:sldId id="552" r:id="rId79"/>
    <p:sldId id="554" r:id="rId80"/>
    <p:sldId id="555" r:id="rId81"/>
    <p:sldId id="626" r:id="rId82"/>
    <p:sldId id="475" r:id="rId83"/>
    <p:sldId id="574" r:id="rId84"/>
    <p:sldId id="623" r:id="rId85"/>
    <p:sldId id="556" r:id="rId86"/>
    <p:sldId id="557" r:id="rId87"/>
    <p:sldId id="584" r:id="rId88"/>
    <p:sldId id="558" r:id="rId89"/>
    <p:sldId id="559" r:id="rId90"/>
    <p:sldId id="560" r:id="rId91"/>
    <p:sldId id="627" r:id="rId92"/>
    <p:sldId id="624" r:id="rId93"/>
    <p:sldId id="625" r:id="rId94"/>
    <p:sldId id="628" r:id="rId95"/>
    <p:sldId id="531" r:id="rId96"/>
    <p:sldId id="561" r:id="rId97"/>
    <p:sldId id="585" r:id="rId98"/>
    <p:sldId id="643" r:id="rId99"/>
    <p:sldId id="642" r:id="rId100"/>
    <p:sldId id="455" r:id="rId101"/>
    <p:sldId id="645" r:id="rId102"/>
    <p:sldId id="604" r:id="rId103"/>
    <p:sldId id="605" r:id="rId104"/>
    <p:sldId id="595" r:id="rId105"/>
    <p:sldId id="629" r:id="rId106"/>
    <p:sldId id="504" r:id="rId107"/>
    <p:sldId id="589" r:id="rId108"/>
  </p:sldIdLst>
  <p:sldSz cx="9144000" cy="6858000" type="screen4x3"/>
  <p:notesSz cx="7010400" cy="9296400"/>
  <p:defaultTextStyle>
    <a:defPPr>
      <a:defRPr lang="en-US"/>
    </a:defPPr>
    <a:lvl1pPr algn="ctr" rtl="0" eaLnBrk="0" fontAlgn="base" hangingPunct="0">
      <a:spcBef>
        <a:spcPct val="0"/>
      </a:spcBef>
      <a:spcAft>
        <a:spcPct val="0"/>
      </a:spcAft>
      <a:defRPr sz="3200" kern="1200">
        <a:solidFill>
          <a:schemeClr val="bg1"/>
        </a:solidFill>
        <a:latin typeface="Helvetica" pitchFamily="2" charset="0"/>
        <a:ea typeface="ＭＳ Ｐゴシック" pitchFamily="-107" charset="-128"/>
        <a:cs typeface="+mn-cs"/>
      </a:defRPr>
    </a:lvl1pPr>
    <a:lvl2pPr marL="457200" algn="ctr" rtl="0" eaLnBrk="0" fontAlgn="base" hangingPunct="0">
      <a:spcBef>
        <a:spcPct val="0"/>
      </a:spcBef>
      <a:spcAft>
        <a:spcPct val="0"/>
      </a:spcAft>
      <a:defRPr sz="3200" kern="1200">
        <a:solidFill>
          <a:schemeClr val="bg1"/>
        </a:solidFill>
        <a:latin typeface="Helvetica" pitchFamily="2" charset="0"/>
        <a:ea typeface="ＭＳ Ｐゴシック" pitchFamily="-107" charset="-128"/>
        <a:cs typeface="+mn-cs"/>
      </a:defRPr>
    </a:lvl2pPr>
    <a:lvl3pPr marL="914400" algn="ctr" rtl="0" eaLnBrk="0" fontAlgn="base" hangingPunct="0">
      <a:spcBef>
        <a:spcPct val="0"/>
      </a:spcBef>
      <a:spcAft>
        <a:spcPct val="0"/>
      </a:spcAft>
      <a:defRPr sz="3200" kern="1200">
        <a:solidFill>
          <a:schemeClr val="bg1"/>
        </a:solidFill>
        <a:latin typeface="Helvetica" pitchFamily="2" charset="0"/>
        <a:ea typeface="ＭＳ Ｐゴシック" pitchFamily="-107" charset="-128"/>
        <a:cs typeface="+mn-cs"/>
      </a:defRPr>
    </a:lvl3pPr>
    <a:lvl4pPr marL="1371600" algn="ctr" rtl="0" eaLnBrk="0" fontAlgn="base" hangingPunct="0">
      <a:spcBef>
        <a:spcPct val="0"/>
      </a:spcBef>
      <a:spcAft>
        <a:spcPct val="0"/>
      </a:spcAft>
      <a:defRPr sz="3200" kern="1200">
        <a:solidFill>
          <a:schemeClr val="bg1"/>
        </a:solidFill>
        <a:latin typeface="Helvetica" pitchFamily="2" charset="0"/>
        <a:ea typeface="ＭＳ Ｐゴシック" pitchFamily="-107" charset="-128"/>
        <a:cs typeface="+mn-cs"/>
      </a:defRPr>
    </a:lvl4pPr>
    <a:lvl5pPr marL="1828800" algn="ctr" rtl="0" eaLnBrk="0" fontAlgn="base" hangingPunct="0">
      <a:spcBef>
        <a:spcPct val="0"/>
      </a:spcBef>
      <a:spcAft>
        <a:spcPct val="0"/>
      </a:spcAft>
      <a:defRPr sz="3200" kern="1200">
        <a:solidFill>
          <a:schemeClr val="bg1"/>
        </a:solidFill>
        <a:latin typeface="Helvetica" pitchFamily="2" charset="0"/>
        <a:ea typeface="ＭＳ Ｐゴシック" pitchFamily="-107" charset="-128"/>
        <a:cs typeface="+mn-cs"/>
      </a:defRPr>
    </a:lvl5pPr>
    <a:lvl6pPr marL="2286000" algn="l" defTabSz="914400" rtl="0" eaLnBrk="1" latinLnBrk="0" hangingPunct="1">
      <a:defRPr sz="3200" kern="1200">
        <a:solidFill>
          <a:schemeClr val="bg1"/>
        </a:solidFill>
        <a:latin typeface="Helvetica" pitchFamily="2" charset="0"/>
        <a:ea typeface="ＭＳ Ｐゴシック" pitchFamily="-107" charset="-128"/>
        <a:cs typeface="+mn-cs"/>
      </a:defRPr>
    </a:lvl6pPr>
    <a:lvl7pPr marL="2743200" algn="l" defTabSz="914400" rtl="0" eaLnBrk="1" latinLnBrk="0" hangingPunct="1">
      <a:defRPr sz="3200" kern="1200">
        <a:solidFill>
          <a:schemeClr val="bg1"/>
        </a:solidFill>
        <a:latin typeface="Helvetica" pitchFamily="2" charset="0"/>
        <a:ea typeface="ＭＳ Ｐゴシック" pitchFamily="-107" charset="-128"/>
        <a:cs typeface="+mn-cs"/>
      </a:defRPr>
    </a:lvl7pPr>
    <a:lvl8pPr marL="3200400" algn="l" defTabSz="914400" rtl="0" eaLnBrk="1" latinLnBrk="0" hangingPunct="1">
      <a:defRPr sz="3200" kern="1200">
        <a:solidFill>
          <a:schemeClr val="bg1"/>
        </a:solidFill>
        <a:latin typeface="Helvetica" pitchFamily="2" charset="0"/>
        <a:ea typeface="ＭＳ Ｐゴシック" pitchFamily="-107" charset="-128"/>
        <a:cs typeface="+mn-cs"/>
      </a:defRPr>
    </a:lvl8pPr>
    <a:lvl9pPr marL="3657600" algn="l" defTabSz="914400" rtl="0" eaLnBrk="1" latinLnBrk="0" hangingPunct="1">
      <a:defRPr sz="3200" kern="1200">
        <a:solidFill>
          <a:schemeClr val="bg1"/>
        </a:solidFill>
        <a:latin typeface="Helvetica" pitchFamily="2" charset="0"/>
        <a:ea typeface="ＭＳ Ｐゴシック" pitchFamily="-107" charset="-128"/>
        <a:cs typeface="+mn-cs"/>
      </a:defRPr>
    </a:lvl9pPr>
  </p:defaultTextStyle>
  <p:extLst>
    <p:ext uri="{EFAFB233-063F-42B5-8137-9DF3F51BA10A}">
      <p15:sldGuideLst xmlns:p15="http://schemas.microsoft.com/office/powerpoint/2012/main">
        <p15:guide id="1" orient="horz" pos="96">
          <p15:clr>
            <a:srgbClr val="A4A3A4"/>
          </p15:clr>
        </p15:guide>
        <p15:guide id="2" orient="horz" pos="2232">
          <p15:clr>
            <a:srgbClr val="A4A3A4"/>
          </p15:clr>
        </p15:guide>
        <p15:guide id="3" orient="horz" pos="1008">
          <p15:clr>
            <a:srgbClr val="A4A3A4"/>
          </p15:clr>
        </p15:guide>
        <p15:guide id="4" orient="horz" pos="736">
          <p15:clr>
            <a:srgbClr val="A4A3A4"/>
          </p15:clr>
        </p15:guide>
        <p15:guide id="5" orient="horz" pos="1080">
          <p15:clr>
            <a:srgbClr val="A4A3A4"/>
          </p15:clr>
        </p15:guide>
        <p15:guide id="6" pos="2880">
          <p15:clr>
            <a:srgbClr val="A4A3A4"/>
          </p15:clr>
        </p15:guide>
        <p15:guide id="7" pos="1152">
          <p15:clr>
            <a:srgbClr val="A4A3A4"/>
          </p15:clr>
        </p15:guide>
        <p15:guide id="8" pos="47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4C0000"/>
    <a:srgbClr val="990000"/>
    <a:srgbClr val="000000"/>
    <a:srgbClr val="3B0000"/>
    <a:srgbClr val="AACFDE"/>
    <a:srgbClr val="86BBD0"/>
    <a:srgbClr val="61A6C1"/>
    <a:srgbClr val="FFFF07"/>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88" autoAdjust="0"/>
    <p:restoredTop sz="64323" autoAdjust="0"/>
  </p:normalViewPr>
  <p:slideViewPr>
    <p:cSldViewPr snapToGrid="0">
      <p:cViewPr varScale="1">
        <p:scale>
          <a:sx n="60" d="100"/>
          <a:sy n="60" d="100"/>
        </p:scale>
        <p:origin x="2328" y="176"/>
      </p:cViewPr>
      <p:guideLst>
        <p:guide orient="horz" pos="96"/>
        <p:guide orient="horz" pos="2232"/>
        <p:guide orient="horz" pos="1008"/>
        <p:guide orient="horz" pos="736"/>
        <p:guide orient="horz" pos="1080"/>
        <p:guide pos="2880"/>
        <p:guide pos="1152"/>
        <p:guide pos="472"/>
      </p:guideLst>
    </p:cSldViewPr>
  </p:slideViewPr>
  <p:outlineViewPr>
    <p:cViewPr>
      <p:scale>
        <a:sx n="33" d="100"/>
        <a:sy n="33" d="100"/>
      </p:scale>
      <p:origin x="0" y="-16088"/>
    </p:cViewPr>
  </p:outlineViewPr>
  <p:notesTextViewPr>
    <p:cViewPr>
      <p:scale>
        <a:sx n="100" d="100"/>
        <a:sy n="100" d="100"/>
      </p:scale>
      <p:origin x="0" y="0"/>
    </p:cViewPr>
  </p:notesTextViewPr>
  <p:sorterViewPr>
    <p:cViewPr>
      <p:scale>
        <a:sx n="100" d="100"/>
        <a:sy n="100" d="100"/>
      </p:scale>
      <p:origin x="0" y="15594"/>
    </p:cViewPr>
  </p:sorterViewPr>
  <p:notesViewPr>
    <p:cSldViewPr snapToGrid="0">
      <p:cViewPr>
        <p:scale>
          <a:sx n="125" d="100"/>
          <a:sy n="125" d="100"/>
        </p:scale>
        <p:origin x="-1680" y="85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DB921C1-6CC8-4EA4-A18D-F3229AD28380}"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85A7FA46-5D32-423D-90E9-84F178AEA325}">
      <dgm:prSet phldrT="[Text]"/>
      <dgm:spPr>
        <a:solidFill>
          <a:srgbClr val="990000"/>
        </a:solidFill>
        <a:ln>
          <a:solidFill>
            <a:srgbClr val="990000"/>
          </a:solidFill>
        </a:ln>
      </dgm:spPr>
      <dgm:t>
        <a:bodyPr/>
        <a:lstStyle/>
        <a:p>
          <a:endParaRPr lang="en-US" dirty="0">
            <a:solidFill>
              <a:srgbClr val="4C0000"/>
            </a:solidFill>
          </a:endParaRPr>
        </a:p>
      </dgm:t>
    </dgm:pt>
    <dgm:pt modelId="{235DA56B-EFE3-4A0D-A914-C31990A932E2}" type="parTrans" cxnId="{19E78249-E0A5-4F5B-89EF-4E03BCA905DD}">
      <dgm:prSet/>
      <dgm:spPr/>
      <dgm:t>
        <a:bodyPr/>
        <a:lstStyle/>
        <a:p>
          <a:endParaRPr lang="en-US"/>
        </a:p>
      </dgm:t>
    </dgm:pt>
    <dgm:pt modelId="{AB11168A-F100-4A91-B64F-F6CBABECD53A}" type="sibTrans" cxnId="{19E78249-E0A5-4F5B-89EF-4E03BCA905DD}">
      <dgm:prSet/>
      <dgm:spPr/>
      <dgm:t>
        <a:bodyPr/>
        <a:lstStyle/>
        <a:p>
          <a:endParaRPr lang="en-US"/>
        </a:p>
      </dgm:t>
    </dgm:pt>
    <dgm:pt modelId="{DD0D9093-6312-4428-851B-44EB898D0A89}">
      <dgm:prSet phldrT="[Text]"/>
      <dgm:spPr>
        <a:solidFill>
          <a:srgbClr val="990000"/>
        </a:solidFill>
        <a:ln>
          <a:solidFill>
            <a:srgbClr val="990000"/>
          </a:solidFill>
        </a:ln>
      </dgm:spPr>
      <dgm:t>
        <a:bodyPr/>
        <a:lstStyle/>
        <a:p>
          <a:endParaRPr lang="en-US" dirty="0">
            <a:solidFill>
              <a:srgbClr val="4C0000"/>
            </a:solidFill>
          </a:endParaRPr>
        </a:p>
      </dgm:t>
    </dgm:pt>
    <dgm:pt modelId="{88B7C13F-15CD-44FB-8312-5CE1B14F5764}" type="parTrans" cxnId="{1B6B97B7-81D0-47B3-A31A-FFFB0111BC6A}">
      <dgm:prSet/>
      <dgm:spPr/>
      <dgm:t>
        <a:bodyPr/>
        <a:lstStyle/>
        <a:p>
          <a:endParaRPr lang="en-US"/>
        </a:p>
      </dgm:t>
    </dgm:pt>
    <dgm:pt modelId="{3FCCBCC8-9A21-442B-B1B2-1A7397ADB0E3}" type="sibTrans" cxnId="{1B6B97B7-81D0-47B3-A31A-FFFB0111BC6A}">
      <dgm:prSet/>
      <dgm:spPr/>
      <dgm:t>
        <a:bodyPr/>
        <a:lstStyle/>
        <a:p>
          <a:endParaRPr lang="en-US"/>
        </a:p>
      </dgm:t>
    </dgm:pt>
    <dgm:pt modelId="{ABD40675-1526-4EE9-BD30-FB0B1C2CB6B6}">
      <dgm:prSet phldrT="[Text]"/>
      <dgm:spPr>
        <a:solidFill>
          <a:srgbClr val="990000"/>
        </a:solidFill>
        <a:ln>
          <a:solidFill>
            <a:srgbClr val="990000"/>
          </a:solidFill>
        </a:ln>
      </dgm:spPr>
      <dgm:t>
        <a:bodyPr/>
        <a:lstStyle/>
        <a:p>
          <a:endParaRPr lang="en-US" dirty="0">
            <a:solidFill>
              <a:srgbClr val="4C0000"/>
            </a:solidFill>
          </a:endParaRPr>
        </a:p>
      </dgm:t>
    </dgm:pt>
    <dgm:pt modelId="{820FCAAF-1B03-4C29-9140-DD88B1E64DEB}" type="parTrans" cxnId="{6011C917-1B1C-4D83-84FF-56FE28F3A468}">
      <dgm:prSet/>
      <dgm:spPr/>
      <dgm:t>
        <a:bodyPr/>
        <a:lstStyle/>
        <a:p>
          <a:endParaRPr lang="en-US"/>
        </a:p>
      </dgm:t>
    </dgm:pt>
    <dgm:pt modelId="{A1EAA2B1-063F-4D6F-BE72-04466FF618DA}" type="sibTrans" cxnId="{6011C917-1B1C-4D83-84FF-56FE28F3A468}">
      <dgm:prSet/>
      <dgm:spPr/>
      <dgm:t>
        <a:bodyPr/>
        <a:lstStyle/>
        <a:p>
          <a:endParaRPr lang="en-US"/>
        </a:p>
      </dgm:t>
    </dgm:pt>
    <dgm:pt modelId="{4C35B902-8615-47C4-A014-899D987ABF20}">
      <dgm:prSet phldrT="[Text]"/>
      <dgm:spPr>
        <a:solidFill>
          <a:srgbClr val="990000"/>
        </a:solidFill>
        <a:ln>
          <a:solidFill>
            <a:srgbClr val="990000"/>
          </a:solidFill>
        </a:ln>
      </dgm:spPr>
      <dgm:t>
        <a:bodyPr/>
        <a:lstStyle/>
        <a:p>
          <a:endParaRPr lang="en-US" dirty="0">
            <a:solidFill>
              <a:srgbClr val="4C0000"/>
            </a:solidFill>
          </a:endParaRPr>
        </a:p>
      </dgm:t>
    </dgm:pt>
    <dgm:pt modelId="{ED32F1C7-478E-4AB7-BB28-2779B6DFEF8A}" type="parTrans" cxnId="{5A097E17-30BA-4B7D-ABE1-EC7AD57CA4F5}">
      <dgm:prSet/>
      <dgm:spPr/>
      <dgm:t>
        <a:bodyPr/>
        <a:lstStyle/>
        <a:p>
          <a:endParaRPr lang="en-US"/>
        </a:p>
      </dgm:t>
    </dgm:pt>
    <dgm:pt modelId="{79753D9C-5F18-4DDD-BD28-020F9B8308A8}" type="sibTrans" cxnId="{5A097E17-30BA-4B7D-ABE1-EC7AD57CA4F5}">
      <dgm:prSet/>
      <dgm:spPr/>
      <dgm:t>
        <a:bodyPr/>
        <a:lstStyle/>
        <a:p>
          <a:endParaRPr lang="en-US"/>
        </a:p>
      </dgm:t>
    </dgm:pt>
    <dgm:pt modelId="{2A976B47-24F4-467E-B4F0-F1C9B72BE2E7}">
      <dgm:prSet phldrT="[Text]"/>
      <dgm:spPr>
        <a:solidFill>
          <a:srgbClr val="990000"/>
        </a:solidFill>
        <a:ln>
          <a:solidFill>
            <a:srgbClr val="990000"/>
          </a:solidFill>
        </a:ln>
      </dgm:spPr>
      <dgm:t>
        <a:bodyPr/>
        <a:lstStyle/>
        <a:p>
          <a:endParaRPr lang="en-US" dirty="0">
            <a:solidFill>
              <a:srgbClr val="4C0000"/>
            </a:solidFill>
          </a:endParaRPr>
        </a:p>
      </dgm:t>
    </dgm:pt>
    <dgm:pt modelId="{10B5299C-ADAF-4F47-A0A4-B55C2EC641B4}" type="parTrans" cxnId="{7ACCCDAF-77EB-4868-AD80-6A3E703FE986}">
      <dgm:prSet/>
      <dgm:spPr/>
      <dgm:t>
        <a:bodyPr/>
        <a:lstStyle/>
        <a:p>
          <a:endParaRPr lang="en-US"/>
        </a:p>
      </dgm:t>
    </dgm:pt>
    <dgm:pt modelId="{07D45F10-EA78-44B9-92B3-2885491B619F}" type="sibTrans" cxnId="{7ACCCDAF-77EB-4868-AD80-6A3E703FE986}">
      <dgm:prSet/>
      <dgm:spPr/>
      <dgm:t>
        <a:bodyPr/>
        <a:lstStyle/>
        <a:p>
          <a:endParaRPr lang="en-US"/>
        </a:p>
      </dgm:t>
    </dgm:pt>
    <dgm:pt modelId="{0557967B-7C82-40CD-A9DD-035FC149D1D9}" type="pres">
      <dgm:prSet presAssocID="{2DB921C1-6CC8-4EA4-A18D-F3229AD28380}" presName="cycle" presStyleCnt="0">
        <dgm:presLayoutVars>
          <dgm:dir/>
          <dgm:resizeHandles val="exact"/>
        </dgm:presLayoutVars>
      </dgm:prSet>
      <dgm:spPr/>
    </dgm:pt>
    <dgm:pt modelId="{8097D9D3-56D4-428F-BF12-4A374FDA54A6}" type="pres">
      <dgm:prSet presAssocID="{85A7FA46-5D32-423D-90E9-84F178AEA325}" presName="node" presStyleLbl="node1" presStyleIdx="0" presStyleCnt="5" custRadScaleRad="105098" custRadScaleInc="0">
        <dgm:presLayoutVars>
          <dgm:bulletEnabled val="1"/>
        </dgm:presLayoutVars>
      </dgm:prSet>
      <dgm:spPr/>
    </dgm:pt>
    <dgm:pt modelId="{F703C058-35DC-4980-A878-C98B251027B1}" type="pres">
      <dgm:prSet presAssocID="{AB11168A-F100-4A91-B64F-F6CBABECD53A}" presName="sibTrans" presStyleLbl="sibTrans2D1" presStyleIdx="0" presStyleCnt="5" custLinFactNeighborX="52328" custLinFactNeighborY="-60593"/>
      <dgm:spPr/>
    </dgm:pt>
    <dgm:pt modelId="{4743666E-74FE-4511-A07B-E3553F4876FA}" type="pres">
      <dgm:prSet presAssocID="{AB11168A-F100-4A91-B64F-F6CBABECD53A}" presName="connectorText" presStyleLbl="sibTrans2D1" presStyleIdx="0" presStyleCnt="5"/>
      <dgm:spPr/>
    </dgm:pt>
    <dgm:pt modelId="{D735B8B2-5527-49B5-9A8A-2E996488A820}" type="pres">
      <dgm:prSet presAssocID="{DD0D9093-6312-4428-851B-44EB898D0A89}" presName="node" presStyleLbl="node1" presStyleIdx="1" presStyleCnt="5" custRadScaleRad="95315" custRadScaleInc="506">
        <dgm:presLayoutVars>
          <dgm:bulletEnabled val="1"/>
        </dgm:presLayoutVars>
      </dgm:prSet>
      <dgm:spPr/>
    </dgm:pt>
    <dgm:pt modelId="{F69DBA67-FFA9-47E1-899D-89616653E20E}" type="pres">
      <dgm:prSet presAssocID="{3FCCBCC8-9A21-442B-B1B2-1A7397ADB0E3}" presName="sibTrans" presStyleLbl="sibTrans2D1" presStyleIdx="1" presStyleCnt="5" custLinFactNeighborX="97679" custLinFactNeighborY="30297"/>
      <dgm:spPr/>
    </dgm:pt>
    <dgm:pt modelId="{E2C38563-3CA9-4061-AB38-51F2FEE610AB}" type="pres">
      <dgm:prSet presAssocID="{3FCCBCC8-9A21-442B-B1B2-1A7397ADB0E3}" presName="connectorText" presStyleLbl="sibTrans2D1" presStyleIdx="1" presStyleCnt="5"/>
      <dgm:spPr/>
    </dgm:pt>
    <dgm:pt modelId="{9F93D8F2-B9A1-45E7-9508-E0143FBA496E}" type="pres">
      <dgm:prSet presAssocID="{ABD40675-1526-4EE9-BD30-FB0B1C2CB6B6}" presName="node" presStyleLbl="node1" presStyleIdx="2" presStyleCnt="5" custRadScaleRad="105373" custRadScaleInc="-3638">
        <dgm:presLayoutVars>
          <dgm:bulletEnabled val="1"/>
        </dgm:presLayoutVars>
      </dgm:prSet>
      <dgm:spPr/>
    </dgm:pt>
    <dgm:pt modelId="{B05A90D1-0C9D-406B-A6C6-62D6F4EAB97C}" type="pres">
      <dgm:prSet presAssocID="{A1EAA2B1-063F-4D6F-BE72-04466FF618DA}" presName="sibTrans" presStyleLbl="sibTrans2D1" presStyleIdx="2" presStyleCnt="5" custLinFactNeighborX="-2830" custLinFactNeighborY="44068"/>
      <dgm:spPr/>
    </dgm:pt>
    <dgm:pt modelId="{7D48A062-12AD-4554-AA94-24C9DD555C14}" type="pres">
      <dgm:prSet presAssocID="{A1EAA2B1-063F-4D6F-BE72-04466FF618DA}" presName="connectorText" presStyleLbl="sibTrans2D1" presStyleIdx="2" presStyleCnt="5"/>
      <dgm:spPr/>
    </dgm:pt>
    <dgm:pt modelId="{A80EFAF9-D079-4CCC-AF1E-BE8009DA3A22}" type="pres">
      <dgm:prSet presAssocID="{4C35B902-8615-47C4-A014-899D987ABF20}" presName="node" presStyleLbl="node1" presStyleIdx="3" presStyleCnt="5" custRadScaleRad="97976" custRadScaleInc="5376">
        <dgm:presLayoutVars>
          <dgm:bulletEnabled val="1"/>
        </dgm:presLayoutVars>
      </dgm:prSet>
      <dgm:spPr/>
    </dgm:pt>
    <dgm:pt modelId="{D3DDDBEE-31C2-4F49-8238-724D92BA151E}" type="pres">
      <dgm:prSet presAssocID="{79753D9C-5F18-4DDD-BD28-020F9B8308A8}" presName="sibTrans" presStyleLbl="sibTrans2D1" presStyleIdx="3" presStyleCnt="5" custLinFactX="-1168" custLinFactNeighborX="-100000" custLinFactNeighborY="24788"/>
      <dgm:spPr/>
    </dgm:pt>
    <dgm:pt modelId="{12568B89-5745-4DF3-8C08-A48CFB91FD2F}" type="pres">
      <dgm:prSet presAssocID="{79753D9C-5F18-4DDD-BD28-020F9B8308A8}" presName="connectorText" presStyleLbl="sibTrans2D1" presStyleIdx="3" presStyleCnt="5"/>
      <dgm:spPr/>
    </dgm:pt>
    <dgm:pt modelId="{6CD0EBDD-69F6-4B40-B747-927722DCE2A5}" type="pres">
      <dgm:prSet presAssocID="{2A976B47-24F4-467E-B4F0-F1C9B72BE2E7}" presName="node" presStyleLbl="node1" presStyleIdx="4" presStyleCnt="5" custRadScaleRad="102959" custRadScaleInc="-4290">
        <dgm:presLayoutVars>
          <dgm:bulletEnabled val="1"/>
        </dgm:presLayoutVars>
      </dgm:prSet>
      <dgm:spPr/>
    </dgm:pt>
    <dgm:pt modelId="{BCE7197E-9049-426B-A728-E1FB72C7ABC9}" type="pres">
      <dgm:prSet presAssocID="{07D45F10-EA78-44B9-92B3-2885491B619F}" presName="sibTrans" presStyleLbl="sibTrans2D1" presStyleIdx="4" presStyleCnt="5" custLinFactNeighborX="-34886" custLinFactNeighborY="-44068"/>
      <dgm:spPr/>
    </dgm:pt>
    <dgm:pt modelId="{D6AE7DDF-8AEC-4CF6-AECC-ED5B71D5926C}" type="pres">
      <dgm:prSet presAssocID="{07D45F10-EA78-44B9-92B3-2885491B619F}" presName="connectorText" presStyleLbl="sibTrans2D1" presStyleIdx="4" presStyleCnt="5"/>
      <dgm:spPr/>
    </dgm:pt>
  </dgm:ptLst>
  <dgm:cxnLst>
    <dgm:cxn modelId="{C46FE80E-5EEC-4A79-A93C-DCE103A19AB8}" type="presOf" srcId="{07D45F10-EA78-44B9-92B3-2885491B619F}" destId="{BCE7197E-9049-426B-A728-E1FB72C7ABC9}" srcOrd="0" destOrd="0" presId="urn:microsoft.com/office/officeart/2005/8/layout/cycle2"/>
    <dgm:cxn modelId="{5A097E17-30BA-4B7D-ABE1-EC7AD57CA4F5}" srcId="{2DB921C1-6CC8-4EA4-A18D-F3229AD28380}" destId="{4C35B902-8615-47C4-A014-899D987ABF20}" srcOrd="3" destOrd="0" parTransId="{ED32F1C7-478E-4AB7-BB28-2779B6DFEF8A}" sibTransId="{79753D9C-5F18-4DDD-BD28-020F9B8308A8}"/>
    <dgm:cxn modelId="{6011C917-1B1C-4D83-84FF-56FE28F3A468}" srcId="{2DB921C1-6CC8-4EA4-A18D-F3229AD28380}" destId="{ABD40675-1526-4EE9-BD30-FB0B1C2CB6B6}" srcOrd="2" destOrd="0" parTransId="{820FCAAF-1B03-4C29-9140-DD88B1E64DEB}" sibTransId="{A1EAA2B1-063F-4D6F-BE72-04466FF618DA}"/>
    <dgm:cxn modelId="{E3237E1A-93C4-475A-812B-CE92162FA065}" type="presOf" srcId="{2DB921C1-6CC8-4EA4-A18D-F3229AD28380}" destId="{0557967B-7C82-40CD-A9DD-035FC149D1D9}" srcOrd="0" destOrd="0" presId="urn:microsoft.com/office/officeart/2005/8/layout/cycle2"/>
    <dgm:cxn modelId="{CECB7840-CECC-40D5-9A32-17EC4809BCC5}" type="presOf" srcId="{79753D9C-5F18-4DDD-BD28-020F9B8308A8}" destId="{12568B89-5745-4DF3-8C08-A48CFB91FD2F}" srcOrd="1" destOrd="0" presId="urn:microsoft.com/office/officeart/2005/8/layout/cycle2"/>
    <dgm:cxn modelId="{333FE148-4051-414E-AC3A-6E5DB3C1503E}" type="presOf" srcId="{A1EAA2B1-063F-4D6F-BE72-04466FF618DA}" destId="{7D48A062-12AD-4554-AA94-24C9DD555C14}" srcOrd="1" destOrd="0" presId="urn:microsoft.com/office/officeart/2005/8/layout/cycle2"/>
    <dgm:cxn modelId="{19E78249-E0A5-4F5B-89EF-4E03BCA905DD}" srcId="{2DB921C1-6CC8-4EA4-A18D-F3229AD28380}" destId="{85A7FA46-5D32-423D-90E9-84F178AEA325}" srcOrd="0" destOrd="0" parTransId="{235DA56B-EFE3-4A0D-A914-C31990A932E2}" sibTransId="{AB11168A-F100-4A91-B64F-F6CBABECD53A}"/>
    <dgm:cxn modelId="{9F798D50-619A-4914-B1C7-DC8F1153A986}" type="presOf" srcId="{ABD40675-1526-4EE9-BD30-FB0B1C2CB6B6}" destId="{9F93D8F2-B9A1-45E7-9508-E0143FBA496E}" srcOrd="0" destOrd="0" presId="urn:microsoft.com/office/officeart/2005/8/layout/cycle2"/>
    <dgm:cxn modelId="{85FEC76F-8BFC-4557-BBA9-C082E54E1BBF}" type="presOf" srcId="{2A976B47-24F4-467E-B4F0-F1C9B72BE2E7}" destId="{6CD0EBDD-69F6-4B40-B747-927722DCE2A5}" srcOrd="0" destOrd="0" presId="urn:microsoft.com/office/officeart/2005/8/layout/cycle2"/>
    <dgm:cxn modelId="{66565570-F6A2-4B98-A70D-8662C392903B}" type="presOf" srcId="{DD0D9093-6312-4428-851B-44EB898D0A89}" destId="{D735B8B2-5527-49B5-9A8A-2E996488A820}" srcOrd="0" destOrd="0" presId="urn:microsoft.com/office/officeart/2005/8/layout/cycle2"/>
    <dgm:cxn modelId="{857AA47B-859F-4895-A7BA-7BDD981AFD6F}" type="presOf" srcId="{85A7FA46-5D32-423D-90E9-84F178AEA325}" destId="{8097D9D3-56D4-428F-BF12-4A374FDA54A6}" srcOrd="0" destOrd="0" presId="urn:microsoft.com/office/officeart/2005/8/layout/cycle2"/>
    <dgm:cxn modelId="{511C2C89-392E-4E9C-97AD-C054F7531B4D}" type="presOf" srcId="{AB11168A-F100-4A91-B64F-F6CBABECD53A}" destId="{F703C058-35DC-4980-A878-C98B251027B1}" srcOrd="0" destOrd="0" presId="urn:microsoft.com/office/officeart/2005/8/layout/cycle2"/>
    <dgm:cxn modelId="{E8444599-B144-41F0-AC1E-BFB2F8316667}" type="presOf" srcId="{3FCCBCC8-9A21-442B-B1B2-1A7397ADB0E3}" destId="{F69DBA67-FFA9-47E1-899D-89616653E20E}" srcOrd="0" destOrd="0" presId="urn:microsoft.com/office/officeart/2005/8/layout/cycle2"/>
    <dgm:cxn modelId="{72D421A2-9486-4123-94B9-EC42FB6CA70B}" type="presOf" srcId="{07D45F10-EA78-44B9-92B3-2885491B619F}" destId="{D6AE7DDF-8AEC-4CF6-AECC-ED5B71D5926C}" srcOrd="1" destOrd="0" presId="urn:microsoft.com/office/officeart/2005/8/layout/cycle2"/>
    <dgm:cxn modelId="{73F171AF-A4C0-44A5-BA63-EECF1EE1F950}" type="presOf" srcId="{A1EAA2B1-063F-4D6F-BE72-04466FF618DA}" destId="{B05A90D1-0C9D-406B-A6C6-62D6F4EAB97C}" srcOrd="0" destOrd="0" presId="urn:microsoft.com/office/officeart/2005/8/layout/cycle2"/>
    <dgm:cxn modelId="{7ACCCDAF-77EB-4868-AD80-6A3E703FE986}" srcId="{2DB921C1-6CC8-4EA4-A18D-F3229AD28380}" destId="{2A976B47-24F4-467E-B4F0-F1C9B72BE2E7}" srcOrd="4" destOrd="0" parTransId="{10B5299C-ADAF-4F47-A0A4-B55C2EC641B4}" sibTransId="{07D45F10-EA78-44B9-92B3-2885491B619F}"/>
    <dgm:cxn modelId="{1B6B97B7-81D0-47B3-A31A-FFFB0111BC6A}" srcId="{2DB921C1-6CC8-4EA4-A18D-F3229AD28380}" destId="{DD0D9093-6312-4428-851B-44EB898D0A89}" srcOrd="1" destOrd="0" parTransId="{88B7C13F-15CD-44FB-8312-5CE1B14F5764}" sibTransId="{3FCCBCC8-9A21-442B-B1B2-1A7397ADB0E3}"/>
    <dgm:cxn modelId="{8FF4B0E6-34E7-4EED-BF17-366F998D70C0}" type="presOf" srcId="{4C35B902-8615-47C4-A014-899D987ABF20}" destId="{A80EFAF9-D079-4CCC-AF1E-BE8009DA3A22}" srcOrd="0" destOrd="0" presId="urn:microsoft.com/office/officeart/2005/8/layout/cycle2"/>
    <dgm:cxn modelId="{859C97F4-EF31-4C55-9962-9731FC36DFE9}" type="presOf" srcId="{AB11168A-F100-4A91-B64F-F6CBABECD53A}" destId="{4743666E-74FE-4511-A07B-E3553F4876FA}" srcOrd="1" destOrd="0" presId="urn:microsoft.com/office/officeart/2005/8/layout/cycle2"/>
    <dgm:cxn modelId="{8555CCF9-48D6-440C-A85A-767EDFAA4BC9}" type="presOf" srcId="{79753D9C-5F18-4DDD-BD28-020F9B8308A8}" destId="{D3DDDBEE-31C2-4F49-8238-724D92BA151E}" srcOrd="0" destOrd="0" presId="urn:microsoft.com/office/officeart/2005/8/layout/cycle2"/>
    <dgm:cxn modelId="{82FB6EFE-81DA-4B00-859E-09CA1F550386}" type="presOf" srcId="{3FCCBCC8-9A21-442B-B1B2-1A7397ADB0E3}" destId="{E2C38563-3CA9-4061-AB38-51F2FEE610AB}" srcOrd="1" destOrd="0" presId="urn:microsoft.com/office/officeart/2005/8/layout/cycle2"/>
    <dgm:cxn modelId="{0ABF8ADD-AF4A-4AB4-8A71-7A4E741CA19F}" type="presParOf" srcId="{0557967B-7C82-40CD-A9DD-035FC149D1D9}" destId="{8097D9D3-56D4-428F-BF12-4A374FDA54A6}" srcOrd="0" destOrd="0" presId="urn:microsoft.com/office/officeart/2005/8/layout/cycle2"/>
    <dgm:cxn modelId="{EBEE39BA-E3AD-4F01-9426-EC16D940BAE1}" type="presParOf" srcId="{0557967B-7C82-40CD-A9DD-035FC149D1D9}" destId="{F703C058-35DC-4980-A878-C98B251027B1}" srcOrd="1" destOrd="0" presId="urn:microsoft.com/office/officeart/2005/8/layout/cycle2"/>
    <dgm:cxn modelId="{9003CC09-ED94-4AD3-B234-19F2302F868A}" type="presParOf" srcId="{F703C058-35DC-4980-A878-C98B251027B1}" destId="{4743666E-74FE-4511-A07B-E3553F4876FA}" srcOrd="0" destOrd="0" presId="urn:microsoft.com/office/officeart/2005/8/layout/cycle2"/>
    <dgm:cxn modelId="{2818A03E-FE3D-47AA-AE92-49B00EDCF15C}" type="presParOf" srcId="{0557967B-7C82-40CD-A9DD-035FC149D1D9}" destId="{D735B8B2-5527-49B5-9A8A-2E996488A820}" srcOrd="2" destOrd="0" presId="urn:microsoft.com/office/officeart/2005/8/layout/cycle2"/>
    <dgm:cxn modelId="{E97888E3-FBC7-4254-A736-6178413EEB83}" type="presParOf" srcId="{0557967B-7C82-40CD-A9DD-035FC149D1D9}" destId="{F69DBA67-FFA9-47E1-899D-89616653E20E}" srcOrd="3" destOrd="0" presId="urn:microsoft.com/office/officeart/2005/8/layout/cycle2"/>
    <dgm:cxn modelId="{F0C91636-4324-4D1B-ACAD-6C25C65988FA}" type="presParOf" srcId="{F69DBA67-FFA9-47E1-899D-89616653E20E}" destId="{E2C38563-3CA9-4061-AB38-51F2FEE610AB}" srcOrd="0" destOrd="0" presId="urn:microsoft.com/office/officeart/2005/8/layout/cycle2"/>
    <dgm:cxn modelId="{2E5890E4-AC41-4CF4-9E14-2913FF1ADEE0}" type="presParOf" srcId="{0557967B-7C82-40CD-A9DD-035FC149D1D9}" destId="{9F93D8F2-B9A1-45E7-9508-E0143FBA496E}" srcOrd="4" destOrd="0" presId="urn:microsoft.com/office/officeart/2005/8/layout/cycle2"/>
    <dgm:cxn modelId="{9CF50CCA-FF38-4774-9D23-C0D341651499}" type="presParOf" srcId="{0557967B-7C82-40CD-A9DD-035FC149D1D9}" destId="{B05A90D1-0C9D-406B-A6C6-62D6F4EAB97C}" srcOrd="5" destOrd="0" presId="urn:microsoft.com/office/officeart/2005/8/layout/cycle2"/>
    <dgm:cxn modelId="{4A1BF6D3-6CDA-4560-B38C-ED3D9ED27E6A}" type="presParOf" srcId="{B05A90D1-0C9D-406B-A6C6-62D6F4EAB97C}" destId="{7D48A062-12AD-4554-AA94-24C9DD555C14}" srcOrd="0" destOrd="0" presId="urn:microsoft.com/office/officeart/2005/8/layout/cycle2"/>
    <dgm:cxn modelId="{C348C25D-8E33-493E-ACA2-96AB5B5D9B78}" type="presParOf" srcId="{0557967B-7C82-40CD-A9DD-035FC149D1D9}" destId="{A80EFAF9-D079-4CCC-AF1E-BE8009DA3A22}" srcOrd="6" destOrd="0" presId="urn:microsoft.com/office/officeart/2005/8/layout/cycle2"/>
    <dgm:cxn modelId="{356136CD-0F7A-4E70-B61E-03B35683FF5B}" type="presParOf" srcId="{0557967B-7C82-40CD-A9DD-035FC149D1D9}" destId="{D3DDDBEE-31C2-4F49-8238-724D92BA151E}" srcOrd="7" destOrd="0" presId="urn:microsoft.com/office/officeart/2005/8/layout/cycle2"/>
    <dgm:cxn modelId="{E86975B9-58B4-4AE4-AC57-DC5290C7C65F}" type="presParOf" srcId="{D3DDDBEE-31C2-4F49-8238-724D92BA151E}" destId="{12568B89-5745-4DF3-8C08-A48CFB91FD2F}" srcOrd="0" destOrd="0" presId="urn:microsoft.com/office/officeart/2005/8/layout/cycle2"/>
    <dgm:cxn modelId="{5BF49719-AC2A-48FD-9935-855F9812D69C}" type="presParOf" srcId="{0557967B-7C82-40CD-A9DD-035FC149D1D9}" destId="{6CD0EBDD-69F6-4B40-B747-927722DCE2A5}" srcOrd="8" destOrd="0" presId="urn:microsoft.com/office/officeart/2005/8/layout/cycle2"/>
    <dgm:cxn modelId="{40B664F6-BD96-49A2-9DDC-1D9786FE0E54}" type="presParOf" srcId="{0557967B-7C82-40CD-A9DD-035FC149D1D9}" destId="{BCE7197E-9049-426B-A728-E1FB72C7ABC9}" srcOrd="9" destOrd="0" presId="urn:microsoft.com/office/officeart/2005/8/layout/cycle2"/>
    <dgm:cxn modelId="{EF7422DF-A92D-4A0B-B24C-C1367F7BB1F9}" type="presParOf" srcId="{BCE7197E-9049-426B-A728-E1FB72C7ABC9}" destId="{D6AE7DDF-8AEC-4CF6-AECC-ED5B71D5926C}"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B921C1-6CC8-4EA4-A18D-F3229AD28380}"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85A7FA46-5D32-423D-90E9-84F178AEA325}">
      <dgm:prSet phldrT="[Text]"/>
      <dgm:spPr>
        <a:solidFill>
          <a:srgbClr val="990000"/>
        </a:solidFill>
        <a:ln>
          <a:solidFill>
            <a:srgbClr val="990000"/>
          </a:solidFill>
        </a:ln>
      </dgm:spPr>
      <dgm:t>
        <a:bodyPr/>
        <a:lstStyle/>
        <a:p>
          <a:endParaRPr lang="en-US" dirty="0">
            <a:solidFill>
              <a:srgbClr val="4C0000"/>
            </a:solidFill>
          </a:endParaRPr>
        </a:p>
      </dgm:t>
    </dgm:pt>
    <dgm:pt modelId="{235DA56B-EFE3-4A0D-A914-C31990A932E2}" type="parTrans" cxnId="{19E78249-E0A5-4F5B-89EF-4E03BCA905DD}">
      <dgm:prSet/>
      <dgm:spPr/>
      <dgm:t>
        <a:bodyPr/>
        <a:lstStyle/>
        <a:p>
          <a:endParaRPr lang="en-US"/>
        </a:p>
      </dgm:t>
    </dgm:pt>
    <dgm:pt modelId="{AB11168A-F100-4A91-B64F-F6CBABECD53A}" type="sibTrans" cxnId="{19E78249-E0A5-4F5B-89EF-4E03BCA905DD}">
      <dgm:prSet/>
      <dgm:spPr/>
      <dgm:t>
        <a:bodyPr/>
        <a:lstStyle/>
        <a:p>
          <a:endParaRPr lang="en-US"/>
        </a:p>
      </dgm:t>
    </dgm:pt>
    <dgm:pt modelId="{DD0D9093-6312-4428-851B-44EB898D0A89}">
      <dgm:prSet phldrT="[Text]"/>
      <dgm:spPr>
        <a:solidFill>
          <a:srgbClr val="990000"/>
        </a:solidFill>
        <a:ln>
          <a:solidFill>
            <a:srgbClr val="990000"/>
          </a:solidFill>
        </a:ln>
      </dgm:spPr>
      <dgm:t>
        <a:bodyPr/>
        <a:lstStyle/>
        <a:p>
          <a:endParaRPr lang="en-US" dirty="0">
            <a:solidFill>
              <a:srgbClr val="4C0000"/>
            </a:solidFill>
          </a:endParaRPr>
        </a:p>
      </dgm:t>
    </dgm:pt>
    <dgm:pt modelId="{88B7C13F-15CD-44FB-8312-5CE1B14F5764}" type="parTrans" cxnId="{1B6B97B7-81D0-47B3-A31A-FFFB0111BC6A}">
      <dgm:prSet/>
      <dgm:spPr/>
      <dgm:t>
        <a:bodyPr/>
        <a:lstStyle/>
        <a:p>
          <a:endParaRPr lang="en-US"/>
        </a:p>
      </dgm:t>
    </dgm:pt>
    <dgm:pt modelId="{3FCCBCC8-9A21-442B-B1B2-1A7397ADB0E3}" type="sibTrans" cxnId="{1B6B97B7-81D0-47B3-A31A-FFFB0111BC6A}">
      <dgm:prSet/>
      <dgm:spPr/>
      <dgm:t>
        <a:bodyPr/>
        <a:lstStyle/>
        <a:p>
          <a:endParaRPr lang="en-US"/>
        </a:p>
      </dgm:t>
    </dgm:pt>
    <dgm:pt modelId="{ABD40675-1526-4EE9-BD30-FB0B1C2CB6B6}">
      <dgm:prSet phldrT="[Text]"/>
      <dgm:spPr>
        <a:solidFill>
          <a:srgbClr val="990000"/>
        </a:solidFill>
        <a:ln>
          <a:solidFill>
            <a:srgbClr val="990000"/>
          </a:solidFill>
        </a:ln>
      </dgm:spPr>
      <dgm:t>
        <a:bodyPr/>
        <a:lstStyle/>
        <a:p>
          <a:endParaRPr lang="en-US" dirty="0">
            <a:solidFill>
              <a:srgbClr val="4C0000"/>
            </a:solidFill>
          </a:endParaRPr>
        </a:p>
      </dgm:t>
    </dgm:pt>
    <dgm:pt modelId="{820FCAAF-1B03-4C29-9140-DD88B1E64DEB}" type="parTrans" cxnId="{6011C917-1B1C-4D83-84FF-56FE28F3A468}">
      <dgm:prSet/>
      <dgm:spPr/>
      <dgm:t>
        <a:bodyPr/>
        <a:lstStyle/>
        <a:p>
          <a:endParaRPr lang="en-US"/>
        </a:p>
      </dgm:t>
    </dgm:pt>
    <dgm:pt modelId="{A1EAA2B1-063F-4D6F-BE72-04466FF618DA}" type="sibTrans" cxnId="{6011C917-1B1C-4D83-84FF-56FE28F3A468}">
      <dgm:prSet/>
      <dgm:spPr/>
      <dgm:t>
        <a:bodyPr/>
        <a:lstStyle/>
        <a:p>
          <a:endParaRPr lang="en-US"/>
        </a:p>
      </dgm:t>
    </dgm:pt>
    <dgm:pt modelId="{4C35B902-8615-47C4-A014-899D987ABF20}">
      <dgm:prSet phldrT="[Text]"/>
      <dgm:spPr>
        <a:solidFill>
          <a:srgbClr val="990000"/>
        </a:solidFill>
        <a:ln>
          <a:solidFill>
            <a:srgbClr val="990000"/>
          </a:solidFill>
        </a:ln>
      </dgm:spPr>
      <dgm:t>
        <a:bodyPr/>
        <a:lstStyle/>
        <a:p>
          <a:endParaRPr lang="en-US" dirty="0">
            <a:solidFill>
              <a:srgbClr val="4C0000"/>
            </a:solidFill>
          </a:endParaRPr>
        </a:p>
      </dgm:t>
    </dgm:pt>
    <dgm:pt modelId="{ED32F1C7-478E-4AB7-BB28-2779B6DFEF8A}" type="parTrans" cxnId="{5A097E17-30BA-4B7D-ABE1-EC7AD57CA4F5}">
      <dgm:prSet/>
      <dgm:spPr/>
      <dgm:t>
        <a:bodyPr/>
        <a:lstStyle/>
        <a:p>
          <a:endParaRPr lang="en-US"/>
        </a:p>
      </dgm:t>
    </dgm:pt>
    <dgm:pt modelId="{79753D9C-5F18-4DDD-BD28-020F9B8308A8}" type="sibTrans" cxnId="{5A097E17-30BA-4B7D-ABE1-EC7AD57CA4F5}">
      <dgm:prSet/>
      <dgm:spPr/>
      <dgm:t>
        <a:bodyPr/>
        <a:lstStyle/>
        <a:p>
          <a:endParaRPr lang="en-US"/>
        </a:p>
      </dgm:t>
    </dgm:pt>
    <dgm:pt modelId="{2A976B47-24F4-467E-B4F0-F1C9B72BE2E7}">
      <dgm:prSet phldrT="[Text]"/>
      <dgm:spPr>
        <a:solidFill>
          <a:srgbClr val="990000"/>
        </a:solidFill>
        <a:ln>
          <a:solidFill>
            <a:srgbClr val="990000"/>
          </a:solidFill>
        </a:ln>
      </dgm:spPr>
      <dgm:t>
        <a:bodyPr/>
        <a:lstStyle/>
        <a:p>
          <a:endParaRPr lang="en-US" dirty="0">
            <a:solidFill>
              <a:srgbClr val="4C0000"/>
            </a:solidFill>
          </a:endParaRPr>
        </a:p>
      </dgm:t>
    </dgm:pt>
    <dgm:pt modelId="{10B5299C-ADAF-4F47-A0A4-B55C2EC641B4}" type="parTrans" cxnId="{7ACCCDAF-77EB-4868-AD80-6A3E703FE986}">
      <dgm:prSet/>
      <dgm:spPr/>
      <dgm:t>
        <a:bodyPr/>
        <a:lstStyle/>
        <a:p>
          <a:endParaRPr lang="en-US"/>
        </a:p>
      </dgm:t>
    </dgm:pt>
    <dgm:pt modelId="{07D45F10-EA78-44B9-92B3-2885491B619F}" type="sibTrans" cxnId="{7ACCCDAF-77EB-4868-AD80-6A3E703FE986}">
      <dgm:prSet/>
      <dgm:spPr/>
      <dgm:t>
        <a:bodyPr/>
        <a:lstStyle/>
        <a:p>
          <a:endParaRPr lang="en-US"/>
        </a:p>
      </dgm:t>
    </dgm:pt>
    <dgm:pt modelId="{0557967B-7C82-40CD-A9DD-035FC149D1D9}" type="pres">
      <dgm:prSet presAssocID="{2DB921C1-6CC8-4EA4-A18D-F3229AD28380}" presName="cycle" presStyleCnt="0">
        <dgm:presLayoutVars>
          <dgm:dir/>
          <dgm:resizeHandles val="exact"/>
        </dgm:presLayoutVars>
      </dgm:prSet>
      <dgm:spPr/>
    </dgm:pt>
    <dgm:pt modelId="{8097D9D3-56D4-428F-BF12-4A374FDA54A6}" type="pres">
      <dgm:prSet presAssocID="{85A7FA46-5D32-423D-90E9-84F178AEA325}" presName="node" presStyleLbl="node1" presStyleIdx="0" presStyleCnt="5" custRadScaleRad="105098" custRadScaleInc="0">
        <dgm:presLayoutVars>
          <dgm:bulletEnabled val="1"/>
        </dgm:presLayoutVars>
      </dgm:prSet>
      <dgm:spPr/>
    </dgm:pt>
    <dgm:pt modelId="{F703C058-35DC-4980-A878-C98B251027B1}" type="pres">
      <dgm:prSet presAssocID="{AB11168A-F100-4A91-B64F-F6CBABECD53A}" presName="sibTrans" presStyleLbl="sibTrans2D1" presStyleIdx="0" presStyleCnt="5" custLinFactNeighborX="52328" custLinFactNeighborY="-60593"/>
      <dgm:spPr/>
    </dgm:pt>
    <dgm:pt modelId="{4743666E-74FE-4511-A07B-E3553F4876FA}" type="pres">
      <dgm:prSet presAssocID="{AB11168A-F100-4A91-B64F-F6CBABECD53A}" presName="connectorText" presStyleLbl="sibTrans2D1" presStyleIdx="0" presStyleCnt="5"/>
      <dgm:spPr/>
    </dgm:pt>
    <dgm:pt modelId="{D735B8B2-5527-49B5-9A8A-2E996488A820}" type="pres">
      <dgm:prSet presAssocID="{DD0D9093-6312-4428-851B-44EB898D0A89}" presName="node" presStyleLbl="node1" presStyleIdx="1" presStyleCnt="5" custRadScaleRad="95315" custRadScaleInc="506">
        <dgm:presLayoutVars>
          <dgm:bulletEnabled val="1"/>
        </dgm:presLayoutVars>
      </dgm:prSet>
      <dgm:spPr/>
    </dgm:pt>
    <dgm:pt modelId="{F69DBA67-FFA9-47E1-899D-89616653E20E}" type="pres">
      <dgm:prSet presAssocID="{3FCCBCC8-9A21-442B-B1B2-1A7397ADB0E3}" presName="sibTrans" presStyleLbl="sibTrans2D1" presStyleIdx="1" presStyleCnt="5" custLinFactNeighborX="97679" custLinFactNeighborY="30297"/>
      <dgm:spPr/>
    </dgm:pt>
    <dgm:pt modelId="{E2C38563-3CA9-4061-AB38-51F2FEE610AB}" type="pres">
      <dgm:prSet presAssocID="{3FCCBCC8-9A21-442B-B1B2-1A7397ADB0E3}" presName="connectorText" presStyleLbl="sibTrans2D1" presStyleIdx="1" presStyleCnt="5"/>
      <dgm:spPr/>
    </dgm:pt>
    <dgm:pt modelId="{9F93D8F2-B9A1-45E7-9508-E0143FBA496E}" type="pres">
      <dgm:prSet presAssocID="{ABD40675-1526-4EE9-BD30-FB0B1C2CB6B6}" presName="node" presStyleLbl="node1" presStyleIdx="2" presStyleCnt="5" custRadScaleRad="105373" custRadScaleInc="-3638">
        <dgm:presLayoutVars>
          <dgm:bulletEnabled val="1"/>
        </dgm:presLayoutVars>
      </dgm:prSet>
      <dgm:spPr/>
    </dgm:pt>
    <dgm:pt modelId="{B05A90D1-0C9D-406B-A6C6-62D6F4EAB97C}" type="pres">
      <dgm:prSet presAssocID="{A1EAA2B1-063F-4D6F-BE72-04466FF618DA}" presName="sibTrans" presStyleLbl="sibTrans2D1" presStyleIdx="2" presStyleCnt="5" custLinFactNeighborX="-2830" custLinFactNeighborY="44068"/>
      <dgm:spPr/>
    </dgm:pt>
    <dgm:pt modelId="{7D48A062-12AD-4554-AA94-24C9DD555C14}" type="pres">
      <dgm:prSet presAssocID="{A1EAA2B1-063F-4D6F-BE72-04466FF618DA}" presName="connectorText" presStyleLbl="sibTrans2D1" presStyleIdx="2" presStyleCnt="5"/>
      <dgm:spPr/>
    </dgm:pt>
    <dgm:pt modelId="{A80EFAF9-D079-4CCC-AF1E-BE8009DA3A22}" type="pres">
      <dgm:prSet presAssocID="{4C35B902-8615-47C4-A014-899D987ABF20}" presName="node" presStyleLbl="node1" presStyleIdx="3" presStyleCnt="5" custRadScaleRad="97976" custRadScaleInc="5376">
        <dgm:presLayoutVars>
          <dgm:bulletEnabled val="1"/>
        </dgm:presLayoutVars>
      </dgm:prSet>
      <dgm:spPr/>
    </dgm:pt>
    <dgm:pt modelId="{D3DDDBEE-31C2-4F49-8238-724D92BA151E}" type="pres">
      <dgm:prSet presAssocID="{79753D9C-5F18-4DDD-BD28-020F9B8308A8}" presName="sibTrans" presStyleLbl="sibTrans2D1" presStyleIdx="3" presStyleCnt="5" custLinFactX="-1168" custLinFactNeighborX="-100000" custLinFactNeighborY="24788"/>
      <dgm:spPr/>
    </dgm:pt>
    <dgm:pt modelId="{12568B89-5745-4DF3-8C08-A48CFB91FD2F}" type="pres">
      <dgm:prSet presAssocID="{79753D9C-5F18-4DDD-BD28-020F9B8308A8}" presName="connectorText" presStyleLbl="sibTrans2D1" presStyleIdx="3" presStyleCnt="5"/>
      <dgm:spPr/>
    </dgm:pt>
    <dgm:pt modelId="{6CD0EBDD-69F6-4B40-B747-927722DCE2A5}" type="pres">
      <dgm:prSet presAssocID="{2A976B47-24F4-467E-B4F0-F1C9B72BE2E7}" presName="node" presStyleLbl="node1" presStyleIdx="4" presStyleCnt="5" custRadScaleRad="102959" custRadScaleInc="-4290">
        <dgm:presLayoutVars>
          <dgm:bulletEnabled val="1"/>
        </dgm:presLayoutVars>
      </dgm:prSet>
      <dgm:spPr/>
    </dgm:pt>
    <dgm:pt modelId="{BCE7197E-9049-426B-A728-E1FB72C7ABC9}" type="pres">
      <dgm:prSet presAssocID="{07D45F10-EA78-44B9-92B3-2885491B619F}" presName="sibTrans" presStyleLbl="sibTrans2D1" presStyleIdx="4" presStyleCnt="5" custLinFactNeighborX="-34886" custLinFactNeighborY="-44068"/>
      <dgm:spPr/>
    </dgm:pt>
    <dgm:pt modelId="{D6AE7DDF-8AEC-4CF6-AECC-ED5B71D5926C}" type="pres">
      <dgm:prSet presAssocID="{07D45F10-EA78-44B9-92B3-2885491B619F}" presName="connectorText" presStyleLbl="sibTrans2D1" presStyleIdx="4" presStyleCnt="5"/>
      <dgm:spPr/>
    </dgm:pt>
  </dgm:ptLst>
  <dgm:cxnLst>
    <dgm:cxn modelId="{7D8A610E-FDCE-4D0D-901F-AB09B390B50F}" type="presOf" srcId="{ABD40675-1526-4EE9-BD30-FB0B1C2CB6B6}" destId="{9F93D8F2-B9A1-45E7-9508-E0143FBA496E}" srcOrd="0" destOrd="0" presId="urn:microsoft.com/office/officeart/2005/8/layout/cycle2"/>
    <dgm:cxn modelId="{5A097E17-30BA-4B7D-ABE1-EC7AD57CA4F5}" srcId="{2DB921C1-6CC8-4EA4-A18D-F3229AD28380}" destId="{4C35B902-8615-47C4-A014-899D987ABF20}" srcOrd="3" destOrd="0" parTransId="{ED32F1C7-478E-4AB7-BB28-2779B6DFEF8A}" sibTransId="{79753D9C-5F18-4DDD-BD28-020F9B8308A8}"/>
    <dgm:cxn modelId="{6011C917-1B1C-4D83-84FF-56FE28F3A468}" srcId="{2DB921C1-6CC8-4EA4-A18D-F3229AD28380}" destId="{ABD40675-1526-4EE9-BD30-FB0B1C2CB6B6}" srcOrd="2" destOrd="0" parTransId="{820FCAAF-1B03-4C29-9140-DD88B1E64DEB}" sibTransId="{A1EAA2B1-063F-4D6F-BE72-04466FF618DA}"/>
    <dgm:cxn modelId="{5D3FAF3F-80BD-4104-A10D-736A3A563CB3}" type="presOf" srcId="{85A7FA46-5D32-423D-90E9-84F178AEA325}" destId="{8097D9D3-56D4-428F-BF12-4A374FDA54A6}" srcOrd="0" destOrd="0" presId="urn:microsoft.com/office/officeart/2005/8/layout/cycle2"/>
    <dgm:cxn modelId="{19E78249-E0A5-4F5B-89EF-4E03BCA905DD}" srcId="{2DB921C1-6CC8-4EA4-A18D-F3229AD28380}" destId="{85A7FA46-5D32-423D-90E9-84F178AEA325}" srcOrd="0" destOrd="0" parTransId="{235DA56B-EFE3-4A0D-A914-C31990A932E2}" sibTransId="{AB11168A-F100-4A91-B64F-F6CBABECD53A}"/>
    <dgm:cxn modelId="{D826E94D-7C30-47B7-9F0E-A27E92774E6F}" type="presOf" srcId="{3FCCBCC8-9A21-442B-B1B2-1A7397ADB0E3}" destId="{E2C38563-3CA9-4061-AB38-51F2FEE610AB}" srcOrd="1" destOrd="0" presId="urn:microsoft.com/office/officeart/2005/8/layout/cycle2"/>
    <dgm:cxn modelId="{E173C85F-3BC9-461C-A951-0FBD19F8EC2F}" type="presOf" srcId="{AB11168A-F100-4A91-B64F-F6CBABECD53A}" destId="{F703C058-35DC-4980-A878-C98B251027B1}" srcOrd="0" destOrd="0" presId="urn:microsoft.com/office/officeart/2005/8/layout/cycle2"/>
    <dgm:cxn modelId="{BE002175-A174-4DBB-BB5F-C9F924F275CB}" type="presOf" srcId="{07D45F10-EA78-44B9-92B3-2885491B619F}" destId="{BCE7197E-9049-426B-A728-E1FB72C7ABC9}" srcOrd="0" destOrd="0" presId="urn:microsoft.com/office/officeart/2005/8/layout/cycle2"/>
    <dgm:cxn modelId="{865ABB8C-7EC8-4B39-B41D-80AEFD0F3685}" type="presOf" srcId="{2A976B47-24F4-467E-B4F0-F1C9B72BE2E7}" destId="{6CD0EBDD-69F6-4B40-B747-927722DCE2A5}" srcOrd="0" destOrd="0" presId="urn:microsoft.com/office/officeart/2005/8/layout/cycle2"/>
    <dgm:cxn modelId="{797D8E96-CAAE-4631-91F0-1DE57E890E19}" type="presOf" srcId="{AB11168A-F100-4A91-B64F-F6CBABECD53A}" destId="{4743666E-74FE-4511-A07B-E3553F4876FA}" srcOrd="1" destOrd="0" presId="urn:microsoft.com/office/officeart/2005/8/layout/cycle2"/>
    <dgm:cxn modelId="{82886398-31CE-4B3E-A489-36652EAFCFCF}" type="presOf" srcId="{DD0D9093-6312-4428-851B-44EB898D0A89}" destId="{D735B8B2-5527-49B5-9A8A-2E996488A820}" srcOrd="0" destOrd="0" presId="urn:microsoft.com/office/officeart/2005/8/layout/cycle2"/>
    <dgm:cxn modelId="{7ACCCDAF-77EB-4868-AD80-6A3E703FE986}" srcId="{2DB921C1-6CC8-4EA4-A18D-F3229AD28380}" destId="{2A976B47-24F4-467E-B4F0-F1C9B72BE2E7}" srcOrd="4" destOrd="0" parTransId="{10B5299C-ADAF-4F47-A0A4-B55C2EC641B4}" sibTransId="{07D45F10-EA78-44B9-92B3-2885491B619F}"/>
    <dgm:cxn modelId="{1B6B97B7-81D0-47B3-A31A-FFFB0111BC6A}" srcId="{2DB921C1-6CC8-4EA4-A18D-F3229AD28380}" destId="{DD0D9093-6312-4428-851B-44EB898D0A89}" srcOrd="1" destOrd="0" parTransId="{88B7C13F-15CD-44FB-8312-5CE1B14F5764}" sibTransId="{3FCCBCC8-9A21-442B-B1B2-1A7397ADB0E3}"/>
    <dgm:cxn modelId="{5CC374C6-287B-46AE-9FE6-675E7B41403D}" type="presOf" srcId="{2DB921C1-6CC8-4EA4-A18D-F3229AD28380}" destId="{0557967B-7C82-40CD-A9DD-035FC149D1D9}" srcOrd="0" destOrd="0" presId="urn:microsoft.com/office/officeart/2005/8/layout/cycle2"/>
    <dgm:cxn modelId="{114E67D7-1805-44D7-9AE3-C412E78AFBC3}" type="presOf" srcId="{A1EAA2B1-063F-4D6F-BE72-04466FF618DA}" destId="{B05A90D1-0C9D-406B-A6C6-62D6F4EAB97C}" srcOrd="0" destOrd="0" presId="urn:microsoft.com/office/officeart/2005/8/layout/cycle2"/>
    <dgm:cxn modelId="{876460D9-81E1-4443-B7EA-B0632AE74C60}" type="presOf" srcId="{79753D9C-5F18-4DDD-BD28-020F9B8308A8}" destId="{12568B89-5745-4DF3-8C08-A48CFB91FD2F}" srcOrd="1" destOrd="0" presId="urn:microsoft.com/office/officeart/2005/8/layout/cycle2"/>
    <dgm:cxn modelId="{3A540BDB-DC5D-4D92-8DC9-932137FE61BA}" type="presOf" srcId="{07D45F10-EA78-44B9-92B3-2885491B619F}" destId="{D6AE7DDF-8AEC-4CF6-AECC-ED5B71D5926C}" srcOrd="1" destOrd="0" presId="urn:microsoft.com/office/officeart/2005/8/layout/cycle2"/>
    <dgm:cxn modelId="{EBA263DD-A2C2-4EDF-9386-0C905D123DC0}" type="presOf" srcId="{A1EAA2B1-063F-4D6F-BE72-04466FF618DA}" destId="{7D48A062-12AD-4554-AA94-24C9DD555C14}" srcOrd="1" destOrd="0" presId="urn:microsoft.com/office/officeart/2005/8/layout/cycle2"/>
    <dgm:cxn modelId="{9A76D6E1-E0D2-4755-98C0-F06F97CB5584}" type="presOf" srcId="{4C35B902-8615-47C4-A014-899D987ABF20}" destId="{A80EFAF9-D079-4CCC-AF1E-BE8009DA3A22}" srcOrd="0" destOrd="0" presId="urn:microsoft.com/office/officeart/2005/8/layout/cycle2"/>
    <dgm:cxn modelId="{C75256F7-FAD3-4B8A-AB8D-8AA0971CB73E}" type="presOf" srcId="{3FCCBCC8-9A21-442B-B1B2-1A7397ADB0E3}" destId="{F69DBA67-FFA9-47E1-899D-89616653E20E}" srcOrd="0" destOrd="0" presId="urn:microsoft.com/office/officeart/2005/8/layout/cycle2"/>
    <dgm:cxn modelId="{B29441FD-0EC3-47F7-B119-66285056357E}" type="presOf" srcId="{79753D9C-5F18-4DDD-BD28-020F9B8308A8}" destId="{D3DDDBEE-31C2-4F49-8238-724D92BA151E}" srcOrd="0" destOrd="0" presId="urn:microsoft.com/office/officeart/2005/8/layout/cycle2"/>
    <dgm:cxn modelId="{05C95DE3-662B-45F0-A951-FF2CADE249C7}" type="presParOf" srcId="{0557967B-7C82-40CD-A9DD-035FC149D1D9}" destId="{8097D9D3-56D4-428F-BF12-4A374FDA54A6}" srcOrd="0" destOrd="0" presId="urn:microsoft.com/office/officeart/2005/8/layout/cycle2"/>
    <dgm:cxn modelId="{A0EDB1FC-43EB-4B30-8CF2-1DA57509548E}" type="presParOf" srcId="{0557967B-7C82-40CD-A9DD-035FC149D1D9}" destId="{F703C058-35DC-4980-A878-C98B251027B1}" srcOrd="1" destOrd="0" presId="urn:microsoft.com/office/officeart/2005/8/layout/cycle2"/>
    <dgm:cxn modelId="{FF75FB1D-B1A0-4893-AEE5-E2FDFDD84E31}" type="presParOf" srcId="{F703C058-35DC-4980-A878-C98B251027B1}" destId="{4743666E-74FE-4511-A07B-E3553F4876FA}" srcOrd="0" destOrd="0" presId="urn:microsoft.com/office/officeart/2005/8/layout/cycle2"/>
    <dgm:cxn modelId="{A9C465C4-ED66-4C20-B82E-CA1F88355D61}" type="presParOf" srcId="{0557967B-7C82-40CD-A9DD-035FC149D1D9}" destId="{D735B8B2-5527-49B5-9A8A-2E996488A820}" srcOrd="2" destOrd="0" presId="urn:microsoft.com/office/officeart/2005/8/layout/cycle2"/>
    <dgm:cxn modelId="{2DD35852-269B-4244-B433-F7AE5C9605EE}" type="presParOf" srcId="{0557967B-7C82-40CD-A9DD-035FC149D1D9}" destId="{F69DBA67-FFA9-47E1-899D-89616653E20E}" srcOrd="3" destOrd="0" presId="urn:microsoft.com/office/officeart/2005/8/layout/cycle2"/>
    <dgm:cxn modelId="{B02C19F5-CB73-452D-AE70-D5F906D2A790}" type="presParOf" srcId="{F69DBA67-FFA9-47E1-899D-89616653E20E}" destId="{E2C38563-3CA9-4061-AB38-51F2FEE610AB}" srcOrd="0" destOrd="0" presId="urn:microsoft.com/office/officeart/2005/8/layout/cycle2"/>
    <dgm:cxn modelId="{FD9FABAB-FF93-4289-B648-4FFD727E07C3}" type="presParOf" srcId="{0557967B-7C82-40CD-A9DD-035FC149D1D9}" destId="{9F93D8F2-B9A1-45E7-9508-E0143FBA496E}" srcOrd="4" destOrd="0" presId="urn:microsoft.com/office/officeart/2005/8/layout/cycle2"/>
    <dgm:cxn modelId="{3744F72E-320A-40A8-B819-9DE0F3284B8D}" type="presParOf" srcId="{0557967B-7C82-40CD-A9DD-035FC149D1D9}" destId="{B05A90D1-0C9D-406B-A6C6-62D6F4EAB97C}" srcOrd="5" destOrd="0" presId="urn:microsoft.com/office/officeart/2005/8/layout/cycle2"/>
    <dgm:cxn modelId="{3E4859DD-210E-43E3-9334-FDE1578EE9C7}" type="presParOf" srcId="{B05A90D1-0C9D-406B-A6C6-62D6F4EAB97C}" destId="{7D48A062-12AD-4554-AA94-24C9DD555C14}" srcOrd="0" destOrd="0" presId="urn:microsoft.com/office/officeart/2005/8/layout/cycle2"/>
    <dgm:cxn modelId="{3F6AB5C7-E678-478F-A75F-E41BEF003F5B}" type="presParOf" srcId="{0557967B-7C82-40CD-A9DD-035FC149D1D9}" destId="{A80EFAF9-D079-4CCC-AF1E-BE8009DA3A22}" srcOrd="6" destOrd="0" presId="urn:microsoft.com/office/officeart/2005/8/layout/cycle2"/>
    <dgm:cxn modelId="{7B85418F-9A2F-47F6-89AA-A5867BF51E58}" type="presParOf" srcId="{0557967B-7C82-40CD-A9DD-035FC149D1D9}" destId="{D3DDDBEE-31C2-4F49-8238-724D92BA151E}" srcOrd="7" destOrd="0" presId="urn:microsoft.com/office/officeart/2005/8/layout/cycle2"/>
    <dgm:cxn modelId="{02F0F3C6-CC61-4506-A01B-76CD922C80B2}" type="presParOf" srcId="{D3DDDBEE-31C2-4F49-8238-724D92BA151E}" destId="{12568B89-5745-4DF3-8C08-A48CFB91FD2F}" srcOrd="0" destOrd="0" presId="urn:microsoft.com/office/officeart/2005/8/layout/cycle2"/>
    <dgm:cxn modelId="{B2C06BA3-D671-4D0D-8449-73B07F73787B}" type="presParOf" srcId="{0557967B-7C82-40CD-A9DD-035FC149D1D9}" destId="{6CD0EBDD-69F6-4B40-B747-927722DCE2A5}" srcOrd="8" destOrd="0" presId="urn:microsoft.com/office/officeart/2005/8/layout/cycle2"/>
    <dgm:cxn modelId="{4EA91ECE-6169-4766-BCBB-B0FD88CEA466}" type="presParOf" srcId="{0557967B-7C82-40CD-A9DD-035FC149D1D9}" destId="{BCE7197E-9049-426B-A728-E1FB72C7ABC9}" srcOrd="9" destOrd="0" presId="urn:microsoft.com/office/officeart/2005/8/layout/cycle2"/>
    <dgm:cxn modelId="{A2E3B087-D5C1-47C1-98D8-E21646036721}" type="presParOf" srcId="{BCE7197E-9049-426B-A728-E1FB72C7ABC9}" destId="{D6AE7DDF-8AEC-4CF6-AECC-ED5B71D5926C}" srcOrd="0" destOrd="0" presId="urn:microsoft.com/office/officeart/2005/8/layout/cycle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B921C1-6CC8-4EA4-A18D-F3229AD28380}"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85A7FA46-5D32-423D-90E9-84F178AEA325}">
      <dgm:prSet phldrT="[Text]"/>
      <dgm:spPr>
        <a:solidFill>
          <a:srgbClr val="990000"/>
        </a:solidFill>
        <a:ln>
          <a:solidFill>
            <a:srgbClr val="990000"/>
          </a:solidFill>
        </a:ln>
      </dgm:spPr>
      <dgm:t>
        <a:bodyPr/>
        <a:lstStyle/>
        <a:p>
          <a:endParaRPr lang="en-US" dirty="0">
            <a:solidFill>
              <a:srgbClr val="4C0000"/>
            </a:solidFill>
          </a:endParaRPr>
        </a:p>
      </dgm:t>
    </dgm:pt>
    <dgm:pt modelId="{235DA56B-EFE3-4A0D-A914-C31990A932E2}" type="parTrans" cxnId="{19E78249-E0A5-4F5B-89EF-4E03BCA905DD}">
      <dgm:prSet/>
      <dgm:spPr/>
      <dgm:t>
        <a:bodyPr/>
        <a:lstStyle/>
        <a:p>
          <a:endParaRPr lang="en-US"/>
        </a:p>
      </dgm:t>
    </dgm:pt>
    <dgm:pt modelId="{AB11168A-F100-4A91-B64F-F6CBABECD53A}" type="sibTrans" cxnId="{19E78249-E0A5-4F5B-89EF-4E03BCA905DD}">
      <dgm:prSet/>
      <dgm:spPr/>
      <dgm:t>
        <a:bodyPr/>
        <a:lstStyle/>
        <a:p>
          <a:endParaRPr lang="en-US"/>
        </a:p>
      </dgm:t>
    </dgm:pt>
    <dgm:pt modelId="{DD0D9093-6312-4428-851B-44EB898D0A89}">
      <dgm:prSet phldrT="[Text]"/>
      <dgm:spPr>
        <a:solidFill>
          <a:srgbClr val="990000"/>
        </a:solidFill>
        <a:ln>
          <a:solidFill>
            <a:srgbClr val="990000"/>
          </a:solidFill>
        </a:ln>
      </dgm:spPr>
      <dgm:t>
        <a:bodyPr/>
        <a:lstStyle/>
        <a:p>
          <a:endParaRPr lang="en-US" dirty="0">
            <a:solidFill>
              <a:srgbClr val="4C0000"/>
            </a:solidFill>
          </a:endParaRPr>
        </a:p>
      </dgm:t>
    </dgm:pt>
    <dgm:pt modelId="{88B7C13F-15CD-44FB-8312-5CE1B14F5764}" type="parTrans" cxnId="{1B6B97B7-81D0-47B3-A31A-FFFB0111BC6A}">
      <dgm:prSet/>
      <dgm:spPr/>
      <dgm:t>
        <a:bodyPr/>
        <a:lstStyle/>
        <a:p>
          <a:endParaRPr lang="en-US"/>
        </a:p>
      </dgm:t>
    </dgm:pt>
    <dgm:pt modelId="{3FCCBCC8-9A21-442B-B1B2-1A7397ADB0E3}" type="sibTrans" cxnId="{1B6B97B7-81D0-47B3-A31A-FFFB0111BC6A}">
      <dgm:prSet/>
      <dgm:spPr/>
      <dgm:t>
        <a:bodyPr/>
        <a:lstStyle/>
        <a:p>
          <a:endParaRPr lang="en-US"/>
        </a:p>
      </dgm:t>
    </dgm:pt>
    <dgm:pt modelId="{ABD40675-1526-4EE9-BD30-FB0B1C2CB6B6}">
      <dgm:prSet phldrT="[Text]"/>
      <dgm:spPr>
        <a:solidFill>
          <a:srgbClr val="990000"/>
        </a:solidFill>
        <a:ln>
          <a:solidFill>
            <a:srgbClr val="990000"/>
          </a:solidFill>
        </a:ln>
      </dgm:spPr>
      <dgm:t>
        <a:bodyPr/>
        <a:lstStyle/>
        <a:p>
          <a:endParaRPr lang="en-US" dirty="0">
            <a:solidFill>
              <a:srgbClr val="4C0000"/>
            </a:solidFill>
          </a:endParaRPr>
        </a:p>
      </dgm:t>
    </dgm:pt>
    <dgm:pt modelId="{820FCAAF-1B03-4C29-9140-DD88B1E64DEB}" type="parTrans" cxnId="{6011C917-1B1C-4D83-84FF-56FE28F3A468}">
      <dgm:prSet/>
      <dgm:spPr/>
      <dgm:t>
        <a:bodyPr/>
        <a:lstStyle/>
        <a:p>
          <a:endParaRPr lang="en-US"/>
        </a:p>
      </dgm:t>
    </dgm:pt>
    <dgm:pt modelId="{A1EAA2B1-063F-4D6F-BE72-04466FF618DA}" type="sibTrans" cxnId="{6011C917-1B1C-4D83-84FF-56FE28F3A468}">
      <dgm:prSet/>
      <dgm:spPr/>
      <dgm:t>
        <a:bodyPr/>
        <a:lstStyle/>
        <a:p>
          <a:endParaRPr lang="en-US"/>
        </a:p>
      </dgm:t>
    </dgm:pt>
    <dgm:pt modelId="{4C35B902-8615-47C4-A014-899D987ABF20}">
      <dgm:prSet phldrT="[Text]"/>
      <dgm:spPr>
        <a:solidFill>
          <a:srgbClr val="990000"/>
        </a:solidFill>
        <a:ln>
          <a:solidFill>
            <a:srgbClr val="990000"/>
          </a:solidFill>
        </a:ln>
      </dgm:spPr>
      <dgm:t>
        <a:bodyPr/>
        <a:lstStyle/>
        <a:p>
          <a:endParaRPr lang="en-US" dirty="0">
            <a:solidFill>
              <a:srgbClr val="4C0000"/>
            </a:solidFill>
          </a:endParaRPr>
        </a:p>
      </dgm:t>
    </dgm:pt>
    <dgm:pt modelId="{ED32F1C7-478E-4AB7-BB28-2779B6DFEF8A}" type="parTrans" cxnId="{5A097E17-30BA-4B7D-ABE1-EC7AD57CA4F5}">
      <dgm:prSet/>
      <dgm:spPr/>
      <dgm:t>
        <a:bodyPr/>
        <a:lstStyle/>
        <a:p>
          <a:endParaRPr lang="en-US"/>
        </a:p>
      </dgm:t>
    </dgm:pt>
    <dgm:pt modelId="{79753D9C-5F18-4DDD-BD28-020F9B8308A8}" type="sibTrans" cxnId="{5A097E17-30BA-4B7D-ABE1-EC7AD57CA4F5}">
      <dgm:prSet/>
      <dgm:spPr/>
      <dgm:t>
        <a:bodyPr/>
        <a:lstStyle/>
        <a:p>
          <a:endParaRPr lang="en-US"/>
        </a:p>
      </dgm:t>
    </dgm:pt>
    <dgm:pt modelId="{2A976B47-24F4-467E-B4F0-F1C9B72BE2E7}">
      <dgm:prSet phldrT="[Text]"/>
      <dgm:spPr>
        <a:solidFill>
          <a:srgbClr val="990000"/>
        </a:solidFill>
        <a:ln>
          <a:solidFill>
            <a:srgbClr val="990000"/>
          </a:solidFill>
        </a:ln>
      </dgm:spPr>
      <dgm:t>
        <a:bodyPr/>
        <a:lstStyle/>
        <a:p>
          <a:endParaRPr lang="en-US" dirty="0">
            <a:solidFill>
              <a:srgbClr val="4C0000"/>
            </a:solidFill>
          </a:endParaRPr>
        </a:p>
      </dgm:t>
    </dgm:pt>
    <dgm:pt modelId="{10B5299C-ADAF-4F47-A0A4-B55C2EC641B4}" type="parTrans" cxnId="{7ACCCDAF-77EB-4868-AD80-6A3E703FE986}">
      <dgm:prSet/>
      <dgm:spPr/>
      <dgm:t>
        <a:bodyPr/>
        <a:lstStyle/>
        <a:p>
          <a:endParaRPr lang="en-US"/>
        </a:p>
      </dgm:t>
    </dgm:pt>
    <dgm:pt modelId="{07D45F10-EA78-44B9-92B3-2885491B619F}" type="sibTrans" cxnId="{7ACCCDAF-77EB-4868-AD80-6A3E703FE986}">
      <dgm:prSet/>
      <dgm:spPr/>
      <dgm:t>
        <a:bodyPr/>
        <a:lstStyle/>
        <a:p>
          <a:endParaRPr lang="en-US"/>
        </a:p>
      </dgm:t>
    </dgm:pt>
    <dgm:pt modelId="{0557967B-7C82-40CD-A9DD-035FC149D1D9}" type="pres">
      <dgm:prSet presAssocID="{2DB921C1-6CC8-4EA4-A18D-F3229AD28380}" presName="cycle" presStyleCnt="0">
        <dgm:presLayoutVars>
          <dgm:dir/>
          <dgm:resizeHandles val="exact"/>
        </dgm:presLayoutVars>
      </dgm:prSet>
      <dgm:spPr/>
    </dgm:pt>
    <dgm:pt modelId="{8097D9D3-56D4-428F-BF12-4A374FDA54A6}" type="pres">
      <dgm:prSet presAssocID="{85A7FA46-5D32-423D-90E9-84F178AEA325}" presName="node" presStyleLbl="node1" presStyleIdx="0" presStyleCnt="5" custRadScaleRad="459109" custRadScaleInc="0">
        <dgm:presLayoutVars>
          <dgm:bulletEnabled val="1"/>
        </dgm:presLayoutVars>
      </dgm:prSet>
      <dgm:spPr/>
    </dgm:pt>
    <dgm:pt modelId="{F703C058-35DC-4980-A878-C98B251027B1}" type="pres">
      <dgm:prSet presAssocID="{AB11168A-F100-4A91-B64F-F6CBABECD53A}" presName="sibTrans" presStyleLbl="sibTrans2D1" presStyleIdx="0" presStyleCnt="5" custLinFactNeighborX="52328" custLinFactNeighborY="-60593"/>
      <dgm:spPr/>
    </dgm:pt>
    <dgm:pt modelId="{4743666E-74FE-4511-A07B-E3553F4876FA}" type="pres">
      <dgm:prSet presAssocID="{AB11168A-F100-4A91-B64F-F6CBABECD53A}" presName="connectorText" presStyleLbl="sibTrans2D1" presStyleIdx="0" presStyleCnt="5"/>
      <dgm:spPr/>
    </dgm:pt>
    <dgm:pt modelId="{D735B8B2-5527-49B5-9A8A-2E996488A820}" type="pres">
      <dgm:prSet presAssocID="{DD0D9093-6312-4428-851B-44EB898D0A89}" presName="node" presStyleLbl="node1" presStyleIdx="1" presStyleCnt="5" custRadScaleRad="95315" custRadScaleInc="506">
        <dgm:presLayoutVars>
          <dgm:bulletEnabled val="1"/>
        </dgm:presLayoutVars>
      </dgm:prSet>
      <dgm:spPr/>
    </dgm:pt>
    <dgm:pt modelId="{F69DBA67-FFA9-47E1-899D-89616653E20E}" type="pres">
      <dgm:prSet presAssocID="{3FCCBCC8-9A21-442B-B1B2-1A7397ADB0E3}" presName="sibTrans" presStyleLbl="sibTrans2D1" presStyleIdx="1" presStyleCnt="5" custLinFactNeighborX="97679" custLinFactNeighborY="30297"/>
      <dgm:spPr/>
    </dgm:pt>
    <dgm:pt modelId="{E2C38563-3CA9-4061-AB38-51F2FEE610AB}" type="pres">
      <dgm:prSet presAssocID="{3FCCBCC8-9A21-442B-B1B2-1A7397ADB0E3}" presName="connectorText" presStyleLbl="sibTrans2D1" presStyleIdx="1" presStyleCnt="5"/>
      <dgm:spPr/>
    </dgm:pt>
    <dgm:pt modelId="{9F93D8F2-B9A1-45E7-9508-E0143FBA496E}" type="pres">
      <dgm:prSet presAssocID="{ABD40675-1526-4EE9-BD30-FB0B1C2CB6B6}" presName="node" presStyleLbl="node1" presStyleIdx="2" presStyleCnt="5" custRadScaleRad="105373" custRadScaleInc="-3638">
        <dgm:presLayoutVars>
          <dgm:bulletEnabled val="1"/>
        </dgm:presLayoutVars>
      </dgm:prSet>
      <dgm:spPr/>
    </dgm:pt>
    <dgm:pt modelId="{B05A90D1-0C9D-406B-A6C6-62D6F4EAB97C}" type="pres">
      <dgm:prSet presAssocID="{A1EAA2B1-063F-4D6F-BE72-04466FF618DA}" presName="sibTrans" presStyleLbl="sibTrans2D1" presStyleIdx="2" presStyleCnt="5" custLinFactNeighborX="-2830" custLinFactNeighborY="44068"/>
      <dgm:spPr/>
    </dgm:pt>
    <dgm:pt modelId="{7D48A062-12AD-4554-AA94-24C9DD555C14}" type="pres">
      <dgm:prSet presAssocID="{A1EAA2B1-063F-4D6F-BE72-04466FF618DA}" presName="connectorText" presStyleLbl="sibTrans2D1" presStyleIdx="2" presStyleCnt="5"/>
      <dgm:spPr/>
    </dgm:pt>
    <dgm:pt modelId="{A80EFAF9-D079-4CCC-AF1E-BE8009DA3A22}" type="pres">
      <dgm:prSet presAssocID="{4C35B902-8615-47C4-A014-899D987ABF20}" presName="node" presStyleLbl="node1" presStyleIdx="3" presStyleCnt="5" custRadScaleRad="105533" custRadScaleInc="-9333">
        <dgm:presLayoutVars>
          <dgm:bulletEnabled val="1"/>
        </dgm:presLayoutVars>
      </dgm:prSet>
      <dgm:spPr/>
    </dgm:pt>
    <dgm:pt modelId="{D3DDDBEE-31C2-4F49-8238-724D92BA151E}" type="pres">
      <dgm:prSet presAssocID="{79753D9C-5F18-4DDD-BD28-020F9B8308A8}" presName="sibTrans" presStyleLbl="sibTrans2D1" presStyleIdx="3" presStyleCnt="5" custLinFactX="-1168" custLinFactNeighborX="-100000" custLinFactNeighborY="24788"/>
      <dgm:spPr/>
    </dgm:pt>
    <dgm:pt modelId="{12568B89-5745-4DF3-8C08-A48CFB91FD2F}" type="pres">
      <dgm:prSet presAssocID="{79753D9C-5F18-4DDD-BD28-020F9B8308A8}" presName="connectorText" presStyleLbl="sibTrans2D1" presStyleIdx="3" presStyleCnt="5"/>
      <dgm:spPr/>
    </dgm:pt>
    <dgm:pt modelId="{6CD0EBDD-69F6-4B40-B747-927722DCE2A5}" type="pres">
      <dgm:prSet presAssocID="{2A976B47-24F4-467E-B4F0-F1C9B72BE2E7}" presName="node" presStyleLbl="node1" presStyleIdx="4" presStyleCnt="5" custRadScaleRad="102959" custRadScaleInc="-4290">
        <dgm:presLayoutVars>
          <dgm:bulletEnabled val="1"/>
        </dgm:presLayoutVars>
      </dgm:prSet>
      <dgm:spPr/>
    </dgm:pt>
    <dgm:pt modelId="{BCE7197E-9049-426B-A728-E1FB72C7ABC9}" type="pres">
      <dgm:prSet presAssocID="{07D45F10-EA78-44B9-92B3-2885491B619F}" presName="sibTrans" presStyleLbl="sibTrans2D1" presStyleIdx="4" presStyleCnt="5" custLinFactNeighborX="-34886" custLinFactNeighborY="-44068"/>
      <dgm:spPr/>
    </dgm:pt>
    <dgm:pt modelId="{D6AE7DDF-8AEC-4CF6-AECC-ED5B71D5926C}" type="pres">
      <dgm:prSet presAssocID="{07D45F10-EA78-44B9-92B3-2885491B619F}" presName="connectorText" presStyleLbl="sibTrans2D1" presStyleIdx="4" presStyleCnt="5"/>
      <dgm:spPr/>
    </dgm:pt>
  </dgm:ptLst>
  <dgm:cxnLst>
    <dgm:cxn modelId="{5A097E17-30BA-4B7D-ABE1-EC7AD57CA4F5}" srcId="{2DB921C1-6CC8-4EA4-A18D-F3229AD28380}" destId="{4C35B902-8615-47C4-A014-899D987ABF20}" srcOrd="3" destOrd="0" parTransId="{ED32F1C7-478E-4AB7-BB28-2779B6DFEF8A}" sibTransId="{79753D9C-5F18-4DDD-BD28-020F9B8308A8}"/>
    <dgm:cxn modelId="{6011C917-1B1C-4D83-84FF-56FE28F3A468}" srcId="{2DB921C1-6CC8-4EA4-A18D-F3229AD28380}" destId="{ABD40675-1526-4EE9-BD30-FB0B1C2CB6B6}" srcOrd="2" destOrd="0" parTransId="{820FCAAF-1B03-4C29-9140-DD88B1E64DEB}" sibTransId="{A1EAA2B1-063F-4D6F-BE72-04466FF618DA}"/>
    <dgm:cxn modelId="{7095E120-5C7B-4F84-93FC-91A87B05552C}" type="presOf" srcId="{A1EAA2B1-063F-4D6F-BE72-04466FF618DA}" destId="{B05A90D1-0C9D-406B-A6C6-62D6F4EAB97C}" srcOrd="0" destOrd="0" presId="urn:microsoft.com/office/officeart/2005/8/layout/cycle2"/>
    <dgm:cxn modelId="{8136C721-0C89-4583-9A10-DAEA86500BBA}" type="presOf" srcId="{07D45F10-EA78-44B9-92B3-2885491B619F}" destId="{BCE7197E-9049-426B-A728-E1FB72C7ABC9}" srcOrd="0" destOrd="0" presId="urn:microsoft.com/office/officeart/2005/8/layout/cycle2"/>
    <dgm:cxn modelId="{923C0A2E-5457-4DF4-A681-B6182EB44B56}" type="presOf" srcId="{3FCCBCC8-9A21-442B-B1B2-1A7397ADB0E3}" destId="{F69DBA67-FFA9-47E1-899D-89616653E20E}" srcOrd="0" destOrd="0" presId="urn:microsoft.com/office/officeart/2005/8/layout/cycle2"/>
    <dgm:cxn modelId="{173D722F-02F9-43DD-86C3-BE2BD1E2E15A}" type="presOf" srcId="{2DB921C1-6CC8-4EA4-A18D-F3229AD28380}" destId="{0557967B-7C82-40CD-A9DD-035FC149D1D9}" srcOrd="0" destOrd="0" presId="urn:microsoft.com/office/officeart/2005/8/layout/cycle2"/>
    <dgm:cxn modelId="{ECD7573A-1EA9-4469-8CD0-49ADD1627AB8}" type="presOf" srcId="{A1EAA2B1-063F-4D6F-BE72-04466FF618DA}" destId="{7D48A062-12AD-4554-AA94-24C9DD555C14}" srcOrd="1" destOrd="0" presId="urn:microsoft.com/office/officeart/2005/8/layout/cycle2"/>
    <dgm:cxn modelId="{41EEE643-B1BA-4521-8343-456648D1D8D3}" type="presOf" srcId="{79753D9C-5F18-4DDD-BD28-020F9B8308A8}" destId="{D3DDDBEE-31C2-4F49-8238-724D92BA151E}" srcOrd="0" destOrd="0" presId="urn:microsoft.com/office/officeart/2005/8/layout/cycle2"/>
    <dgm:cxn modelId="{19E78249-E0A5-4F5B-89EF-4E03BCA905DD}" srcId="{2DB921C1-6CC8-4EA4-A18D-F3229AD28380}" destId="{85A7FA46-5D32-423D-90E9-84F178AEA325}" srcOrd="0" destOrd="0" parTransId="{235DA56B-EFE3-4A0D-A914-C31990A932E2}" sibTransId="{AB11168A-F100-4A91-B64F-F6CBABECD53A}"/>
    <dgm:cxn modelId="{725F6054-69DF-46D6-B6F1-D984A3DDD273}" type="presOf" srcId="{DD0D9093-6312-4428-851B-44EB898D0A89}" destId="{D735B8B2-5527-49B5-9A8A-2E996488A820}" srcOrd="0" destOrd="0" presId="urn:microsoft.com/office/officeart/2005/8/layout/cycle2"/>
    <dgm:cxn modelId="{B08FAD56-71D4-42A6-B44C-E9F407FDAA9C}" type="presOf" srcId="{3FCCBCC8-9A21-442B-B1B2-1A7397ADB0E3}" destId="{E2C38563-3CA9-4061-AB38-51F2FEE610AB}" srcOrd="1" destOrd="0" presId="urn:microsoft.com/office/officeart/2005/8/layout/cycle2"/>
    <dgm:cxn modelId="{6A85CC5F-E18F-410F-8F58-E59912D652F0}" type="presOf" srcId="{07D45F10-EA78-44B9-92B3-2885491B619F}" destId="{D6AE7DDF-8AEC-4CF6-AECC-ED5B71D5926C}" srcOrd="1" destOrd="0" presId="urn:microsoft.com/office/officeart/2005/8/layout/cycle2"/>
    <dgm:cxn modelId="{E89E1992-ABEB-4F85-8D6D-C524A0D66D43}" type="presOf" srcId="{AB11168A-F100-4A91-B64F-F6CBABECD53A}" destId="{F703C058-35DC-4980-A878-C98B251027B1}" srcOrd="0" destOrd="0" presId="urn:microsoft.com/office/officeart/2005/8/layout/cycle2"/>
    <dgm:cxn modelId="{9D245DAD-FBE8-4FE7-AAEA-87E99268EE56}" type="presOf" srcId="{79753D9C-5F18-4DDD-BD28-020F9B8308A8}" destId="{12568B89-5745-4DF3-8C08-A48CFB91FD2F}" srcOrd="1" destOrd="0" presId="urn:microsoft.com/office/officeart/2005/8/layout/cycle2"/>
    <dgm:cxn modelId="{7ACCCDAF-77EB-4868-AD80-6A3E703FE986}" srcId="{2DB921C1-6CC8-4EA4-A18D-F3229AD28380}" destId="{2A976B47-24F4-467E-B4F0-F1C9B72BE2E7}" srcOrd="4" destOrd="0" parTransId="{10B5299C-ADAF-4F47-A0A4-B55C2EC641B4}" sibTransId="{07D45F10-EA78-44B9-92B3-2885491B619F}"/>
    <dgm:cxn modelId="{733FC5B1-EEAE-43B7-9284-DBCE54314A4B}" type="presOf" srcId="{AB11168A-F100-4A91-B64F-F6CBABECD53A}" destId="{4743666E-74FE-4511-A07B-E3553F4876FA}" srcOrd="1" destOrd="0" presId="urn:microsoft.com/office/officeart/2005/8/layout/cycle2"/>
    <dgm:cxn modelId="{DB78EDB1-736C-4CA0-ADE5-DCFB85B90229}" type="presOf" srcId="{85A7FA46-5D32-423D-90E9-84F178AEA325}" destId="{8097D9D3-56D4-428F-BF12-4A374FDA54A6}" srcOrd="0" destOrd="0" presId="urn:microsoft.com/office/officeart/2005/8/layout/cycle2"/>
    <dgm:cxn modelId="{1B6B97B7-81D0-47B3-A31A-FFFB0111BC6A}" srcId="{2DB921C1-6CC8-4EA4-A18D-F3229AD28380}" destId="{DD0D9093-6312-4428-851B-44EB898D0A89}" srcOrd="1" destOrd="0" parTransId="{88B7C13F-15CD-44FB-8312-5CE1B14F5764}" sibTransId="{3FCCBCC8-9A21-442B-B1B2-1A7397ADB0E3}"/>
    <dgm:cxn modelId="{A6A513C5-C574-4AE5-8B4B-07E10539A59F}" type="presOf" srcId="{2A976B47-24F4-467E-B4F0-F1C9B72BE2E7}" destId="{6CD0EBDD-69F6-4B40-B747-927722DCE2A5}" srcOrd="0" destOrd="0" presId="urn:microsoft.com/office/officeart/2005/8/layout/cycle2"/>
    <dgm:cxn modelId="{2726E7CA-4F38-41F0-ADB7-E424418F45B4}" type="presOf" srcId="{ABD40675-1526-4EE9-BD30-FB0B1C2CB6B6}" destId="{9F93D8F2-B9A1-45E7-9508-E0143FBA496E}" srcOrd="0" destOrd="0" presId="urn:microsoft.com/office/officeart/2005/8/layout/cycle2"/>
    <dgm:cxn modelId="{AF97E6DD-29E3-4449-A682-F7031EF78F49}" type="presOf" srcId="{4C35B902-8615-47C4-A014-899D987ABF20}" destId="{A80EFAF9-D079-4CCC-AF1E-BE8009DA3A22}" srcOrd="0" destOrd="0" presId="urn:microsoft.com/office/officeart/2005/8/layout/cycle2"/>
    <dgm:cxn modelId="{D5C94108-184F-4504-8C9F-0E68D49023F0}" type="presParOf" srcId="{0557967B-7C82-40CD-A9DD-035FC149D1D9}" destId="{8097D9D3-56D4-428F-BF12-4A374FDA54A6}" srcOrd="0" destOrd="0" presId="urn:microsoft.com/office/officeart/2005/8/layout/cycle2"/>
    <dgm:cxn modelId="{135370DF-2639-4369-A8FA-FE21C93B20B9}" type="presParOf" srcId="{0557967B-7C82-40CD-A9DD-035FC149D1D9}" destId="{F703C058-35DC-4980-A878-C98B251027B1}" srcOrd="1" destOrd="0" presId="urn:microsoft.com/office/officeart/2005/8/layout/cycle2"/>
    <dgm:cxn modelId="{FBEEDDE5-3CB6-458E-A09D-5E821AFEB93C}" type="presParOf" srcId="{F703C058-35DC-4980-A878-C98B251027B1}" destId="{4743666E-74FE-4511-A07B-E3553F4876FA}" srcOrd="0" destOrd="0" presId="urn:microsoft.com/office/officeart/2005/8/layout/cycle2"/>
    <dgm:cxn modelId="{CD694F35-C0A5-4D84-9D90-D2FEC804594B}" type="presParOf" srcId="{0557967B-7C82-40CD-A9DD-035FC149D1D9}" destId="{D735B8B2-5527-49B5-9A8A-2E996488A820}" srcOrd="2" destOrd="0" presId="urn:microsoft.com/office/officeart/2005/8/layout/cycle2"/>
    <dgm:cxn modelId="{76D111D7-9ABC-4A58-A9FE-E283E78C2D10}" type="presParOf" srcId="{0557967B-7C82-40CD-A9DD-035FC149D1D9}" destId="{F69DBA67-FFA9-47E1-899D-89616653E20E}" srcOrd="3" destOrd="0" presId="urn:microsoft.com/office/officeart/2005/8/layout/cycle2"/>
    <dgm:cxn modelId="{03EA6D09-3676-4274-96B5-64157507A0E1}" type="presParOf" srcId="{F69DBA67-FFA9-47E1-899D-89616653E20E}" destId="{E2C38563-3CA9-4061-AB38-51F2FEE610AB}" srcOrd="0" destOrd="0" presId="urn:microsoft.com/office/officeart/2005/8/layout/cycle2"/>
    <dgm:cxn modelId="{0F832F4D-8CB0-4962-8D67-7CA0DD0FFD5D}" type="presParOf" srcId="{0557967B-7C82-40CD-A9DD-035FC149D1D9}" destId="{9F93D8F2-B9A1-45E7-9508-E0143FBA496E}" srcOrd="4" destOrd="0" presId="urn:microsoft.com/office/officeart/2005/8/layout/cycle2"/>
    <dgm:cxn modelId="{3C5119B2-8D24-4616-92BE-4FFEF96DC3A4}" type="presParOf" srcId="{0557967B-7C82-40CD-A9DD-035FC149D1D9}" destId="{B05A90D1-0C9D-406B-A6C6-62D6F4EAB97C}" srcOrd="5" destOrd="0" presId="urn:microsoft.com/office/officeart/2005/8/layout/cycle2"/>
    <dgm:cxn modelId="{4838F9A7-0C4A-4A90-B6BC-175B8FEEE6A5}" type="presParOf" srcId="{B05A90D1-0C9D-406B-A6C6-62D6F4EAB97C}" destId="{7D48A062-12AD-4554-AA94-24C9DD555C14}" srcOrd="0" destOrd="0" presId="urn:microsoft.com/office/officeart/2005/8/layout/cycle2"/>
    <dgm:cxn modelId="{9A06292B-E60F-456C-B2EF-3AE7FBD528AD}" type="presParOf" srcId="{0557967B-7C82-40CD-A9DD-035FC149D1D9}" destId="{A80EFAF9-D079-4CCC-AF1E-BE8009DA3A22}" srcOrd="6" destOrd="0" presId="urn:microsoft.com/office/officeart/2005/8/layout/cycle2"/>
    <dgm:cxn modelId="{03121CD3-C9CC-4543-9789-AB213C7C4C5A}" type="presParOf" srcId="{0557967B-7C82-40CD-A9DD-035FC149D1D9}" destId="{D3DDDBEE-31C2-4F49-8238-724D92BA151E}" srcOrd="7" destOrd="0" presId="urn:microsoft.com/office/officeart/2005/8/layout/cycle2"/>
    <dgm:cxn modelId="{2B9460FC-13A1-4CF2-AF49-388898FF8B3C}" type="presParOf" srcId="{D3DDDBEE-31C2-4F49-8238-724D92BA151E}" destId="{12568B89-5745-4DF3-8C08-A48CFB91FD2F}" srcOrd="0" destOrd="0" presId="urn:microsoft.com/office/officeart/2005/8/layout/cycle2"/>
    <dgm:cxn modelId="{347F5044-595A-4FF9-936F-B55FA2472D04}" type="presParOf" srcId="{0557967B-7C82-40CD-A9DD-035FC149D1D9}" destId="{6CD0EBDD-69F6-4B40-B747-927722DCE2A5}" srcOrd="8" destOrd="0" presId="urn:microsoft.com/office/officeart/2005/8/layout/cycle2"/>
    <dgm:cxn modelId="{03189C95-CCAF-4663-8727-2987B6DE24EA}" type="presParOf" srcId="{0557967B-7C82-40CD-A9DD-035FC149D1D9}" destId="{BCE7197E-9049-426B-A728-E1FB72C7ABC9}" srcOrd="9" destOrd="0" presId="urn:microsoft.com/office/officeart/2005/8/layout/cycle2"/>
    <dgm:cxn modelId="{55CDC11D-D774-4030-BF75-5933C93B167C}" type="presParOf" srcId="{BCE7197E-9049-426B-A728-E1FB72C7ABC9}" destId="{D6AE7DDF-8AEC-4CF6-AECC-ED5B71D5926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B921C1-6CC8-4EA4-A18D-F3229AD28380}" type="doc">
      <dgm:prSet loTypeId="urn:microsoft.com/office/officeart/2005/8/layout/cycle2" loCatId="cycle" qsTypeId="urn:microsoft.com/office/officeart/2005/8/quickstyle/simple1" qsCatId="simple" csTypeId="urn:microsoft.com/office/officeart/2005/8/colors/accent0_3" csCatId="mainScheme" phldr="1"/>
      <dgm:spPr/>
      <dgm:t>
        <a:bodyPr/>
        <a:lstStyle/>
        <a:p>
          <a:endParaRPr lang="en-US"/>
        </a:p>
      </dgm:t>
    </dgm:pt>
    <dgm:pt modelId="{85A7FA46-5D32-423D-90E9-84F178AEA325}">
      <dgm:prSet phldrT="[Text]"/>
      <dgm:spPr>
        <a:solidFill>
          <a:srgbClr val="990000"/>
        </a:solidFill>
        <a:ln>
          <a:solidFill>
            <a:srgbClr val="990000"/>
          </a:solidFill>
        </a:ln>
      </dgm:spPr>
      <dgm:t>
        <a:bodyPr/>
        <a:lstStyle/>
        <a:p>
          <a:endParaRPr lang="en-US" dirty="0">
            <a:solidFill>
              <a:srgbClr val="4C0000"/>
            </a:solidFill>
          </a:endParaRPr>
        </a:p>
      </dgm:t>
    </dgm:pt>
    <dgm:pt modelId="{235DA56B-EFE3-4A0D-A914-C31990A932E2}" type="parTrans" cxnId="{19E78249-E0A5-4F5B-89EF-4E03BCA905DD}">
      <dgm:prSet/>
      <dgm:spPr/>
      <dgm:t>
        <a:bodyPr/>
        <a:lstStyle/>
        <a:p>
          <a:endParaRPr lang="en-US"/>
        </a:p>
      </dgm:t>
    </dgm:pt>
    <dgm:pt modelId="{AB11168A-F100-4A91-B64F-F6CBABECD53A}" type="sibTrans" cxnId="{19E78249-E0A5-4F5B-89EF-4E03BCA905DD}">
      <dgm:prSet/>
      <dgm:spPr/>
      <dgm:t>
        <a:bodyPr/>
        <a:lstStyle/>
        <a:p>
          <a:endParaRPr lang="en-US"/>
        </a:p>
      </dgm:t>
    </dgm:pt>
    <dgm:pt modelId="{DD0D9093-6312-4428-851B-44EB898D0A89}">
      <dgm:prSet phldrT="[Text]"/>
      <dgm:spPr>
        <a:solidFill>
          <a:srgbClr val="990000"/>
        </a:solidFill>
        <a:ln>
          <a:solidFill>
            <a:srgbClr val="990000"/>
          </a:solidFill>
        </a:ln>
      </dgm:spPr>
      <dgm:t>
        <a:bodyPr/>
        <a:lstStyle/>
        <a:p>
          <a:endParaRPr lang="en-US" dirty="0">
            <a:solidFill>
              <a:srgbClr val="4C0000"/>
            </a:solidFill>
          </a:endParaRPr>
        </a:p>
      </dgm:t>
    </dgm:pt>
    <dgm:pt modelId="{88B7C13F-15CD-44FB-8312-5CE1B14F5764}" type="parTrans" cxnId="{1B6B97B7-81D0-47B3-A31A-FFFB0111BC6A}">
      <dgm:prSet/>
      <dgm:spPr/>
      <dgm:t>
        <a:bodyPr/>
        <a:lstStyle/>
        <a:p>
          <a:endParaRPr lang="en-US"/>
        </a:p>
      </dgm:t>
    </dgm:pt>
    <dgm:pt modelId="{3FCCBCC8-9A21-442B-B1B2-1A7397ADB0E3}" type="sibTrans" cxnId="{1B6B97B7-81D0-47B3-A31A-FFFB0111BC6A}">
      <dgm:prSet/>
      <dgm:spPr/>
      <dgm:t>
        <a:bodyPr/>
        <a:lstStyle/>
        <a:p>
          <a:endParaRPr lang="en-US"/>
        </a:p>
      </dgm:t>
    </dgm:pt>
    <dgm:pt modelId="{ABD40675-1526-4EE9-BD30-FB0B1C2CB6B6}">
      <dgm:prSet phldrT="[Text]"/>
      <dgm:spPr>
        <a:solidFill>
          <a:srgbClr val="990000"/>
        </a:solidFill>
        <a:ln>
          <a:solidFill>
            <a:srgbClr val="990000"/>
          </a:solidFill>
        </a:ln>
      </dgm:spPr>
      <dgm:t>
        <a:bodyPr/>
        <a:lstStyle/>
        <a:p>
          <a:endParaRPr lang="en-US" dirty="0">
            <a:solidFill>
              <a:srgbClr val="4C0000"/>
            </a:solidFill>
          </a:endParaRPr>
        </a:p>
      </dgm:t>
    </dgm:pt>
    <dgm:pt modelId="{820FCAAF-1B03-4C29-9140-DD88B1E64DEB}" type="parTrans" cxnId="{6011C917-1B1C-4D83-84FF-56FE28F3A468}">
      <dgm:prSet/>
      <dgm:spPr/>
      <dgm:t>
        <a:bodyPr/>
        <a:lstStyle/>
        <a:p>
          <a:endParaRPr lang="en-US"/>
        </a:p>
      </dgm:t>
    </dgm:pt>
    <dgm:pt modelId="{A1EAA2B1-063F-4D6F-BE72-04466FF618DA}" type="sibTrans" cxnId="{6011C917-1B1C-4D83-84FF-56FE28F3A468}">
      <dgm:prSet/>
      <dgm:spPr/>
      <dgm:t>
        <a:bodyPr/>
        <a:lstStyle/>
        <a:p>
          <a:endParaRPr lang="en-US"/>
        </a:p>
      </dgm:t>
    </dgm:pt>
    <dgm:pt modelId="{4C35B902-8615-47C4-A014-899D987ABF20}">
      <dgm:prSet phldrT="[Text]"/>
      <dgm:spPr>
        <a:solidFill>
          <a:srgbClr val="990000"/>
        </a:solidFill>
        <a:ln>
          <a:solidFill>
            <a:srgbClr val="990000"/>
          </a:solidFill>
        </a:ln>
      </dgm:spPr>
      <dgm:t>
        <a:bodyPr/>
        <a:lstStyle/>
        <a:p>
          <a:endParaRPr lang="en-US" dirty="0">
            <a:solidFill>
              <a:srgbClr val="4C0000"/>
            </a:solidFill>
          </a:endParaRPr>
        </a:p>
      </dgm:t>
    </dgm:pt>
    <dgm:pt modelId="{ED32F1C7-478E-4AB7-BB28-2779B6DFEF8A}" type="parTrans" cxnId="{5A097E17-30BA-4B7D-ABE1-EC7AD57CA4F5}">
      <dgm:prSet/>
      <dgm:spPr/>
      <dgm:t>
        <a:bodyPr/>
        <a:lstStyle/>
        <a:p>
          <a:endParaRPr lang="en-US"/>
        </a:p>
      </dgm:t>
    </dgm:pt>
    <dgm:pt modelId="{79753D9C-5F18-4DDD-BD28-020F9B8308A8}" type="sibTrans" cxnId="{5A097E17-30BA-4B7D-ABE1-EC7AD57CA4F5}">
      <dgm:prSet/>
      <dgm:spPr/>
      <dgm:t>
        <a:bodyPr/>
        <a:lstStyle/>
        <a:p>
          <a:endParaRPr lang="en-US"/>
        </a:p>
      </dgm:t>
    </dgm:pt>
    <dgm:pt modelId="{2A976B47-24F4-467E-B4F0-F1C9B72BE2E7}">
      <dgm:prSet phldrT="[Text]"/>
      <dgm:spPr>
        <a:solidFill>
          <a:srgbClr val="990000"/>
        </a:solidFill>
        <a:ln>
          <a:solidFill>
            <a:srgbClr val="990000"/>
          </a:solidFill>
        </a:ln>
      </dgm:spPr>
      <dgm:t>
        <a:bodyPr/>
        <a:lstStyle/>
        <a:p>
          <a:endParaRPr lang="en-US" dirty="0">
            <a:solidFill>
              <a:srgbClr val="4C0000"/>
            </a:solidFill>
          </a:endParaRPr>
        </a:p>
      </dgm:t>
    </dgm:pt>
    <dgm:pt modelId="{10B5299C-ADAF-4F47-A0A4-B55C2EC641B4}" type="parTrans" cxnId="{7ACCCDAF-77EB-4868-AD80-6A3E703FE986}">
      <dgm:prSet/>
      <dgm:spPr/>
      <dgm:t>
        <a:bodyPr/>
        <a:lstStyle/>
        <a:p>
          <a:endParaRPr lang="en-US"/>
        </a:p>
      </dgm:t>
    </dgm:pt>
    <dgm:pt modelId="{07D45F10-EA78-44B9-92B3-2885491B619F}" type="sibTrans" cxnId="{7ACCCDAF-77EB-4868-AD80-6A3E703FE986}">
      <dgm:prSet/>
      <dgm:spPr/>
      <dgm:t>
        <a:bodyPr/>
        <a:lstStyle/>
        <a:p>
          <a:endParaRPr lang="en-US"/>
        </a:p>
      </dgm:t>
    </dgm:pt>
    <dgm:pt modelId="{0557967B-7C82-40CD-A9DD-035FC149D1D9}" type="pres">
      <dgm:prSet presAssocID="{2DB921C1-6CC8-4EA4-A18D-F3229AD28380}" presName="cycle" presStyleCnt="0">
        <dgm:presLayoutVars>
          <dgm:dir/>
          <dgm:resizeHandles val="exact"/>
        </dgm:presLayoutVars>
      </dgm:prSet>
      <dgm:spPr/>
    </dgm:pt>
    <dgm:pt modelId="{8097D9D3-56D4-428F-BF12-4A374FDA54A6}" type="pres">
      <dgm:prSet presAssocID="{85A7FA46-5D32-423D-90E9-84F178AEA325}" presName="node" presStyleLbl="node1" presStyleIdx="0" presStyleCnt="5" custRadScaleRad="459109" custRadScaleInc="0">
        <dgm:presLayoutVars>
          <dgm:bulletEnabled val="1"/>
        </dgm:presLayoutVars>
      </dgm:prSet>
      <dgm:spPr/>
    </dgm:pt>
    <dgm:pt modelId="{F703C058-35DC-4980-A878-C98B251027B1}" type="pres">
      <dgm:prSet presAssocID="{AB11168A-F100-4A91-B64F-F6CBABECD53A}" presName="sibTrans" presStyleLbl="sibTrans2D1" presStyleIdx="0" presStyleCnt="5" custLinFactNeighborX="52328" custLinFactNeighborY="-60593"/>
      <dgm:spPr/>
    </dgm:pt>
    <dgm:pt modelId="{4743666E-74FE-4511-A07B-E3553F4876FA}" type="pres">
      <dgm:prSet presAssocID="{AB11168A-F100-4A91-B64F-F6CBABECD53A}" presName="connectorText" presStyleLbl="sibTrans2D1" presStyleIdx="0" presStyleCnt="5"/>
      <dgm:spPr/>
    </dgm:pt>
    <dgm:pt modelId="{D735B8B2-5527-49B5-9A8A-2E996488A820}" type="pres">
      <dgm:prSet presAssocID="{DD0D9093-6312-4428-851B-44EB898D0A89}" presName="node" presStyleLbl="node1" presStyleIdx="1" presStyleCnt="5" custRadScaleRad="95315" custRadScaleInc="506">
        <dgm:presLayoutVars>
          <dgm:bulletEnabled val="1"/>
        </dgm:presLayoutVars>
      </dgm:prSet>
      <dgm:spPr/>
    </dgm:pt>
    <dgm:pt modelId="{F69DBA67-FFA9-47E1-899D-89616653E20E}" type="pres">
      <dgm:prSet presAssocID="{3FCCBCC8-9A21-442B-B1B2-1A7397ADB0E3}" presName="sibTrans" presStyleLbl="sibTrans2D1" presStyleIdx="1" presStyleCnt="5" custLinFactNeighborX="97679" custLinFactNeighborY="30297"/>
      <dgm:spPr/>
    </dgm:pt>
    <dgm:pt modelId="{E2C38563-3CA9-4061-AB38-51F2FEE610AB}" type="pres">
      <dgm:prSet presAssocID="{3FCCBCC8-9A21-442B-B1B2-1A7397ADB0E3}" presName="connectorText" presStyleLbl="sibTrans2D1" presStyleIdx="1" presStyleCnt="5"/>
      <dgm:spPr/>
    </dgm:pt>
    <dgm:pt modelId="{9F93D8F2-B9A1-45E7-9508-E0143FBA496E}" type="pres">
      <dgm:prSet presAssocID="{ABD40675-1526-4EE9-BD30-FB0B1C2CB6B6}" presName="node" presStyleLbl="node1" presStyleIdx="2" presStyleCnt="5" custRadScaleRad="105373" custRadScaleInc="-3638">
        <dgm:presLayoutVars>
          <dgm:bulletEnabled val="1"/>
        </dgm:presLayoutVars>
      </dgm:prSet>
      <dgm:spPr/>
    </dgm:pt>
    <dgm:pt modelId="{B05A90D1-0C9D-406B-A6C6-62D6F4EAB97C}" type="pres">
      <dgm:prSet presAssocID="{A1EAA2B1-063F-4D6F-BE72-04466FF618DA}" presName="sibTrans" presStyleLbl="sibTrans2D1" presStyleIdx="2" presStyleCnt="5" custLinFactNeighborX="-2830" custLinFactNeighborY="44068"/>
      <dgm:spPr/>
    </dgm:pt>
    <dgm:pt modelId="{7D48A062-12AD-4554-AA94-24C9DD555C14}" type="pres">
      <dgm:prSet presAssocID="{A1EAA2B1-063F-4D6F-BE72-04466FF618DA}" presName="connectorText" presStyleLbl="sibTrans2D1" presStyleIdx="2" presStyleCnt="5"/>
      <dgm:spPr/>
    </dgm:pt>
    <dgm:pt modelId="{A80EFAF9-D079-4CCC-AF1E-BE8009DA3A22}" type="pres">
      <dgm:prSet presAssocID="{4C35B902-8615-47C4-A014-899D987ABF20}" presName="node" presStyleLbl="node1" presStyleIdx="3" presStyleCnt="5" custRadScaleRad="105533" custRadScaleInc="-9333">
        <dgm:presLayoutVars>
          <dgm:bulletEnabled val="1"/>
        </dgm:presLayoutVars>
      </dgm:prSet>
      <dgm:spPr/>
    </dgm:pt>
    <dgm:pt modelId="{D3DDDBEE-31C2-4F49-8238-724D92BA151E}" type="pres">
      <dgm:prSet presAssocID="{79753D9C-5F18-4DDD-BD28-020F9B8308A8}" presName="sibTrans" presStyleLbl="sibTrans2D1" presStyleIdx="3" presStyleCnt="5" custLinFactX="-1168" custLinFactNeighborX="-100000" custLinFactNeighborY="24788"/>
      <dgm:spPr/>
    </dgm:pt>
    <dgm:pt modelId="{12568B89-5745-4DF3-8C08-A48CFB91FD2F}" type="pres">
      <dgm:prSet presAssocID="{79753D9C-5F18-4DDD-BD28-020F9B8308A8}" presName="connectorText" presStyleLbl="sibTrans2D1" presStyleIdx="3" presStyleCnt="5"/>
      <dgm:spPr/>
    </dgm:pt>
    <dgm:pt modelId="{6CD0EBDD-69F6-4B40-B747-927722DCE2A5}" type="pres">
      <dgm:prSet presAssocID="{2A976B47-24F4-467E-B4F0-F1C9B72BE2E7}" presName="node" presStyleLbl="node1" presStyleIdx="4" presStyleCnt="5" custRadScaleRad="102959" custRadScaleInc="-4290">
        <dgm:presLayoutVars>
          <dgm:bulletEnabled val="1"/>
        </dgm:presLayoutVars>
      </dgm:prSet>
      <dgm:spPr/>
    </dgm:pt>
    <dgm:pt modelId="{BCE7197E-9049-426B-A728-E1FB72C7ABC9}" type="pres">
      <dgm:prSet presAssocID="{07D45F10-EA78-44B9-92B3-2885491B619F}" presName="sibTrans" presStyleLbl="sibTrans2D1" presStyleIdx="4" presStyleCnt="5" custLinFactNeighborX="-34886" custLinFactNeighborY="-44068"/>
      <dgm:spPr/>
    </dgm:pt>
    <dgm:pt modelId="{D6AE7DDF-8AEC-4CF6-AECC-ED5B71D5926C}" type="pres">
      <dgm:prSet presAssocID="{07D45F10-EA78-44B9-92B3-2885491B619F}" presName="connectorText" presStyleLbl="sibTrans2D1" presStyleIdx="4" presStyleCnt="5"/>
      <dgm:spPr/>
    </dgm:pt>
  </dgm:ptLst>
  <dgm:cxnLst>
    <dgm:cxn modelId="{5A097E17-30BA-4B7D-ABE1-EC7AD57CA4F5}" srcId="{2DB921C1-6CC8-4EA4-A18D-F3229AD28380}" destId="{4C35B902-8615-47C4-A014-899D987ABF20}" srcOrd="3" destOrd="0" parTransId="{ED32F1C7-478E-4AB7-BB28-2779B6DFEF8A}" sibTransId="{79753D9C-5F18-4DDD-BD28-020F9B8308A8}"/>
    <dgm:cxn modelId="{6011C917-1B1C-4D83-84FF-56FE28F3A468}" srcId="{2DB921C1-6CC8-4EA4-A18D-F3229AD28380}" destId="{ABD40675-1526-4EE9-BD30-FB0B1C2CB6B6}" srcOrd="2" destOrd="0" parTransId="{820FCAAF-1B03-4C29-9140-DD88B1E64DEB}" sibTransId="{A1EAA2B1-063F-4D6F-BE72-04466FF618DA}"/>
    <dgm:cxn modelId="{0AA5761C-717B-45CA-8FD1-4B092BBBEA85}" type="presOf" srcId="{A1EAA2B1-063F-4D6F-BE72-04466FF618DA}" destId="{B05A90D1-0C9D-406B-A6C6-62D6F4EAB97C}" srcOrd="0" destOrd="0" presId="urn:microsoft.com/office/officeart/2005/8/layout/cycle2"/>
    <dgm:cxn modelId="{BF335F26-FC23-41D2-8C21-A0A3C73C0F58}" type="presOf" srcId="{3FCCBCC8-9A21-442B-B1B2-1A7397ADB0E3}" destId="{F69DBA67-FFA9-47E1-899D-89616653E20E}" srcOrd="0" destOrd="0" presId="urn:microsoft.com/office/officeart/2005/8/layout/cycle2"/>
    <dgm:cxn modelId="{0B3CA929-1D37-4596-A72E-E381F30E2DE4}" type="presOf" srcId="{A1EAA2B1-063F-4D6F-BE72-04466FF618DA}" destId="{7D48A062-12AD-4554-AA94-24C9DD555C14}" srcOrd="1" destOrd="0" presId="urn:microsoft.com/office/officeart/2005/8/layout/cycle2"/>
    <dgm:cxn modelId="{8C9FB142-7519-4BFD-BF2D-D42F5853E0EA}" type="presOf" srcId="{DD0D9093-6312-4428-851B-44EB898D0A89}" destId="{D735B8B2-5527-49B5-9A8A-2E996488A820}" srcOrd="0" destOrd="0" presId="urn:microsoft.com/office/officeart/2005/8/layout/cycle2"/>
    <dgm:cxn modelId="{C7383447-C286-4174-B026-9124127E6B32}" type="presOf" srcId="{79753D9C-5F18-4DDD-BD28-020F9B8308A8}" destId="{D3DDDBEE-31C2-4F49-8238-724D92BA151E}" srcOrd="0" destOrd="0" presId="urn:microsoft.com/office/officeart/2005/8/layout/cycle2"/>
    <dgm:cxn modelId="{33F6F647-DA35-4724-8EEF-8E6595D0052D}" type="presOf" srcId="{2DB921C1-6CC8-4EA4-A18D-F3229AD28380}" destId="{0557967B-7C82-40CD-A9DD-035FC149D1D9}" srcOrd="0" destOrd="0" presId="urn:microsoft.com/office/officeart/2005/8/layout/cycle2"/>
    <dgm:cxn modelId="{19E78249-E0A5-4F5B-89EF-4E03BCA905DD}" srcId="{2DB921C1-6CC8-4EA4-A18D-F3229AD28380}" destId="{85A7FA46-5D32-423D-90E9-84F178AEA325}" srcOrd="0" destOrd="0" parTransId="{235DA56B-EFE3-4A0D-A914-C31990A932E2}" sibTransId="{AB11168A-F100-4A91-B64F-F6CBABECD53A}"/>
    <dgm:cxn modelId="{828ABD4B-7F91-486D-A20F-6CB9F03216EB}" type="presOf" srcId="{79753D9C-5F18-4DDD-BD28-020F9B8308A8}" destId="{12568B89-5745-4DF3-8C08-A48CFB91FD2F}" srcOrd="1" destOrd="0" presId="urn:microsoft.com/office/officeart/2005/8/layout/cycle2"/>
    <dgm:cxn modelId="{46296658-BF65-4824-B532-6F94EDAEF788}" type="presOf" srcId="{AB11168A-F100-4A91-B64F-F6CBABECD53A}" destId="{4743666E-74FE-4511-A07B-E3553F4876FA}" srcOrd="1" destOrd="0" presId="urn:microsoft.com/office/officeart/2005/8/layout/cycle2"/>
    <dgm:cxn modelId="{35A61E70-CFCF-40B9-BEA6-E020BB844773}" type="presOf" srcId="{85A7FA46-5D32-423D-90E9-84F178AEA325}" destId="{8097D9D3-56D4-428F-BF12-4A374FDA54A6}" srcOrd="0" destOrd="0" presId="urn:microsoft.com/office/officeart/2005/8/layout/cycle2"/>
    <dgm:cxn modelId="{BEE34981-BD7B-4CAA-88E8-368AA14102AC}" type="presOf" srcId="{2A976B47-24F4-467E-B4F0-F1C9B72BE2E7}" destId="{6CD0EBDD-69F6-4B40-B747-927722DCE2A5}" srcOrd="0" destOrd="0" presId="urn:microsoft.com/office/officeart/2005/8/layout/cycle2"/>
    <dgm:cxn modelId="{7C780B98-B3C7-4E25-9A35-D776ACAF4F3E}" type="presOf" srcId="{07D45F10-EA78-44B9-92B3-2885491B619F}" destId="{D6AE7DDF-8AEC-4CF6-AECC-ED5B71D5926C}" srcOrd="1" destOrd="0" presId="urn:microsoft.com/office/officeart/2005/8/layout/cycle2"/>
    <dgm:cxn modelId="{FC7684A2-B9D1-45E0-B1AA-07FF851818E2}" type="presOf" srcId="{4C35B902-8615-47C4-A014-899D987ABF20}" destId="{A80EFAF9-D079-4CCC-AF1E-BE8009DA3A22}" srcOrd="0" destOrd="0" presId="urn:microsoft.com/office/officeart/2005/8/layout/cycle2"/>
    <dgm:cxn modelId="{7ACCCDAF-77EB-4868-AD80-6A3E703FE986}" srcId="{2DB921C1-6CC8-4EA4-A18D-F3229AD28380}" destId="{2A976B47-24F4-467E-B4F0-F1C9B72BE2E7}" srcOrd="4" destOrd="0" parTransId="{10B5299C-ADAF-4F47-A0A4-B55C2EC641B4}" sibTransId="{07D45F10-EA78-44B9-92B3-2885491B619F}"/>
    <dgm:cxn modelId="{1B6B97B7-81D0-47B3-A31A-FFFB0111BC6A}" srcId="{2DB921C1-6CC8-4EA4-A18D-F3229AD28380}" destId="{DD0D9093-6312-4428-851B-44EB898D0A89}" srcOrd="1" destOrd="0" parTransId="{88B7C13F-15CD-44FB-8312-5CE1B14F5764}" sibTransId="{3FCCBCC8-9A21-442B-B1B2-1A7397ADB0E3}"/>
    <dgm:cxn modelId="{5D6FA5B7-25FC-41FC-9657-2D48C9DD9F29}" type="presOf" srcId="{AB11168A-F100-4A91-B64F-F6CBABECD53A}" destId="{F703C058-35DC-4980-A878-C98B251027B1}" srcOrd="0" destOrd="0" presId="urn:microsoft.com/office/officeart/2005/8/layout/cycle2"/>
    <dgm:cxn modelId="{49CEDAC7-FD96-46EB-A138-7F9E1AF3541D}" type="presOf" srcId="{3FCCBCC8-9A21-442B-B1B2-1A7397ADB0E3}" destId="{E2C38563-3CA9-4061-AB38-51F2FEE610AB}" srcOrd="1" destOrd="0" presId="urn:microsoft.com/office/officeart/2005/8/layout/cycle2"/>
    <dgm:cxn modelId="{8DAD0DF3-1963-4B60-9374-FE7EADAFD14F}" type="presOf" srcId="{ABD40675-1526-4EE9-BD30-FB0B1C2CB6B6}" destId="{9F93D8F2-B9A1-45E7-9508-E0143FBA496E}" srcOrd="0" destOrd="0" presId="urn:microsoft.com/office/officeart/2005/8/layout/cycle2"/>
    <dgm:cxn modelId="{0AA123FF-D336-4D1D-8F95-4DED828F5EDA}" type="presOf" srcId="{07D45F10-EA78-44B9-92B3-2885491B619F}" destId="{BCE7197E-9049-426B-A728-E1FB72C7ABC9}" srcOrd="0" destOrd="0" presId="urn:microsoft.com/office/officeart/2005/8/layout/cycle2"/>
    <dgm:cxn modelId="{C1CA1149-6682-4DC3-90E0-A73FB2D7F056}" type="presParOf" srcId="{0557967B-7C82-40CD-A9DD-035FC149D1D9}" destId="{8097D9D3-56D4-428F-BF12-4A374FDA54A6}" srcOrd="0" destOrd="0" presId="urn:microsoft.com/office/officeart/2005/8/layout/cycle2"/>
    <dgm:cxn modelId="{E22117EC-E72D-4E99-B166-02F58467B604}" type="presParOf" srcId="{0557967B-7C82-40CD-A9DD-035FC149D1D9}" destId="{F703C058-35DC-4980-A878-C98B251027B1}" srcOrd="1" destOrd="0" presId="urn:microsoft.com/office/officeart/2005/8/layout/cycle2"/>
    <dgm:cxn modelId="{A1780656-F1ED-4F70-ACFB-C4E541BDBA54}" type="presParOf" srcId="{F703C058-35DC-4980-A878-C98B251027B1}" destId="{4743666E-74FE-4511-A07B-E3553F4876FA}" srcOrd="0" destOrd="0" presId="urn:microsoft.com/office/officeart/2005/8/layout/cycle2"/>
    <dgm:cxn modelId="{1860FE32-EC4F-45C0-92CD-F892F9640EC2}" type="presParOf" srcId="{0557967B-7C82-40CD-A9DD-035FC149D1D9}" destId="{D735B8B2-5527-49B5-9A8A-2E996488A820}" srcOrd="2" destOrd="0" presId="urn:microsoft.com/office/officeart/2005/8/layout/cycle2"/>
    <dgm:cxn modelId="{7737BEDE-538A-49DC-A884-7057E7102F90}" type="presParOf" srcId="{0557967B-7C82-40CD-A9DD-035FC149D1D9}" destId="{F69DBA67-FFA9-47E1-899D-89616653E20E}" srcOrd="3" destOrd="0" presId="urn:microsoft.com/office/officeart/2005/8/layout/cycle2"/>
    <dgm:cxn modelId="{328E6162-9F5C-48F8-85E4-3F60FCE8AAA3}" type="presParOf" srcId="{F69DBA67-FFA9-47E1-899D-89616653E20E}" destId="{E2C38563-3CA9-4061-AB38-51F2FEE610AB}" srcOrd="0" destOrd="0" presId="urn:microsoft.com/office/officeart/2005/8/layout/cycle2"/>
    <dgm:cxn modelId="{1BE186BC-4727-4A31-AB3E-35BDE1A415EC}" type="presParOf" srcId="{0557967B-7C82-40CD-A9DD-035FC149D1D9}" destId="{9F93D8F2-B9A1-45E7-9508-E0143FBA496E}" srcOrd="4" destOrd="0" presId="urn:microsoft.com/office/officeart/2005/8/layout/cycle2"/>
    <dgm:cxn modelId="{27030D6D-DE39-45CC-BB13-E132B542EEFB}" type="presParOf" srcId="{0557967B-7C82-40CD-A9DD-035FC149D1D9}" destId="{B05A90D1-0C9D-406B-A6C6-62D6F4EAB97C}" srcOrd="5" destOrd="0" presId="urn:microsoft.com/office/officeart/2005/8/layout/cycle2"/>
    <dgm:cxn modelId="{37EE8D97-FAF3-4D44-8346-DF09AFEF3510}" type="presParOf" srcId="{B05A90D1-0C9D-406B-A6C6-62D6F4EAB97C}" destId="{7D48A062-12AD-4554-AA94-24C9DD555C14}" srcOrd="0" destOrd="0" presId="urn:microsoft.com/office/officeart/2005/8/layout/cycle2"/>
    <dgm:cxn modelId="{50D71830-4DF7-4373-BF01-E4B4804AFAA3}" type="presParOf" srcId="{0557967B-7C82-40CD-A9DD-035FC149D1D9}" destId="{A80EFAF9-D079-4CCC-AF1E-BE8009DA3A22}" srcOrd="6" destOrd="0" presId="urn:microsoft.com/office/officeart/2005/8/layout/cycle2"/>
    <dgm:cxn modelId="{C740E28F-FB5C-4357-9FAB-FC4D3337C354}" type="presParOf" srcId="{0557967B-7C82-40CD-A9DD-035FC149D1D9}" destId="{D3DDDBEE-31C2-4F49-8238-724D92BA151E}" srcOrd="7" destOrd="0" presId="urn:microsoft.com/office/officeart/2005/8/layout/cycle2"/>
    <dgm:cxn modelId="{D640A37D-B25E-46E3-8120-2D3E65F17807}" type="presParOf" srcId="{D3DDDBEE-31C2-4F49-8238-724D92BA151E}" destId="{12568B89-5745-4DF3-8C08-A48CFB91FD2F}" srcOrd="0" destOrd="0" presId="urn:microsoft.com/office/officeart/2005/8/layout/cycle2"/>
    <dgm:cxn modelId="{1A956B7E-7358-4B7B-B971-5C87A8FC008A}" type="presParOf" srcId="{0557967B-7C82-40CD-A9DD-035FC149D1D9}" destId="{6CD0EBDD-69F6-4B40-B747-927722DCE2A5}" srcOrd="8" destOrd="0" presId="urn:microsoft.com/office/officeart/2005/8/layout/cycle2"/>
    <dgm:cxn modelId="{0D74E571-F99C-450F-B6DF-45D93E2C68FE}" type="presParOf" srcId="{0557967B-7C82-40CD-A9DD-035FC149D1D9}" destId="{BCE7197E-9049-426B-A728-E1FB72C7ABC9}" srcOrd="9" destOrd="0" presId="urn:microsoft.com/office/officeart/2005/8/layout/cycle2"/>
    <dgm:cxn modelId="{2F656A08-2CF4-4CB5-8EA5-3AF2716B2AE9}" type="presParOf" srcId="{BCE7197E-9049-426B-A728-E1FB72C7ABC9}" destId="{D6AE7DDF-8AEC-4CF6-AECC-ED5B71D5926C}"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97D9D3-56D4-428F-BF12-4A374FDA54A6}">
      <dsp:nvSpPr>
        <dsp:cNvPr id="0" name=""/>
        <dsp:cNvSpPr/>
      </dsp:nvSpPr>
      <dsp:spPr>
        <a:xfrm>
          <a:off x="3013304" y="0"/>
          <a:ext cx="1212391" cy="1212391"/>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US" sz="6000" kern="1200" dirty="0">
            <a:solidFill>
              <a:srgbClr val="4C0000"/>
            </a:solidFill>
          </a:endParaRPr>
        </a:p>
      </dsp:txBody>
      <dsp:txXfrm>
        <a:off x="3190855" y="177551"/>
        <a:ext cx="857289" cy="857289"/>
      </dsp:txXfrm>
    </dsp:sp>
    <dsp:sp modelId="{F703C058-35DC-4980-A878-C98B251027B1}">
      <dsp:nvSpPr>
        <dsp:cNvPr id="0" name=""/>
        <dsp:cNvSpPr/>
      </dsp:nvSpPr>
      <dsp:spPr>
        <a:xfrm rot="2279243">
          <a:off x="4322028" y="696806"/>
          <a:ext cx="301886" cy="409182"/>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4331621" y="750771"/>
        <a:ext cx="211320" cy="245510"/>
      </dsp:txXfrm>
    </dsp:sp>
    <dsp:sp modelId="{D735B8B2-5527-49B5-9A8A-2E996488A820}">
      <dsp:nvSpPr>
        <dsp:cNvPr id="0" name=""/>
        <dsp:cNvSpPr/>
      </dsp:nvSpPr>
      <dsp:spPr>
        <a:xfrm>
          <a:off x="4417772" y="1096792"/>
          <a:ext cx="1212391" cy="1212391"/>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US" sz="6000" kern="1200" dirty="0">
            <a:solidFill>
              <a:srgbClr val="4C0000"/>
            </a:solidFill>
          </a:endParaRPr>
        </a:p>
      </dsp:txBody>
      <dsp:txXfrm>
        <a:off x="4595323" y="1274343"/>
        <a:ext cx="857289" cy="857289"/>
      </dsp:txXfrm>
    </dsp:sp>
    <dsp:sp modelId="{F69DBA67-FFA9-47E1-899D-89616653E20E}">
      <dsp:nvSpPr>
        <dsp:cNvPr id="0" name=""/>
        <dsp:cNvSpPr/>
      </dsp:nvSpPr>
      <dsp:spPr>
        <a:xfrm rot="6223043">
          <a:off x="4954799" y="2466482"/>
          <a:ext cx="287077" cy="409182"/>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rot="10800000">
        <a:off x="5008072" y="2506485"/>
        <a:ext cx="200954" cy="245510"/>
      </dsp:txXfrm>
    </dsp:sp>
    <dsp:sp modelId="{9F93D8F2-B9A1-45E7-9508-E0143FBA496E}">
      <dsp:nvSpPr>
        <dsp:cNvPr id="0" name=""/>
        <dsp:cNvSpPr/>
      </dsp:nvSpPr>
      <dsp:spPr>
        <a:xfrm>
          <a:off x="4001830" y="2800808"/>
          <a:ext cx="1212391" cy="1212391"/>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US" sz="6000" kern="1200" dirty="0">
            <a:solidFill>
              <a:srgbClr val="4C0000"/>
            </a:solidFill>
          </a:endParaRPr>
        </a:p>
      </dsp:txBody>
      <dsp:txXfrm>
        <a:off x="4179381" y="2978359"/>
        <a:ext cx="857289" cy="857289"/>
      </dsp:txXfrm>
    </dsp:sp>
    <dsp:sp modelId="{B05A90D1-0C9D-406B-A6C6-62D6F4EAB97C}">
      <dsp:nvSpPr>
        <dsp:cNvPr id="0" name=""/>
        <dsp:cNvSpPr/>
      </dsp:nvSpPr>
      <dsp:spPr>
        <a:xfrm rot="10901281">
          <a:off x="3459691" y="3354742"/>
          <a:ext cx="375885" cy="409182"/>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rot="10800000">
        <a:off x="3572432" y="3438239"/>
        <a:ext cx="263120" cy="245510"/>
      </dsp:txXfrm>
    </dsp:sp>
    <dsp:sp modelId="{A80EFAF9-D079-4CCC-AF1E-BE8009DA3A22}">
      <dsp:nvSpPr>
        <dsp:cNvPr id="0" name=""/>
        <dsp:cNvSpPr/>
      </dsp:nvSpPr>
      <dsp:spPr>
        <a:xfrm>
          <a:off x="2081055" y="2744203"/>
          <a:ext cx="1212391" cy="1212391"/>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US" sz="6000" kern="1200" dirty="0">
            <a:solidFill>
              <a:srgbClr val="4C0000"/>
            </a:solidFill>
          </a:endParaRPr>
        </a:p>
      </dsp:txBody>
      <dsp:txXfrm>
        <a:off x="2258606" y="2921754"/>
        <a:ext cx="857289" cy="857289"/>
      </dsp:txXfrm>
    </dsp:sp>
    <dsp:sp modelId="{D3DDDBEE-31C2-4F49-8238-724D92BA151E}">
      <dsp:nvSpPr>
        <dsp:cNvPr id="0" name=""/>
        <dsp:cNvSpPr/>
      </dsp:nvSpPr>
      <dsp:spPr>
        <a:xfrm rot="15006621">
          <a:off x="1959738" y="2431142"/>
          <a:ext cx="285945" cy="409182"/>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rot="10800000">
        <a:off x="2017222" y="2553311"/>
        <a:ext cx="200162" cy="245510"/>
      </dsp:txXfrm>
    </dsp:sp>
    <dsp:sp modelId="{6CD0EBDD-69F6-4B40-B747-927722DCE2A5}">
      <dsp:nvSpPr>
        <dsp:cNvPr id="0" name=""/>
        <dsp:cNvSpPr/>
      </dsp:nvSpPr>
      <dsp:spPr>
        <a:xfrm>
          <a:off x="1485038" y="1096795"/>
          <a:ext cx="1212391" cy="1212391"/>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667000">
            <a:lnSpc>
              <a:spcPct val="90000"/>
            </a:lnSpc>
            <a:spcBef>
              <a:spcPct val="0"/>
            </a:spcBef>
            <a:spcAft>
              <a:spcPct val="35000"/>
            </a:spcAft>
            <a:buNone/>
          </a:pPr>
          <a:endParaRPr lang="en-US" sz="6000" kern="1200" dirty="0">
            <a:solidFill>
              <a:srgbClr val="4C0000"/>
            </a:solidFill>
          </a:endParaRPr>
        </a:p>
      </dsp:txBody>
      <dsp:txXfrm>
        <a:off x="1662589" y="1274346"/>
        <a:ext cx="857289" cy="857289"/>
      </dsp:txXfrm>
    </dsp:sp>
    <dsp:sp modelId="{BCE7197E-9049-426B-A728-E1FB72C7ABC9}">
      <dsp:nvSpPr>
        <dsp:cNvPr id="0" name=""/>
        <dsp:cNvSpPr/>
      </dsp:nvSpPr>
      <dsp:spPr>
        <a:xfrm rot="19460040">
          <a:off x="2546366" y="775532"/>
          <a:ext cx="354418" cy="409182"/>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en-US" sz="2000" kern="1200"/>
        </a:p>
      </dsp:txBody>
      <dsp:txXfrm>
        <a:off x="2556338" y="888365"/>
        <a:ext cx="248093" cy="2455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97D9D3-56D4-428F-BF12-4A374FDA54A6}">
      <dsp:nvSpPr>
        <dsp:cNvPr id="0" name=""/>
        <dsp:cNvSpPr/>
      </dsp:nvSpPr>
      <dsp:spPr>
        <a:xfrm>
          <a:off x="145090" y="0"/>
          <a:ext cx="119392" cy="11939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62575" y="17485"/>
        <a:ext cx="84422" cy="84422"/>
      </dsp:txXfrm>
    </dsp:sp>
    <dsp:sp modelId="{F703C058-35DC-4980-A878-C98B251027B1}">
      <dsp:nvSpPr>
        <dsp:cNvPr id="0" name=""/>
        <dsp:cNvSpPr/>
      </dsp:nvSpPr>
      <dsp:spPr>
        <a:xfrm rot="2292487">
          <a:off x="273957" y="69031"/>
          <a:ext cx="29992" cy="4029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74921" y="74307"/>
        <a:ext cx="20994" cy="24176"/>
      </dsp:txXfrm>
    </dsp:sp>
    <dsp:sp modelId="{D735B8B2-5527-49B5-9A8A-2E996488A820}">
      <dsp:nvSpPr>
        <dsp:cNvPr id="0" name=""/>
        <dsp:cNvSpPr/>
      </dsp:nvSpPr>
      <dsp:spPr>
        <a:xfrm>
          <a:off x="283370" y="108847"/>
          <a:ext cx="119392" cy="11939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300855" y="126332"/>
        <a:ext cx="84422" cy="84422"/>
      </dsp:txXfrm>
    </dsp:sp>
    <dsp:sp modelId="{F69DBA67-FFA9-47E1-899D-89616653E20E}">
      <dsp:nvSpPr>
        <dsp:cNvPr id="0" name=""/>
        <dsp:cNvSpPr/>
      </dsp:nvSpPr>
      <dsp:spPr>
        <a:xfrm rot="6219002">
          <a:off x="336463" y="244131"/>
          <a:ext cx="28695" cy="4029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41783" y="248008"/>
        <a:ext cx="20087" cy="24176"/>
      </dsp:txXfrm>
    </dsp:sp>
    <dsp:sp modelId="{9F93D8F2-B9A1-45E7-9508-E0143FBA496E}">
      <dsp:nvSpPr>
        <dsp:cNvPr id="0" name=""/>
        <dsp:cNvSpPr/>
      </dsp:nvSpPr>
      <dsp:spPr>
        <a:xfrm>
          <a:off x="242418" y="277480"/>
          <a:ext cx="119392" cy="11939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259903" y="294965"/>
        <a:ext cx="84422" cy="84422"/>
      </dsp:txXfrm>
    </dsp:sp>
    <dsp:sp modelId="{B05A90D1-0C9D-406B-A6C6-62D6F4EAB97C}">
      <dsp:nvSpPr>
        <dsp:cNvPr id="0" name=""/>
        <dsp:cNvSpPr/>
      </dsp:nvSpPr>
      <dsp:spPr>
        <a:xfrm rot="10916902">
          <a:off x="189050" y="331605"/>
          <a:ext cx="37010" cy="4029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00150" y="339853"/>
        <a:ext cx="25907" cy="24176"/>
      </dsp:txXfrm>
    </dsp:sp>
    <dsp:sp modelId="{A80EFAF9-D079-4CCC-AF1E-BE8009DA3A22}">
      <dsp:nvSpPr>
        <dsp:cNvPr id="0" name=""/>
        <dsp:cNvSpPr/>
      </dsp:nvSpPr>
      <dsp:spPr>
        <a:xfrm>
          <a:off x="53303" y="271047"/>
          <a:ext cx="119392" cy="11939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70788" y="288532"/>
        <a:ext cx="84422" cy="84422"/>
      </dsp:txXfrm>
    </dsp:sp>
    <dsp:sp modelId="{D3DDDBEE-31C2-4F49-8238-724D92BA151E}">
      <dsp:nvSpPr>
        <dsp:cNvPr id="0" name=""/>
        <dsp:cNvSpPr/>
      </dsp:nvSpPr>
      <dsp:spPr>
        <a:xfrm rot="15108477">
          <a:off x="45453" y="240216"/>
          <a:ext cx="27211" cy="4029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50809" y="252152"/>
        <a:ext cx="19048" cy="24176"/>
      </dsp:txXfrm>
    </dsp:sp>
    <dsp:sp modelId="{6CD0EBDD-69F6-4B40-B747-927722DCE2A5}">
      <dsp:nvSpPr>
        <dsp:cNvPr id="0" name=""/>
        <dsp:cNvSpPr/>
      </dsp:nvSpPr>
      <dsp:spPr>
        <a:xfrm>
          <a:off x="0" y="108847"/>
          <a:ext cx="119392" cy="11939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7485" y="126332"/>
        <a:ext cx="84422" cy="84422"/>
      </dsp:txXfrm>
    </dsp:sp>
    <dsp:sp modelId="{BCE7197E-9049-426B-A728-E1FB72C7ABC9}">
      <dsp:nvSpPr>
        <dsp:cNvPr id="0" name=""/>
        <dsp:cNvSpPr/>
      </dsp:nvSpPr>
      <dsp:spPr>
        <a:xfrm rot="19387351">
          <a:off x="103608" y="76773"/>
          <a:ext cx="32854" cy="40294"/>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04594" y="87789"/>
        <a:ext cx="22998" cy="241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97D9D3-56D4-428F-BF12-4A374FDA54A6}">
      <dsp:nvSpPr>
        <dsp:cNvPr id="0" name=""/>
        <dsp:cNvSpPr/>
      </dsp:nvSpPr>
      <dsp:spPr>
        <a:xfrm>
          <a:off x="88739" y="0"/>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99433" y="10694"/>
        <a:ext cx="51634" cy="51634"/>
      </dsp:txXfrm>
    </dsp:sp>
    <dsp:sp modelId="{F703C058-35DC-4980-A878-C98B251027B1}">
      <dsp:nvSpPr>
        <dsp:cNvPr id="0" name=""/>
        <dsp:cNvSpPr/>
      </dsp:nvSpPr>
      <dsp:spPr>
        <a:xfrm rot="2672657">
          <a:off x="167646" y="50426"/>
          <a:ext cx="24239"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68691" y="52804"/>
        <a:ext cx="16967" cy="14787"/>
      </dsp:txXfrm>
    </dsp:sp>
    <dsp:sp modelId="{D735B8B2-5527-49B5-9A8A-2E996488A820}">
      <dsp:nvSpPr>
        <dsp:cNvPr id="0" name=""/>
        <dsp:cNvSpPr/>
      </dsp:nvSpPr>
      <dsp:spPr>
        <a:xfrm>
          <a:off x="173379" y="83303"/>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84073" y="93997"/>
        <a:ext cx="51634" cy="51634"/>
      </dsp:txXfrm>
    </dsp:sp>
    <dsp:sp modelId="{F69DBA67-FFA9-47E1-899D-89616653E20E}">
      <dsp:nvSpPr>
        <dsp:cNvPr id="0" name=""/>
        <dsp:cNvSpPr/>
      </dsp:nvSpPr>
      <dsp:spPr>
        <a:xfrm rot="6202831">
          <a:off x="206398" y="167132"/>
          <a:ext cx="18706"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09853" y="169331"/>
        <a:ext cx="13094" cy="14787"/>
      </dsp:txXfrm>
    </dsp:sp>
    <dsp:sp modelId="{9F93D8F2-B9A1-45E7-9508-E0143FBA496E}">
      <dsp:nvSpPr>
        <dsp:cNvPr id="0" name=""/>
        <dsp:cNvSpPr/>
      </dsp:nvSpPr>
      <dsp:spPr>
        <a:xfrm>
          <a:off x="148312" y="188681"/>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59006" y="199375"/>
        <a:ext cx="51634" cy="51634"/>
      </dsp:txXfrm>
    </dsp:sp>
    <dsp:sp modelId="{B05A90D1-0C9D-406B-A6C6-62D6F4EAB97C}">
      <dsp:nvSpPr>
        <dsp:cNvPr id="0" name=""/>
        <dsp:cNvSpPr/>
      </dsp:nvSpPr>
      <dsp:spPr>
        <a:xfrm rot="10656185">
          <a:off x="117959" y="226063"/>
          <a:ext cx="21062"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24275" y="230860"/>
        <a:ext cx="14743" cy="14787"/>
      </dsp:txXfrm>
    </dsp:sp>
    <dsp:sp modelId="{A80EFAF9-D079-4CCC-AF1E-BE8009DA3A22}">
      <dsp:nvSpPr>
        <dsp:cNvPr id="0" name=""/>
        <dsp:cNvSpPr/>
      </dsp:nvSpPr>
      <dsp:spPr>
        <a:xfrm>
          <a:off x="35648" y="193397"/>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46342" y="204091"/>
        <a:ext cx="51634" cy="51634"/>
      </dsp:txXfrm>
    </dsp:sp>
    <dsp:sp modelId="{D3DDDBEE-31C2-4F49-8238-724D92BA151E}">
      <dsp:nvSpPr>
        <dsp:cNvPr id="0" name=""/>
        <dsp:cNvSpPr/>
      </dsp:nvSpPr>
      <dsp:spPr>
        <a:xfrm rot="15123486">
          <a:off x="20322" y="169257"/>
          <a:ext cx="22630"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4762" y="177415"/>
        <a:ext cx="15841" cy="14787"/>
      </dsp:txXfrm>
    </dsp:sp>
    <dsp:sp modelId="{6CD0EBDD-69F6-4B40-B747-927722DCE2A5}">
      <dsp:nvSpPr>
        <dsp:cNvPr id="0" name=""/>
        <dsp:cNvSpPr/>
      </dsp:nvSpPr>
      <dsp:spPr>
        <a:xfrm>
          <a:off x="0" y="83303"/>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0694" y="93997"/>
        <a:ext cx="51634" cy="51634"/>
      </dsp:txXfrm>
    </dsp:sp>
    <dsp:sp modelId="{BCE7197E-9049-426B-A728-E1FB72C7ABC9}">
      <dsp:nvSpPr>
        <dsp:cNvPr id="0" name=""/>
        <dsp:cNvSpPr/>
      </dsp:nvSpPr>
      <dsp:spPr>
        <a:xfrm rot="19008582">
          <a:off x="58442" y="55479"/>
          <a:ext cx="25806"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9443" y="62938"/>
        <a:ext cx="18413" cy="1478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97D9D3-56D4-428F-BF12-4A374FDA54A6}">
      <dsp:nvSpPr>
        <dsp:cNvPr id="0" name=""/>
        <dsp:cNvSpPr/>
      </dsp:nvSpPr>
      <dsp:spPr>
        <a:xfrm>
          <a:off x="88739" y="0"/>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99433" y="10694"/>
        <a:ext cx="51634" cy="51634"/>
      </dsp:txXfrm>
    </dsp:sp>
    <dsp:sp modelId="{F703C058-35DC-4980-A878-C98B251027B1}">
      <dsp:nvSpPr>
        <dsp:cNvPr id="0" name=""/>
        <dsp:cNvSpPr/>
      </dsp:nvSpPr>
      <dsp:spPr>
        <a:xfrm rot="2672657">
          <a:off x="167646" y="50426"/>
          <a:ext cx="24239"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168691" y="52804"/>
        <a:ext cx="16967" cy="14787"/>
      </dsp:txXfrm>
    </dsp:sp>
    <dsp:sp modelId="{D735B8B2-5527-49B5-9A8A-2E996488A820}">
      <dsp:nvSpPr>
        <dsp:cNvPr id="0" name=""/>
        <dsp:cNvSpPr/>
      </dsp:nvSpPr>
      <dsp:spPr>
        <a:xfrm>
          <a:off x="173379" y="83303"/>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84073" y="93997"/>
        <a:ext cx="51634" cy="51634"/>
      </dsp:txXfrm>
    </dsp:sp>
    <dsp:sp modelId="{F69DBA67-FFA9-47E1-899D-89616653E20E}">
      <dsp:nvSpPr>
        <dsp:cNvPr id="0" name=""/>
        <dsp:cNvSpPr/>
      </dsp:nvSpPr>
      <dsp:spPr>
        <a:xfrm rot="6202831">
          <a:off x="206398" y="167132"/>
          <a:ext cx="18706"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09853" y="169331"/>
        <a:ext cx="13094" cy="14787"/>
      </dsp:txXfrm>
    </dsp:sp>
    <dsp:sp modelId="{9F93D8F2-B9A1-45E7-9508-E0143FBA496E}">
      <dsp:nvSpPr>
        <dsp:cNvPr id="0" name=""/>
        <dsp:cNvSpPr/>
      </dsp:nvSpPr>
      <dsp:spPr>
        <a:xfrm>
          <a:off x="148312" y="188681"/>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59006" y="199375"/>
        <a:ext cx="51634" cy="51634"/>
      </dsp:txXfrm>
    </dsp:sp>
    <dsp:sp modelId="{B05A90D1-0C9D-406B-A6C6-62D6F4EAB97C}">
      <dsp:nvSpPr>
        <dsp:cNvPr id="0" name=""/>
        <dsp:cNvSpPr/>
      </dsp:nvSpPr>
      <dsp:spPr>
        <a:xfrm rot="10656185">
          <a:off x="117959" y="226063"/>
          <a:ext cx="21062"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24275" y="230860"/>
        <a:ext cx="14743" cy="14787"/>
      </dsp:txXfrm>
    </dsp:sp>
    <dsp:sp modelId="{A80EFAF9-D079-4CCC-AF1E-BE8009DA3A22}">
      <dsp:nvSpPr>
        <dsp:cNvPr id="0" name=""/>
        <dsp:cNvSpPr/>
      </dsp:nvSpPr>
      <dsp:spPr>
        <a:xfrm>
          <a:off x="35648" y="193397"/>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46342" y="204091"/>
        <a:ext cx="51634" cy="51634"/>
      </dsp:txXfrm>
    </dsp:sp>
    <dsp:sp modelId="{D3DDDBEE-31C2-4F49-8238-724D92BA151E}">
      <dsp:nvSpPr>
        <dsp:cNvPr id="0" name=""/>
        <dsp:cNvSpPr/>
      </dsp:nvSpPr>
      <dsp:spPr>
        <a:xfrm rot="15123486">
          <a:off x="20322" y="169257"/>
          <a:ext cx="22630"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24762" y="177415"/>
        <a:ext cx="15841" cy="14787"/>
      </dsp:txXfrm>
    </dsp:sp>
    <dsp:sp modelId="{6CD0EBDD-69F6-4B40-B747-927722DCE2A5}">
      <dsp:nvSpPr>
        <dsp:cNvPr id="0" name=""/>
        <dsp:cNvSpPr/>
      </dsp:nvSpPr>
      <dsp:spPr>
        <a:xfrm>
          <a:off x="0" y="83303"/>
          <a:ext cx="73022" cy="73022"/>
        </a:xfrm>
        <a:prstGeom prst="ellipse">
          <a:avLst/>
        </a:prstGeom>
        <a:solidFill>
          <a:srgbClr val="990000"/>
        </a:solidFill>
        <a:ln w="25400" cap="flat" cmpd="sng" algn="ctr">
          <a:solidFill>
            <a:srgbClr val="990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222250">
            <a:lnSpc>
              <a:spcPct val="90000"/>
            </a:lnSpc>
            <a:spcBef>
              <a:spcPct val="0"/>
            </a:spcBef>
            <a:spcAft>
              <a:spcPct val="35000"/>
            </a:spcAft>
            <a:buNone/>
          </a:pPr>
          <a:endParaRPr lang="en-US" sz="500" kern="1200" dirty="0">
            <a:solidFill>
              <a:srgbClr val="4C0000"/>
            </a:solidFill>
          </a:endParaRPr>
        </a:p>
      </dsp:txBody>
      <dsp:txXfrm>
        <a:off x="10694" y="93997"/>
        <a:ext cx="51634" cy="51634"/>
      </dsp:txXfrm>
    </dsp:sp>
    <dsp:sp modelId="{BCE7197E-9049-426B-A728-E1FB72C7ABC9}">
      <dsp:nvSpPr>
        <dsp:cNvPr id="0" name=""/>
        <dsp:cNvSpPr/>
      </dsp:nvSpPr>
      <dsp:spPr>
        <a:xfrm rot="19008582">
          <a:off x="58442" y="55479"/>
          <a:ext cx="25806" cy="24645"/>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9443" y="62938"/>
        <a:ext cx="18413" cy="1478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9618" name="Rectangle 2"/>
          <p:cNvSpPr>
            <a:spLocks noGrp="1" noChangeArrowheads="1"/>
          </p:cNvSpPr>
          <p:nvPr>
            <p:ph type="hdr" sz="quarter"/>
          </p:nvPr>
        </p:nvSpPr>
        <p:spPr bwMode="auto">
          <a:xfrm>
            <a:off x="0" y="1"/>
            <a:ext cx="3037627" cy="464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t" anchorCtr="0" compatLnSpc="1">
            <a:prstTxWarp prst="textNoShape">
              <a:avLst/>
            </a:prstTxWarp>
          </a:bodyPr>
          <a:lstStyle>
            <a:lvl1pPr algn="l" defTabSz="935560">
              <a:defRPr sz="1200">
                <a:solidFill>
                  <a:schemeClr val="tx1"/>
                </a:solidFill>
                <a:latin typeface="Times"/>
              </a:defRPr>
            </a:lvl1pPr>
          </a:lstStyle>
          <a:p>
            <a:pPr>
              <a:defRPr/>
            </a:pPr>
            <a:endParaRPr lang="en-US" altLang="en-US"/>
          </a:p>
        </p:txBody>
      </p:sp>
      <p:sp>
        <p:nvSpPr>
          <p:cNvPr id="239619" name="Rectangle 3"/>
          <p:cNvSpPr>
            <a:spLocks noGrp="1" noChangeArrowheads="1"/>
          </p:cNvSpPr>
          <p:nvPr>
            <p:ph type="dt" sz="quarter" idx="1"/>
          </p:nvPr>
        </p:nvSpPr>
        <p:spPr bwMode="auto">
          <a:xfrm>
            <a:off x="3971172" y="1"/>
            <a:ext cx="3037627" cy="464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t" anchorCtr="0" compatLnSpc="1">
            <a:prstTxWarp prst="textNoShape">
              <a:avLst/>
            </a:prstTxWarp>
          </a:bodyPr>
          <a:lstStyle>
            <a:lvl1pPr algn="r" defTabSz="935560">
              <a:defRPr sz="1200">
                <a:solidFill>
                  <a:schemeClr val="tx1"/>
                </a:solidFill>
                <a:latin typeface="Times"/>
              </a:defRPr>
            </a:lvl1pPr>
          </a:lstStyle>
          <a:p>
            <a:pPr>
              <a:defRPr/>
            </a:pPr>
            <a:endParaRPr lang="en-US" altLang="en-US"/>
          </a:p>
        </p:txBody>
      </p:sp>
      <p:sp>
        <p:nvSpPr>
          <p:cNvPr id="239620" name="Rectangle 4"/>
          <p:cNvSpPr>
            <a:spLocks noGrp="1" noChangeArrowheads="1"/>
          </p:cNvSpPr>
          <p:nvPr>
            <p:ph type="ftr" sz="quarter" idx="2"/>
          </p:nvPr>
        </p:nvSpPr>
        <p:spPr bwMode="auto">
          <a:xfrm>
            <a:off x="0" y="8829823"/>
            <a:ext cx="3037627" cy="464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b" anchorCtr="0" compatLnSpc="1">
            <a:prstTxWarp prst="textNoShape">
              <a:avLst/>
            </a:prstTxWarp>
          </a:bodyPr>
          <a:lstStyle>
            <a:lvl1pPr algn="l" defTabSz="935560">
              <a:defRPr sz="1200">
                <a:solidFill>
                  <a:schemeClr val="tx1"/>
                </a:solidFill>
                <a:latin typeface="Times"/>
              </a:defRPr>
            </a:lvl1pPr>
          </a:lstStyle>
          <a:p>
            <a:pPr>
              <a:defRPr/>
            </a:pPr>
            <a:endParaRPr lang="en-US" altLang="en-US"/>
          </a:p>
        </p:txBody>
      </p:sp>
      <p:sp>
        <p:nvSpPr>
          <p:cNvPr id="239621" name="Rectangle 5"/>
          <p:cNvSpPr>
            <a:spLocks noGrp="1" noChangeArrowheads="1"/>
          </p:cNvSpPr>
          <p:nvPr>
            <p:ph type="sldNum" sz="quarter" idx="3"/>
          </p:nvPr>
        </p:nvSpPr>
        <p:spPr bwMode="auto">
          <a:xfrm>
            <a:off x="3971172" y="8829823"/>
            <a:ext cx="3037627" cy="464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b" anchorCtr="0" compatLnSpc="1">
            <a:prstTxWarp prst="textNoShape">
              <a:avLst/>
            </a:prstTxWarp>
          </a:bodyPr>
          <a:lstStyle>
            <a:lvl1pPr algn="r" defTabSz="935560">
              <a:defRPr sz="1200">
                <a:solidFill>
                  <a:schemeClr val="tx1"/>
                </a:solidFill>
                <a:latin typeface="Times"/>
              </a:defRPr>
            </a:lvl1pPr>
          </a:lstStyle>
          <a:p>
            <a:pPr>
              <a:defRPr/>
            </a:pPr>
            <a:fld id="{351F4B33-D72F-4343-9C0C-110003DF1E23}" type="slidenum">
              <a:rPr lang="en-US" altLang="en-US"/>
              <a:pPr>
                <a:defRPr/>
              </a:pPr>
              <a:t>‹#›</a:t>
            </a:fld>
            <a:endParaRPr lang="en-US" altLang="en-US"/>
          </a:p>
        </p:txBody>
      </p:sp>
    </p:spTree>
    <p:extLst>
      <p:ext uri="{BB962C8B-B14F-4D97-AF65-F5344CB8AC3E}">
        <p14:creationId xmlns:p14="http://schemas.microsoft.com/office/powerpoint/2010/main" val="541908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1"/>
            <a:ext cx="3037627" cy="464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t" anchorCtr="0" compatLnSpc="1">
            <a:prstTxWarp prst="textNoShape">
              <a:avLst/>
            </a:prstTxWarp>
          </a:bodyPr>
          <a:lstStyle>
            <a:lvl1pPr algn="l" defTabSz="935560">
              <a:defRPr sz="1200">
                <a:solidFill>
                  <a:schemeClr val="tx1"/>
                </a:solidFill>
                <a:latin typeface="Times"/>
              </a:defRPr>
            </a:lvl1pPr>
          </a:lstStyle>
          <a:p>
            <a:pPr>
              <a:defRPr/>
            </a:pPr>
            <a:endParaRPr lang="en-US" altLang="en-US"/>
          </a:p>
        </p:txBody>
      </p:sp>
      <p:sp>
        <p:nvSpPr>
          <p:cNvPr id="10243" name="Rectangle 3"/>
          <p:cNvSpPr>
            <a:spLocks noGrp="1" noChangeArrowheads="1"/>
          </p:cNvSpPr>
          <p:nvPr>
            <p:ph type="dt" idx="1"/>
          </p:nvPr>
        </p:nvSpPr>
        <p:spPr bwMode="auto">
          <a:xfrm>
            <a:off x="3972775" y="1"/>
            <a:ext cx="3037626" cy="4649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t" anchorCtr="0" compatLnSpc="1">
            <a:prstTxWarp prst="textNoShape">
              <a:avLst/>
            </a:prstTxWarp>
          </a:bodyPr>
          <a:lstStyle>
            <a:lvl1pPr algn="r" defTabSz="935560">
              <a:defRPr sz="1200">
                <a:solidFill>
                  <a:schemeClr val="tx1"/>
                </a:solidFill>
                <a:latin typeface="Times"/>
              </a:defRPr>
            </a:lvl1pPr>
          </a:lstStyle>
          <a:p>
            <a:pPr>
              <a:defRPr/>
            </a:pPr>
            <a:endParaRPr lang="en-US" altLang="en-US"/>
          </a:p>
        </p:txBody>
      </p:sp>
      <p:sp>
        <p:nvSpPr>
          <p:cNvPr id="98308" name="Rectangle 4"/>
          <p:cNvSpPr>
            <a:spLocks noGrp="1" noRot="1" noChangeAspect="1" noChangeArrowheads="1" noTextEdit="1"/>
          </p:cNvSpPr>
          <p:nvPr>
            <p:ph type="sldImg" idx="2"/>
          </p:nvPr>
        </p:nvSpPr>
        <p:spPr bwMode="auto">
          <a:xfrm>
            <a:off x="749300" y="728663"/>
            <a:ext cx="2536825" cy="1903412"/>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245" name="Rectangle 5"/>
          <p:cNvSpPr>
            <a:spLocks noGrp="1" noChangeArrowheads="1"/>
          </p:cNvSpPr>
          <p:nvPr>
            <p:ph type="body" sz="quarter" idx="3"/>
          </p:nvPr>
        </p:nvSpPr>
        <p:spPr bwMode="auto">
          <a:xfrm>
            <a:off x="920736" y="3051929"/>
            <a:ext cx="5188144" cy="54391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10246" name="Rectangle 6"/>
          <p:cNvSpPr>
            <a:spLocks noGrp="1" noChangeArrowheads="1"/>
          </p:cNvSpPr>
          <p:nvPr>
            <p:ph type="ftr" sz="quarter" idx="4"/>
          </p:nvPr>
        </p:nvSpPr>
        <p:spPr bwMode="auto">
          <a:xfrm>
            <a:off x="0" y="8831421"/>
            <a:ext cx="3037627" cy="4649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b" anchorCtr="0" compatLnSpc="1">
            <a:prstTxWarp prst="textNoShape">
              <a:avLst/>
            </a:prstTxWarp>
          </a:bodyPr>
          <a:lstStyle>
            <a:lvl1pPr algn="l" defTabSz="935560">
              <a:defRPr sz="1200">
                <a:solidFill>
                  <a:schemeClr val="tx1"/>
                </a:solidFill>
                <a:latin typeface="Times"/>
              </a:defRPr>
            </a:lvl1pPr>
          </a:lstStyle>
          <a:p>
            <a:pPr>
              <a:defRPr/>
            </a:pPr>
            <a:endParaRPr lang="en-US" altLang="en-US"/>
          </a:p>
        </p:txBody>
      </p:sp>
      <p:sp>
        <p:nvSpPr>
          <p:cNvPr id="10247" name="Rectangle 7"/>
          <p:cNvSpPr>
            <a:spLocks noGrp="1" noChangeArrowheads="1"/>
          </p:cNvSpPr>
          <p:nvPr>
            <p:ph type="sldNum" sz="quarter" idx="5"/>
          </p:nvPr>
        </p:nvSpPr>
        <p:spPr bwMode="auto">
          <a:xfrm>
            <a:off x="3972775" y="8831421"/>
            <a:ext cx="3037626" cy="4649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3563" tIns="46782" rIns="93563" bIns="46782" numCol="1" anchor="b" anchorCtr="0" compatLnSpc="1">
            <a:prstTxWarp prst="textNoShape">
              <a:avLst/>
            </a:prstTxWarp>
          </a:bodyPr>
          <a:lstStyle>
            <a:lvl1pPr algn="r" defTabSz="935560">
              <a:defRPr sz="1200">
                <a:solidFill>
                  <a:schemeClr val="tx1"/>
                </a:solidFill>
                <a:latin typeface="Times"/>
              </a:defRPr>
            </a:lvl1pPr>
          </a:lstStyle>
          <a:p>
            <a:pPr>
              <a:defRPr/>
            </a:pPr>
            <a:fld id="{4C8A7923-59E3-4DB1-8ED7-CB9A7A195096}" type="slidenum">
              <a:rPr lang="en-US" altLang="en-US"/>
              <a:pPr>
                <a:defRPr/>
              </a:pPr>
              <a:t>‹#›</a:t>
            </a:fld>
            <a:endParaRPr lang="en-US" altLang="en-US"/>
          </a:p>
        </p:txBody>
      </p:sp>
    </p:spTree>
    <p:extLst>
      <p:ext uri="{BB962C8B-B14F-4D97-AF65-F5344CB8AC3E}">
        <p14:creationId xmlns:p14="http://schemas.microsoft.com/office/powerpoint/2010/main" val="23056313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slide" Target="../slides/slide101.xml"/><Relationship Id="rId1" Type="http://schemas.openxmlformats.org/officeDocument/2006/relationships/notesMaster" Target="../notesMasters/notesMaster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33.png"/></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barrystclair.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www.barrystclair.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3" Type="http://schemas.openxmlformats.org/officeDocument/2006/relationships/hyperlink" Target="http://www.barrystclair.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slide" Target="../slides/slide99.xml"/><Relationship Id="rId1" Type="http://schemas.openxmlformats.org/officeDocument/2006/relationships/notesMaster" Target="../notesMasters/notesMaster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33.png"/></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5EF7FCC4-56E1-47CD-9E51-048E591D6182}" type="slidenum">
              <a:rPr lang="en-US" altLang="en-US" sz="1200">
                <a:solidFill>
                  <a:schemeClr val="tx1"/>
                </a:solidFill>
                <a:latin typeface="Times"/>
              </a:rPr>
              <a:pPr/>
              <a:t>1</a:t>
            </a:fld>
            <a:endParaRPr lang="en-US" altLang="en-US" sz="1200" dirty="0">
              <a:solidFill>
                <a:schemeClr val="tx1"/>
              </a:solidFill>
              <a:latin typeface="Times"/>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spect="1" noChangeArrowheads="1"/>
          </p:cNvSpPr>
          <p:nvPr>
            <p:ph type="body" idx="1"/>
          </p:nvPr>
        </p:nvSpPr>
        <p:spPr>
          <a:xfrm>
            <a:off x="533400" y="2804160"/>
            <a:ext cx="5943600" cy="6492240"/>
          </a:xfrm>
          <a:noFill/>
        </p:spPr>
        <p:txBody>
          <a:bodyPr/>
          <a:lstStyle/>
          <a:p>
            <a:pPr marL="230292" indent="-230292" algn="ctr">
              <a:spcBef>
                <a:spcPts val="0"/>
              </a:spcBef>
            </a:pPr>
            <a:r>
              <a:rPr lang="en-US" altLang="en-US" b="1" dirty="0"/>
              <a:t>Introduction</a:t>
            </a:r>
            <a:r>
              <a:rPr lang="en-US" altLang="en-US" dirty="0"/>
              <a:t> </a:t>
            </a:r>
            <a:endParaRPr lang="en-US" altLang="en-US" b="1" dirty="0"/>
          </a:p>
          <a:p>
            <a:pPr marL="230292" indent="-230292" algn="ctr">
              <a:spcBef>
                <a:spcPts val="0"/>
              </a:spcBef>
            </a:pPr>
            <a:r>
              <a:rPr lang="en-US" altLang="en-US" b="1" dirty="0"/>
              <a:t>9:00 – 9:25</a:t>
            </a:r>
          </a:p>
          <a:p>
            <a:pPr marL="230292" indent="-230292" algn="ctr">
              <a:spcBef>
                <a:spcPts val="0"/>
              </a:spcBef>
            </a:pPr>
            <a:endParaRPr lang="en-US" altLang="en-US" b="1" dirty="0"/>
          </a:p>
          <a:p>
            <a:pPr marL="230292" indent="-230292" algn="ctr">
              <a:spcBef>
                <a:spcPts val="0"/>
              </a:spcBef>
            </a:pPr>
            <a:r>
              <a:rPr lang="en-US" altLang="en-US" b="1" dirty="0"/>
              <a:t>Welcome </a:t>
            </a:r>
          </a:p>
          <a:p>
            <a:pPr marL="230292" indent="-230292" algn="ctr">
              <a:spcBef>
                <a:spcPts val="0"/>
              </a:spcBef>
            </a:pPr>
            <a:r>
              <a:rPr lang="en-US" altLang="en-US" b="1" dirty="0"/>
              <a:t>(10 min.)</a:t>
            </a:r>
          </a:p>
          <a:p>
            <a:pPr marL="230292" indent="-230292">
              <a:spcBef>
                <a:spcPts val="0"/>
              </a:spcBef>
            </a:pPr>
            <a:r>
              <a:rPr lang="en-US" altLang="en-US" b="1" dirty="0"/>
              <a:t>OPENING COMMENTS:</a:t>
            </a:r>
          </a:p>
          <a:p>
            <a:pPr marL="230292" indent="-230292">
              <a:spcBef>
                <a:spcPts val="0"/>
              </a:spcBef>
            </a:pPr>
            <a:endParaRPr lang="en-US" altLang="en-US" b="1" dirty="0"/>
          </a:p>
          <a:p>
            <a:pPr marL="687492" lvl="1" indent="-230292">
              <a:spcBef>
                <a:spcPts val="0"/>
              </a:spcBef>
              <a:buFont typeface="Arial"/>
              <a:buChar char="•"/>
            </a:pPr>
            <a:r>
              <a:rPr lang="en-US" altLang="en-US" dirty="0"/>
              <a:t>Thank you for coming. God brought you here. That’s no accident.</a:t>
            </a:r>
          </a:p>
          <a:p>
            <a:pPr lvl="1">
              <a:spcBef>
                <a:spcPts val="0"/>
              </a:spcBef>
            </a:pPr>
            <a:endParaRPr lang="en-US" altLang="en-US" dirty="0"/>
          </a:p>
          <a:p>
            <a:pPr marL="687492" lvl="1" indent="-230292">
              <a:spcBef>
                <a:spcPts val="0"/>
              </a:spcBef>
              <a:buFont typeface="Arial"/>
              <a:buChar char="•"/>
            </a:pPr>
            <a:r>
              <a:rPr lang="en-US" altLang="en-US" dirty="0"/>
              <a:t>Say with me: “I wish we had more time.” You will say that. You will feel like you have a fire hydrant in your mouth. Instead, think of it as an appetizer at a meal. This is </a:t>
            </a:r>
            <a:r>
              <a:rPr lang="en-US" altLang="en-US" u="sng" dirty="0"/>
              <a:t>Introduction</a:t>
            </a:r>
            <a:r>
              <a:rPr lang="en-US" altLang="en-US" dirty="0"/>
              <a:t>, then you will go home to </a:t>
            </a:r>
            <a:r>
              <a:rPr lang="en-US" altLang="en-US" u="sng" dirty="0"/>
              <a:t>Implement</a:t>
            </a:r>
            <a:r>
              <a:rPr lang="en-US" altLang="en-US" dirty="0"/>
              <a:t>, and then you will </a:t>
            </a:r>
            <a:r>
              <a:rPr lang="en-US" altLang="en-US" u="sng" dirty="0"/>
              <a:t>Multiply</a:t>
            </a:r>
            <a:r>
              <a:rPr lang="en-US" altLang="en-US" dirty="0"/>
              <a:t>. JFYM is a </a:t>
            </a:r>
            <a:r>
              <a:rPr lang="en-US" altLang="en-US" u="sng" dirty="0"/>
              <a:t>PROCESS</a:t>
            </a:r>
            <a:r>
              <a:rPr lang="en-US" altLang="en-US" dirty="0"/>
              <a:t>, and this is the beginning point. </a:t>
            </a:r>
          </a:p>
          <a:p>
            <a:pPr lvl="1">
              <a:spcBef>
                <a:spcPts val="0"/>
              </a:spcBef>
            </a:pPr>
            <a:endParaRPr lang="en-US" altLang="en-US" b="1" dirty="0"/>
          </a:p>
          <a:p>
            <a:pPr marL="230292" indent="-230292">
              <a:spcBef>
                <a:spcPts val="0"/>
              </a:spcBef>
            </a:pPr>
            <a:r>
              <a:rPr lang="en-US" altLang="en-US" b="1" dirty="0"/>
              <a:t>INTRODUCE</a:t>
            </a:r>
            <a:r>
              <a:rPr lang="en-US" altLang="en-US" dirty="0"/>
              <a:t> participants:</a:t>
            </a:r>
          </a:p>
          <a:p>
            <a:pPr marL="230292" indent="-230292">
              <a:spcBef>
                <a:spcPts val="0"/>
              </a:spcBef>
            </a:pPr>
            <a:endParaRPr lang="en-US" altLang="en-US" dirty="0"/>
          </a:p>
          <a:p>
            <a:pPr marL="690875" lvl="1" indent="-230292">
              <a:spcBef>
                <a:spcPts val="0"/>
              </a:spcBef>
              <a:buFontTx/>
              <a:buChar char="•"/>
            </a:pPr>
            <a:r>
              <a:rPr lang="en-US" altLang="en-US" dirty="0"/>
              <a:t>Get in a group of 3.</a:t>
            </a:r>
          </a:p>
          <a:p>
            <a:pPr marL="690875" lvl="1" indent="-230292">
              <a:spcBef>
                <a:spcPts val="0"/>
              </a:spcBef>
              <a:buFontTx/>
              <a:buChar char="•"/>
            </a:pPr>
            <a:r>
              <a:rPr lang="en-US" altLang="en-US" dirty="0"/>
              <a:t>Tell one fact about yourself.</a:t>
            </a:r>
          </a:p>
          <a:p>
            <a:pPr marL="690875" lvl="1" indent="-230292">
              <a:spcBef>
                <a:spcPts val="0"/>
              </a:spcBef>
              <a:buFontTx/>
              <a:buChar char="•"/>
            </a:pPr>
            <a:r>
              <a:rPr lang="en-US" altLang="en-US" dirty="0"/>
              <a:t>Tell one fact about your family.</a:t>
            </a:r>
          </a:p>
          <a:p>
            <a:pPr marL="690875" lvl="1" indent="-230292">
              <a:spcBef>
                <a:spcPts val="0"/>
              </a:spcBef>
              <a:buFontTx/>
              <a:buChar char="•"/>
            </a:pPr>
            <a:r>
              <a:rPr lang="en-US" altLang="en-US" dirty="0"/>
              <a:t>Tell one fact about your current ministry.</a:t>
            </a:r>
          </a:p>
          <a:p>
            <a:pPr marL="690875" lvl="1" indent="-230292">
              <a:spcBef>
                <a:spcPts val="0"/>
              </a:spcBef>
              <a:buFontTx/>
              <a:buChar char="•"/>
            </a:pPr>
            <a:r>
              <a:rPr lang="en-US" altLang="en-US" dirty="0"/>
              <a:t>Pray for each other in groups of 3.</a:t>
            </a:r>
          </a:p>
          <a:p>
            <a:pPr marL="460583" lvl="1">
              <a:spcBef>
                <a:spcPts val="0"/>
              </a:spcBef>
            </a:pPr>
            <a:endParaRPr lang="en-US" altLang="en-US" dirty="0"/>
          </a:p>
          <a:p>
            <a:pPr marL="3383">
              <a:spcBef>
                <a:spcPts val="0"/>
              </a:spcBef>
            </a:pPr>
            <a:r>
              <a:rPr lang="en-US" altLang="en-US" b="1" dirty="0"/>
              <a:t>INTRODUCE</a:t>
            </a:r>
            <a:r>
              <a:rPr lang="en-US" altLang="en-US" dirty="0"/>
              <a:t> yourself:</a:t>
            </a:r>
          </a:p>
          <a:p>
            <a:pPr marL="3383">
              <a:spcBef>
                <a:spcPts val="0"/>
              </a:spcBef>
            </a:pPr>
            <a:endParaRPr lang="en-US" altLang="en-US" dirty="0"/>
          </a:p>
          <a:p>
            <a:pPr marL="690875" lvl="1" indent="-230292">
              <a:spcBef>
                <a:spcPts val="0"/>
              </a:spcBef>
              <a:buFontTx/>
              <a:buChar char="•"/>
            </a:pPr>
            <a:r>
              <a:rPr lang="en-US" altLang="en-US" dirty="0"/>
              <a:t>Tell the group that since you will speak to them all day, you want them to know your story—background, conversion, ministry, JFYM implementation (in 3 minutes or less) </a:t>
            </a:r>
          </a:p>
          <a:p>
            <a:pPr marL="230292" indent="-230292">
              <a:spcBef>
                <a:spcPts val="0"/>
              </a:spcBef>
            </a:pPr>
            <a:endParaRPr lang="en-US" altLang="en-US" dirty="0"/>
          </a:p>
          <a:p>
            <a:pPr marL="230292" indent="-230292">
              <a:spcBef>
                <a:spcPts val="0"/>
              </a:spcBef>
            </a:pPr>
            <a:r>
              <a:rPr lang="en-US" altLang="en-US" b="1" dirty="0"/>
              <a:t>INTRODUCE</a:t>
            </a:r>
            <a:r>
              <a:rPr lang="en-US" altLang="en-US" dirty="0"/>
              <a:t> participant groups in one of two ways:</a:t>
            </a:r>
          </a:p>
          <a:p>
            <a:pPr marL="230292" indent="-230292">
              <a:spcBef>
                <a:spcPts val="0"/>
              </a:spcBef>
            </a:pPr>
            <a:endParaRPr lang="en-US" altLang="en-US" dirty="0"/>
          </a:p>
          <a:p>
            <a:pPr marL="690875" lvl="1" indent="-230292">
              <a:spcBef>
                <a:spcPts val="0"/>
              </a:spcBef>
              <a:buFontTx/>
              <a:buChar char="•"/>
            </a:pPr>
            <a:r>
              <a:rPr lang="en-US" altLang="en-US" dirty="0"/>
              <a:t>by role – recognize pastors, youth leaders, parents, students</a:t>
            </a:r>
          </a:p>
          <a:p>
            <a:pPr marL="690875" lvl="1" indent="-230292">
              <a:spcBef>
                <a:spcPts val="0"/>
              </a:spcBef>
              <a:buFontTx/>
              <a:buChar char="•"/>
            </a:pPr>
            <a:r>
              <a:rPr lang="en-US" altLang="en-US" dirty="0"/>
              <a:t>by church – recognize churches in attendance</a:t>
            </a:r>
          </a:p>
          <a:p>
            <a:pPr marL="230292" indent="-230292"/>
            <a:endParaRPr lang="en-US" altLang="en-US" b="1" dirty="0"/>
          </a:p>
          <a:p>
            <a:pPr marL="230292" indent="-230292"/>
            <a:endParaRPr lang="en-US" altLang="en-US" dirty="0"/>
          </a:p>
        </p:txBody>
      </p:sp>
    </p:spTree>
    <p:extLst>
      <p:ext uri="{BB962C8B-B14F-4D97-AF65-F5344CB8AC3E}">
        <p14:creationId xmlns:p14="http://schemas.microsoft.com/office/powerpoint/2010/main" val="3183473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42CD2607-C7B3-4BE5-A00E-3C241B26564D}" type="slidenum">
              <a:rPr lang="en-US" altLang="en-US" sz="1200">
                <a:solidFill>
                  <a:schemeClr val="tx1"/>
                </a:solidFill>
                <a:latin typeface="Times"/>
              </a:rPr>
              <a:pPr/>
              <a:t>10</a:t>
            </a:fld>
            <a:endParaRPr lang="en-US" altLang="en-US" sz="1200">
              <a:solidFill>
                <a:schemeClr val="tx1"/>
              </a:solidFill>
              <a:latin typeface="Times"/>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EXPLAIN: </a:t>
            </a:r>
            <a:r>
              <a:rPr lang="en-US" altLang="en-US" dirty="0"/>
              <a:t>Now take a closer look at Matthew 9:38. Speaking to His disciples, </a:t>
            </a:r>
            <a:r>
              <a:rPr lang="en-US" altLang="en-US" u="sng" dirty="0"/>
              <a:t>Jesus clearly sets forth the strategy</a:t>
            </a:r>
            <a:r>
              <a:rPr lang="en-US" altLang="en-US" dirty="0"/>
              <a:t> to make a difference in the lives of people who are “harassed and helpless, like sheep without a shepherd.” Note the simplicity of His approach. </a:t>
            </a:r>
          </a:p>
          <a:p>
            <a:pPr>
              <a:spcBef>
                <a:spcPts val="0"/>
              </a:spcBef>
            </a:pPr>
            <a:endParaRPr lang="en-US" altLang="en-US" b="1" dirty="0"/>
          </a:p>
          <a:p>
            <a:pPr>
              <a:spcBef>
                <a:spcPts val="0"/>
              </a:spcBef>
            </a:pPr>
            <a:r>
              <a:rPr lang="en-US" altLang="en-US" b="1" dirty="0"/>
              <a:t>READ </a:t>
            </a:r>
            <a:r>
              <a:rPr lang="en-US" altLang="en-US" dirty="0"/>
              <a:t>the diagram of Slide 9 moving through it quickly.</a:t>
            </a:r>
          </a:p>
          <a:p>
            <a:pPr>
              <a:spcBef>
                <a:spcPts val="0"/>
              </a:spcBef>
            </a:pPr>
            <a:endParaRPr lang="en-US" altLang="en-US" b="1" dirty="0"/>
          </a:p>
          <a:p>
            <a:pPr>
              <a:spcBef>
                <a:spcPts val="0"/>
              </a:spcBef>
            </a:pPr>
            <a:r>
              <a:rPr lang="en-US" altLang="en-US" b="1" dirty="0"/>
              <a:t>EXPLAIN: </a:t>
            </a:r>
            <a:r>
              <a:rPr lang="en-US" altLang="en-US" dirty="0"/>
              <a:t>Matthew 9:38 shows the relational structure of Jesus’ strategy for us. </a:t>
            </a:r>
            <a:r>
              <a:rPr lang="en-US" altLang="en-US" u="sng" dirty="0"/>
              <a:t>The elements of JFYM spring forth from this verse.</a:t>
            </a:r>
            <a:r>
              <a:rPr lang="en-US" altLang="en-US" dirty="0"/>
              <a:t> We can look on any page of the four Gospels and the JFYM elements jump off the pages.</a:t>
            </a:r>
          </a:p>
          <a:p>
            <a:pPr>
              <a:spcBef>
                <a:spcPts val="0"/>
              </a:spcBef>
            </a:pPr>
            <a:endParaRPr lang="en-US" altLang="en-US" dirty="0"/>
          </a:p>
          <a:p>
            <a:pPr>
              <a:spcBef>
                <a:spcPts val="0"/>
              </a:spcBef>
            </a:pPr>
            <a:r>
              <a:rPr lang="en-US" altLang="en-US" dirty="0"/>
              <a:t>“Ask the Lord of the harvest, therefore, to send out workers into his harvest field.” – Matthew 9:38</a:t>
            </a:r>
          </a:p>
          <a:p>
            <a:pPr>
              <a:spcBef>
                <a:spcPts val="0"/>
              </a:spcBef>
            </a:pPr>
            <a:endParaRPr lang="en-US" altLang="en-US" dirty="0"/>
          </a:p>
          <a:p>
            <a:pPr>
              <a:spcBef>
                <a:spcPts val="0"/>
              </a:spcBef>
            </a:pPr>
            <a:r>
              <a:rPr lang="en-US" altLang="en-US" dirty="0"/>
              <a:t>Now let’s get a circular view of how we apply these verses to our ministries.</a:t>
            </a:r>
          </a:p>
        </p:txBody>
      </p:sp>
    </p:spTree>
    <p:extLst>
      <p:ext uri="{BB962C8B-B14F-4D97-AF65-F5344CB8AC3E}">
        <p14:creationId xmlns:p14="http://schemas.microsoft.com/office/powerpoint/2010/main" val="68504261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E18B22E-5839-48E3-8282-26A8B04BD108}" type="slidenum">
              <a:rPr lang="en-US" altLang="en-US" sz="1200">
                <a:solidFill>
                  <a:schemeClr val="tx1"/>
                </a:solidFill>
                <a:latin typeface="Times"/>
              </a:rPr>
              <a:pPr/>
              <a:t>100</a:t>
            </a:fld>
            <a:endParaRPr lang="en-US" altLang="en-US" sz="1200" dirty="0">
              <a:solidFill>
                <a:schemeClr val="tx1"/>
              </a:solidFill>
              <a:latin typeface="Times"/>
            </a:endParaRPr>
          </a:p>
        </p:txBody>
      </p:sp>
      <p:sp>
        <p:nvSpPr>
          <p:cNvPr id="186371"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4A390513-1EDA-471C-8CD3-912EA8DB21FA}" type="slidenum">
              <a:rPr lang="en-US" altLang="en-US" sz="1200">
                <a:solidFill>
                  <a:schemeClr val="tx1"/>
                </a:solidFill>
                <a:latin typeface="Times"/>
              </a:rPr>
              <a:pPr algn="r"/>
              <a:t>100</a:t>
            </a:fld>
            <a:endParaRPr lang="en-US" altLang="en-US" sz="1200" dirty="0">
              <a:solidFill>
                <a:schemeClr val="tx1"/>
              </a:solidFill>
              <a:latin typeface="Times"/>
            </a:endParaRPr>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ASK: </a:t>
            </a:r>
            <a:r>
              <a:rPr lang="en-US" altLang="en-US" dirty="0"/>
              <a:t>So then, how does JFYM </a:t>
            </a:r>
            <a:r>
              <a:rPr lang="en-US" altLang="en-US" u="sng" dirty="0"/>
              <a:t>multiply</a:t>
            </a:r>
            <a:r>
              <a:rPr lang="en-US" altLang="en-US" b="1" dirty="0"/>
              <a:t>—</a:t>
            </a:r>
            <a:r>
              <a:rPr lang="en-US" altLang="en-US" dirty="0"/>
              <a:t>our second purpose for the Forum?</a:t>
            </a:r>
          </a:p>
          <a:p>
            <a:pPr marL="230292" indent="-230292">
              <a:spcBef>
                <a:spcPts val="0"/>
              </a:spcBef>
            </a:pPr>
            <a:endParaRPr lang="en-US" altLang="en-US" b="1" dirty="0"/>
          </a:p>
          <a:p>
            <a:pPr marL="230292" indent="-230292">
              <a:spcBef>
                <a:spcPts val="0"/>
              </a:spcBef>
            </a:pPr>
            <a:r>
              <a:rPr lang="en-US" altLang="en-US" b="1" dirty="0"/>
              <a:t>EXPLAIN: </a:t>
            </a:r>
            <a:r>
              <a:rPr lang="en-US" altLang="en-US" dirty="0"/>
              <a:t> As we </a:t>
            </a:r>
            <a:r>
              <a:rPr lang="en-US" altLang="en-US" u="sng" dirty="0"/>
              <a:t>implement</a:t>
            </a:r>
            <a:r>
              <a:rPr lang="en-US" altLang="en-US" b="1" dirty="0"/>
              <a:t> </a:t>
            </a:r>
            <a:r>
              <a:rPr lang="en-US" altLang="en-US" dirty="0"/>
              <a:t>JFYM, the ministry will </a:t>
            </a:r>
            <a:r>
              <a:rPr lang="en-US" altLang="en-US" u="sng" dirty="0"/>
              <a:t>multiply</a:t>
            </a:r>
            <a:r>
              <a:rPr lang="en-US" altLang="en-US" dirty="0"/>
              <a:t>!</a:t>
            </a:r>
          </a:p>
          <a:p>
            <a:pPr marL="230292" indent="-230292">
              <a:spcBef>
                <a:spcPts val="0"/>
              </a:spcBef>
            </a:pPr>
            <a:endParaRPr lang="en-US" altLang="en-US" dirty="0"/>
          </a:p>
          <a:p>
            <a:pPr marL="687492" lvl="1" indent="-230292">
              <a:spcBef>
                <a:spcPts val="0"/>
              </a:spcBef>
              <a:buFontTx/>
              <a:buChar char="•"/>
            </a:pPr>
            <a:r>
              <a:rPr lang="en-US" altLang="en-US" dirty="0"/>
              <a:t>You, </a:t>
            </a:r>
            <a:r>
              <a:rPr lang="en-US" altLang="en-US" u="sng" dirty="0"/>
              <a:t>individually</a:t>
            </a:r>
            <a:r>
              <a:rPr lang="en-US" altLang="en-US" dirty="0"/>
              <a:t>, have taken the first step to </a:t>
            </a:r>
            <a:r>
              <a:rPr lang="en-US" altLang="en-US" u="sng" dirty="0"/>
              <a:t>implement</a:t>
            </a:r>
            <a:r>
              <a:rPr lang="en-US" altLang="en-US" b="1" dirty="0"/>
              <a:t> </a:t>
            </a:r>
            <a:r>
              <a:rPr lang="en-US" altLang="en-US" dirty="0"/>
              <a:t>JFYM by </a:t>
            </a:r>
            <a:r>
              <a:rPr lang="en-US" altLang="en-US" u="sng" dirty="0"/>
              <a:t>designing your personal Plan of Action</a:t>
            </a:r>
            <a:r>
              <a:rPr lang="en-US" altLang="en-US" dirty="0"/>
              <a:t>.</a:t>
            </a:r>
          </a:p>
          <a:p>
            <a:pPr lvl="1">
              <a:spcBef>
                <a:spcPts val="0"/>
              </a:spcBef>
            </a:pPr>
            <a:endParaRPr lang="en-US" altLang="en-US" dirty="0"/>
          </a:p>
          <a:p>
            <a:pPr marL="687492" lvl="1" indent="-230292">
              <a:spcBef>
                <a:spcPts val="0"/>
              </a:spcBef>
              <a:buFontTx/>
              <a:buChar char="•"/>
            </a:pPr>
            <a:r>
              <a:rPr lang="en-US" altLang="en-US" dirty="0"/>
              <a:t>Your </a:t>
            </a:r>
            <a:r>
              <a:rPr lang="en-US" altLang="en-US" u="sng" dirty="0"/>
              <a:t>team</a:t>
            </a:r>
            <a:r>
              <a:rPr lang="en-US" altLang="en-US" dirty="0"/>
              <a:t> also has taken the first step to </a:t>
            </a:r>
            <a:r>
              <a:rPr lang="en-US" altLang="en-US" u="sng" dirty="0"/>
              <a:t>implement</a:t>
            </a:r>
            <a:r>
              <a:rPr lang="en-US" altLang="en-US" b="1" dirty="0"/>
              <a:t> </a:t>
            </a:r>
            <a:r>
              <a:rPr lang="en-US" altLang="en-US" dirty="0"/>
              <a:t>JFYM by beginning to </a:t>
            </a:r>
            <a:r>
              <a:rPr lang="en-US" altLang="en-US" u="sng" dirty="0"/>
              <a:t>discuss and decide your team’s Plan of Action</a:t>
            </a:r>
            <a:r>
              <a:rPr lang="en-US" altLang="en-US" dirty="0"/>
              <a:t>. In a few minutes you will decide how to continue and finish implementing it.</a:t>
            </a:r>
          </a:p>
          <a:p>
            <a:pPr lvl="1">
              <a:spcBef>
                <a:spcPts val="0"/>
              </a:spcBef>
            </a:pPr>
            <a:endParaRPr lang="en-US" altLang="en-US" dirty="0"/>
          </a:p>
          <a:p>
            <a:pPr marL="687492" lvl="1" indent="-230292">
              <a:spcBef>
                <a:spcPts val="0"/>
              </a:spcBef>
              <a:buFontTx/>
              <a:buChar char="•"/>
            </a:pPr>
            <a:r>
              <a:rPr lang="en-US" altLang="en-US" u="sng" dirty="0"/>
              <a:t>If you follow through</a:t>
            </a:r>
            <a:r>
              <a:rPr lang="en-US" altLang="en-US" dirty="0"/>
              <a:t> to </a:t>
            </a:r>
            <a:r>
              <a:rPr lang="en-US" altLang="en-US" u="sng" dirty="0"/>
              <a:t>implement</a:t>
            </a:r>
            <a:r>
              <a:rPr lang="en-US" altLang="en-US" b="1" dirty="0"/>
              <a:t> </a:t>
            </a:r>
            <a:r>
              <a:rPr lang="en-US" altLang="en-US" dirty="0"/>
              <a:t>JFYM your relationship with Jesus, then your prayer life, leadership, disciple-making and evangelism will </a:t>
            </a:r>
            <a:r>
              <a:rPr lang="en-US" altLang="en-US" u="sng" dirty="0"/>
              <a:t>multiply</a:t>
            </a:r>
            <a:r>
              <a:rPr lang="en-US" altLang="en-US" dirty="0"/>
              <a:t>! </a:t>
            </a:r>
          </a:p>
          <a:p>
            <a:pPr marL="230292" indent="-230292">
              <a:spcBef>
                <a:spcPts val="0"/>
              </a:spcBef>
            </a:pPr>
            <a:endParaRPr lang="en-US" altLang="en-US" dirty="0"/>
          </a:p>
          <a:p>
            <a:pPr>
              <a:spcBef>
                <a:spcPts val="0"/>
              </a:spcBef>
            </a:pPr>
            <a:r>
              <a:rPr lang="en-US" altLang="en-US" b="1" dirty="0"/>
              <a:t>SHOW AND EXPLAIN SLIDE:</a:t>
            </a:r>
            <a:r>
              <a:rPr lang="en-US" altLang="en-US" dirty="0"/>
              <a:t>  </a:t>
            </a:r>
            <a:r>
              <a:rPr lang="en-US" altLang="en-US" u="sng" dirty="0"/>
              <a:t>So multiplying your ministry is simple</a:t>
            </a:r>
            <a:r>
              <a:rPr lang="en-US" altLang="en-US" dirty="0"/>
              <a:t>. For example, invest your life in 3 relationships, who then each invest in 3 more relationships, who then invest in 3 more relationships... You get the idea. </a:t>
            </a:r>
          </a:p>
          <a:p>
            <a:pPr marL="230292" indent="-230292">
              <a:spcBef>
                <a:spcPts val="0"/>
              </a:spcBef>
            </a:pPr>
            <a:endParaRPr lang="en-US" altLang="en-US" b="1" dirty="0"/>
          </a:p>
          <a:p>
            <a:pPr marL="230292" indent="-230292"/>
            <a:endParaRPr lang="en-US" altLang="en-US" sz="1000" dirty="0"/>
          </a:p>
          <a:p>
            <a:pPr marL="230292" indent="-230292"/>
            <a:endParaRPr lang="en-US" altLang="en-US" sz="1000" b="1" dirty="0"/>
          </a:p>
        </p:txBody>
      </p:sp>
    </p:spTree>
    <p:extLst>
      <p:ext uri="{BB962C8B-B14F-4D97-AF65-F5344CB8AC3E}">
        <p14:creationId xmlns:p14="http://schemas.microsoft.com/office/powerpoint/2010/main" val="370106779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101</a:t>
            </a:fld>
            <a:endParaRPr lang="en-US" altLang="en-US" sz="1200" dirty="0">
              <a:solidFill>
                <a:schemeClr val="tx1"/>
              </a:solidFill>
              <a:latin typeface="Times"/>
            </a:endParaRPr>
          </a:p>
        </p:txBody>
      </p:sp>
      <p:sp>
        <p:nvSpPr>
          <p:cNvPr id="184323" name="Rectangle 2"/>
          <p:cNvSpPr>
            <a:spLocks noGrp="1" noRot="1" noChangeAspect="1" noChangeArrowheads="1" noTextEdit="1"/>
          </p:cNvSpPr>
          <p:nvPr>
            <p:ph type="sldImg"/>
          </p:nvPr>
        </p:nvSpPr>
        <p:spPr>
          <a:xfrm>
            <a:off x="749300" y="728663"/>
            <a:ext cx="2536825" cy="1903412"/>
          </a:xfrm>
          <a:ln/>
        </p:spPr>
      </p:sp>
      <p:sp>
        <p:nvSpPr>
          <p:cNvPr id="184324"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ILLUSTRATE: </a:t>
            </a:r>
            <a:r>
              <a:rPr lang="en-US" altLang="en-US" dirty="0"/>
              <a:t>Repeat the Arm Up/Arm Out illustration</a:t>
            </a:r>
            <a:r>
              <a:rPr lang="en-US" altLang="en-US" b="1" dirty="0"/>
              <a:t> </a:t>
            </a:r>
            <a:r>
              <a:rPr lang="en-US" altLang="en-US" dirty="0"/>
              <a:t>and connect it to what Jesus said about </a:t>
            </a:r>
            <a:r>
              <a:rPr lang="en-US" altLang="en-US" u="sng" dirty="0"/>
              <a:t>the absolute key to multiplying ministry in Matthew 4:19: </a:t>
            </a:r>
          </a:p>
          <a:p>
            <a:pPr marL="230292" indent="-230292">
              <a:spcBef>
                <a:spcPts val="0"/>
              </a:spcBef>
            </a:pPr>
            <a:endParaRPr lang="en-US" altLang="en-US" dirty="0"/>
          </a:p>
          <a:p>
            <a:pPr marL="230292" indent="-230292" algn="ctr">
              <a:spcBef>
                <a:spcPts val="0"/>
              </a:spcBef>
            </a:pPr>
            <a:r>
              <a:rPr lang="en-US" altLang="en-US" i="1" dirty="0"/>
              <a:t>“Come, follow me,” Jesus said, “and I will make you fishers of men.”</a:t>
            </a:r>
          </a:p>
          <a:p>
            <a:pPr marL="230292" indent="-230292" algn="ctr">
              <a:spcBef>
                <a:spcPts val="0"/>
              </a:spcBef>
            </a:pPr>
            <a:endParaRPr lang="en-US" altLang="en-US" i="1" dirty="0"/>
          </a:p>
          <a:p>
            <a:pPr marL="230292" indent="-230292" algn="l">
              <a:spcBef>
                <a:spcPts val="0"/>
              </a:spcBef>
            </a:pPr>
            <a:r>
              <a:rPr lang="en-US" altLang="en-US" b="1" i="0" dirty="0"/>
              <a:t>EXPLAIN:</a:t>
            </a:r>
          </a:p>
          <a:p>
            <a:pPr marL="230292" indent="-230292" algn="ctr">
              <a:spcBef>
                <a:spcPts val="0"/>
              </a:spcBef>
            </a:pPr>
            <a:endParaRPr lang="en-US" altLang="en-US" sz="1050" dirty="0"/>
          </a:p>
          <a:p>
            <a:pPr marL="687492" lvl="1" indent="-230292">
              <a:spcBef>
                <a:spcPts val="0"/>
              </a:spcBef>
              <a:buFontTx/>
              <a:buChar char="•"/>
            </a:pPr>
            <a:r>
              <a:rPr lang="en-US" altLang="en-US" dirty="0"/>
              <a:t>Jesus said, </a:t>
            </a:r>
            <a:r>
              <a:rPr lang="en-US" altLang="en-US" i="1" dirty="0"/>
              <a:t>follow me…</a:t>
            </a:r>
            <a:r>
              <a:rPr lang="en-US" altLang="en-US" i="0" dirty="0"/>
              <a:t>RELATIONSHIP. </a:t>
            </a:r>
            <a:r>
              <a:rPr lang="en-US" altLang="en-US" i="1" dirty="0"/>
              <a:t> </a:t>
            </a:r>
            <a:r>
              <a:rPr lang="en-US" altLang="en-US" dirty="0"/>
              <a:t>(Point one arm up.) </a:t>
            </a:r>
          </a:p>
          <a:p>
            <a:pPr marL="687492" lvl="1" indent="-230292">
              <a:lnSpc>
                <a:spcPct val="115000"/>
              </a:lnSpc>
              <a:spcBef>
                <a:spcPts val="0"/>
              </a:spcBef>
              <a:buFontTx/>
              <a:buChar char="•"/>
            </a:pPr>
            <a:r>
              <a:rPr lang="en-US" altLang="en-US" dirty="0"/>
              <a:t>Then He said, </a:t>
            </a:r>
            <a:r>
              <a:rPr lang="en-US" altLang="en-US" i="1" dirty="0"/>
              <a:t>I will make you…</a:t>
            </a:r>
            <a:r>
              <a:rPr lang="en-US" altLang="en-US" i="0" dirty="0"/>
              <a:t>TRANSFORMATION. So our </a:t>
            </a:r>
            <a:r>
              <a:rPr lang="en-US" altLang="en-US" i="0" u="sng" dirty="0"/>
              <a:t>inner transformation </a:t>
            </a:r>
            <a:r>
              <a:rPr lang="en-US" altLang="en-US" i="0" dirty="0"/>
              <a:t>is directly connected to and motivates us to become…</a:t>
            </a:r>
            <a:endParaRPr lang="en-US" altLang="en-US" i="1" dirty="0"/>
          </a:p>
          <a:p>
            <a:pPr marL="687492" lvl="1" indent="-230292">
              <a:lnSpc>
                <a:spcPct val="115000"/>
              </a:lnSpc>
              <a:spcBef>
                <a:spcPts val="0"/>
              </a:spcBef>
              <a:buFontTx/>
              <a:buChar char="•"/>
            </a:pPr>
            <a:r>
              <a:rPr lang="en-US" altLang="en-US" i="1" dirty="0"/>
              <a:t> …fishers of men…</a:t>
            </a:r>
            <a:r>
              <a:rPr lang="en-US" altLang="en-US" i="0" dirty="0"/>
              <a:t>MISSION</a:t>
            </a:r>
            <a:r>
              <a:rPr lang="en-US" altLang="en-US" i="1" dirty="0"/>
              <a:t>  </a:t>
            </a:r>
            <a:r>
              <a:rPr lang="en-US" altLang="en-US" dirty="0"/>
              <a:t>(Point your other arm out.</a:t>
            </a:r>
          </a:p>
          <a:p>
            <a:pPr>
              <a:lnSpc>
                <a:spcPct val="115000"/>
              </a:lnSpc>
              <a:spcBef>
                <a:spcPts val="0"/>
              </a:spcBef>
            </a:pPr>
            <a:endParaRPr lang="en-US" altLang="en-US" u="sng" dirty="0"/>
          </a:p>
          <a:p>
            <a:pPr marL="0" marR="0" lvl="0" indent="0" algn="l" defTabSz="914400" rtl="0" eaLnBrk="0" fontAlgn="base" latinLnBrk="0" hangingPunct="0">
              <a:lnSpc>
                <a:spcPct val="115000"/>
              </a:lnSpc>
              <a:spcBef>
                <a:spcPts val="0"/>
              </a:spcBef>
              <a:spcAft>
                <a:spcPct val="0"/>
              </a:spcAft>
              <a:buClrTx/>
              <a:buSzTx/>
              <a:buFontTx/>
              <a:buNone/>
              <a:tabLst/>
              <a:defRPr/>
            </a:pPr>
            <a:r>
              <a:rPr lang="en-US" altLang="en-US" u="sng" dirty="0"/>
              <a:t>Ministry multiplies when </a:t>
            </a:r>
            <a:r>
              <a:rPr lang="en-US" altLang="en-US" dirty="0"/>
              <a:t>we 1) follow Jesus, 2) invite Him to transform us, 3) and then that gives us the motivation and power to fish for men. </a:t>
            </a:r>
          </a:p>
          <a:p>
            <a:pPr>
              <a:lnSpc>
                <a:spcPct val="115000"/>
              </a:lnSpc>
              <a:spcBef>
                <a:spcPts val="0"/>
              </a:spcBef>
            </a:pPr>
            <a:endParaRPr lang="en-US" altLang="en-US" u="sng" dirty="0"/>
          </a:p>
          <a:p>
            <a:pPr marL="0" marR="0" lvl="0" indent="0" algn="l" defTabSz="914400" rtl="0" eaLnBrk="0" fontAlgn="base" latinLnBrk="0" hangingPunct="0">
              <a:lnSpc>
                <a:spcPct val="115000"/>
              </a:lnSpc>
              <a:spcBef>
                <a:spcPts val="0"/>
              </a:spcBef>
              <a:spcAft>
                <a:spcPct val="0"/>
              </a:spcAft>
              <a:buClrTx/>
              <a:buSzTx/>
              <a:buFontTx/>
              <a:buNone/>
              <a:tabLst/>
              <a:defRPr/>
            </a:pPr>
            <a:r>
              <a:rPr lang="en-US" altLang="en-US" dirty="0"/>
              <a:t>Jesus dramatically illustrates this in Luke’s version—</a:t>
            </a:r>
            <a:r>
              <a:rPr lang="en-US" altLang="en-US" u="sng" dirty="0"/>
              <a:t>Luke 5:4-7. </a:t>
            </a:r>
            <a:r>
              <a:rPr lang="en-US" altLang="en-US" dirty="0"/>
              <a:t>Simon obeyed Jesus, and then he caught more fish than he could handle. In </a:t>
            </a:r>
            <a:r>
              <a:rPr lang="en-US" altLang="en-US" u="sng" dirty="0"/>
              <a:t>Luke 5:10</a:t>
            </a:r>
            <a:r>
              <a:rPr lang="en-US" altLang="en-US" b="1" u="sng" dirty="0"/>
              <a:t> </a:t>
            </a:r>
            <a:r>
              <a:rPr lang="en-US" altLang="en-US" dirty="0"/>
              <a:t>Jesus says, </a:t>
            </a:r>
            <a:r>
              <a:rPr lang="en-US" altLang="en-US" i="1" dirty="0"/>
              <a:t>Don’t be afraid; from now on you will catch men.</a:t>
            </a:r>
            <a:endParaRPr lang="en-US" altLang="en-US" u="sng" dirty="0"/>
          </a:p>
          <a:p>
            <a:pPr marL="0" marR="0" lvl="0" indent="0" algn="l" defTabSz="914400" rtl="0" eaLnBrk="0" fontAlgn="base" latinLnBrk="0" hangingPunct="0">
              <a:lnSpc>
                <a:spcPct val="115000"/>
              </a:lnSpc>
              <a:spcBef>
                <a:spcPts val="0"/>
              </a:spcBef>
              <a:spcAft>
                <a:spcPct val="0"/>
              </a:spcAft>
              <a:buClrTx/>
              <a:buSzTx/>
              <a:buFontTx/>
              <a:buNone/>
              <a:tabLst/>
              <a:defRPr/>
            </a:pPr>
            <a:endParaRPr lang="en-US" altLang="en-US" u="sng" dirty="0"/>
          </a:p>
          <a:p>
            <a:pPr marL="0" marR="0" lvl="0" indent="0" algn="l" defTabSz="914400" rtl="0" eaLnBrk="0" fontAlgn="base" latinLnBrk="0" hangingPunct="0">
              <a:lnSpc>
                <a:spcPct val="115000"/>
              </a:lnSpc>
              <a:spcBef>
                <a:spcPts val="0"/>
              </a:spcBef>
              <a:spcAft>
                <a:spcPct val="0"/>
              </a:spcAft>
              <a:buClrTx/>
              <a:buSzTx/>
              <a:buFontTx/>
              <a:buNone/>
              <a:tabLst/>
              <a:defRPr/>
            </a:pPr>
            <a:r>
              <a:rPr lang="en-US" altLang="en-US" u="sng" dirty="0"/>
              <a:t>Jesus intends for our ministries to multiply through life transformation! </a:t>
            </a:r>
          </a:p>
          <a:p>
            <a:pPr>
              <a:lnSpc>
                <a:spcPct val="115000"/>
              </a:lnSpc>
              <a:spcBef>
                <a:spcPts val="0"/>
              </a:spcBef>
            </a:pPr>
            <a:endParaRPr lang="en-US" altLang="en-US" u="sng" dirty="0"/>
          </a:p>
          <a:p>
            <a:pPr marL="230292" indent="-230292">
              <a:lnSpc>
                <a:spcPct val="90000"/>
              </a:lnSpc>
              <a:spcBef>
                <a:spcPts val="0"/>
              </a:spcBef>
            </a:pPr>
            <a:endParaRPr lang="en-US" altLang="en-US" sz="900" b="1" dirty="0">
              <a:solidFill>
                <a:srgbClr val="00CC99"/>
              </a:solidFill>
            </a:endParaRPr>
          </a:p>
        </p:txBody>
      </p:sp>
      <p:graphicFrame>
        <p:nvGraphicFramePr>
          <p:cNvPr id="704726" name="Group 214"/>
          <p:cNvGraphicFramePr>
            <a:graphicFrameLocks noGrp="1"/>
          </p:cNvGraphicFramePr>
          <p:nvPr/>
        </p:nvGraphicFramePr>
        <p:xfrm>
          <a:off x="639804" y="4101699"/>
          <a:ext cx="5726624" cy="3085857"/>
        </p:xfrm>
        <a:graphic>
          <a:graphicData uri="http://schemas.openxmlformats.org/drawingml/2006/table">
            <a:tbl>
              <a:tblPr/>
              <a:tblGrid>
                <a:gridCol w="2166980">
                  <a:extLst>
                    <a:ext uri="{9D8B030D-6E8A-4147-A177-3AD203B41FA5}">
                      <a16:colId xmlns:a16="http://schemas.microsoft.com/office/drawing/2014/main" val="20000"/>
                    </a:ext>
                  </a:extLst>
                </a:gridCol>
                <a:gridCol w="1779022">
                  <a:extLst>
                    <a:ext uri="{9D8B030D-6E8A-4147-A177-3AD203B41FA5}">
                      <a16:colId xmlns:a16="http://schemas.microsoft.com/office/drawing/2014/main" val="20001"/>
                    </a:ext>
                  </a:extLst>
                </a:gridCol>
                <a:gridCol w="1780622">
                  <a:extLst>
                    <a:ext uri="{9D8B030D-6E8A-4147-A177-3AD203B41FA5}">
                      <a16:colId xmlns:a16="http://schemas.microsoft.com/office/drawing/2014/main" val="20002"/>
                    </a:ext>
                  </a:extLst>
                </a:gridCol>
              </a:tblGrid>
              <a:tr h="0">
                <a:tc gridSpan="3">
                  <a:txBody>
                    <a:body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990000"/>
                          </a:solidFill>
                          <a:effectLst/>
                          <a:latin typeface="Arial" panose="020B0604020202020204" pitchFamily="34" charset="0"/>
                          <a:ea typeface="Times New Roman" pitchFamily="18" charset="0"/>
                          <a:cs typeface="Arial" panose="020B0604020202020204" pitchFamily="34" charset="0"/>
                        </a:rPr>
                        <a:t>Jesus-Focused Youth Ministry Summary</a:t>
                      </a:r>
                    </a:p>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990000"/>
                          </a:solidFill>
                          <a:effectLst/>
                          <a:latin typeface="Arial" panose="020B0604020202020204" pitchFamily="34" charset="0"/>
                          <a:ea typeface="Times New Roman" pitchFamily="18" charset="0"/>
                          <a:cs typeface="Arial" panose="020B0604020202020204" pitchFamily="34" charset="0"/>
                        </a:rPr>
                        <a:t>www.reach-out.org</a:t>
                      </a: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pPr marL="0" marR="0" lvl="0" indent="0" algn="ctr" defTabSz="928688"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pPr marL="0" marR="0" lvl="0" indent="0" algn="ctr" defTabSz="928688"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0"/>
                  </a:ext>
                </a:extLst>
              </a:tr>
              <a:tr h="169933">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990000"/>
                          </a:solidFill>
                          <a:effectLst/>
                          <a:latin typeface="Arial" charset="0"/>
                          <a:ea typeface="Times New Roman" pitchFamily="18" charset="0"/>
                          <a:cs typeface="Arial" charset="0"/>
                        </a:rPr>
                        <a:t>Element</a:t>
                      </a:r>
                      <a:endParaRPr kumimoji="0" lang="en-US" altLang="en-US" sz="2400" b="0" i="0" u="none" strike="noStrike" cap="none" normalizeH="0" baseline="0" dirty="0">
                        <a:ln>
                          <a:noFill/>
                        </a:ln>
                        <a:solidFill>
                          <a:srgbClr val="990000"/>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990000"/>
                          </a:solidFill>
                          <a:effectLst/>
                          <a:latin typeface="Arial" charset="0"/>
                          <a:ea typeface="Times New Roman" pitchFamily="18" charset="0"/>
                          <a:cs typeface="Arial" charset="0"/>
                        </a:rPr>
                        <a:t>Challenge</a:t>
                      </a: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990000"/>
                          </a:solidFill>
                          <a:effectLst/>
                          <a:latin typeface="Arial" charset="0"/>
                          <a:ea typeface="Times New Roman" pitchFamily="18" charset="0"/>
                          <a:cs typeface="Arial" charset="0"/>
                        </a:rPr>
                        <a:t>Suggested Resources</a:t>
                      </a: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1"/>
                  </a:ext>
                </a:extLst>
              </a:tr>
              <a:tr h="424733">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Go Deeper with Christ   </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Carve out time to spend alone with God daily.</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Jesus No Equal</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Spending Time Alone With God</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The Heart of the Matter</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4887">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Pray with Passion                     </a:t>
                      </a:r>
                      <a:r>
                        <a:rPr kumimoji="0" lang="en-US" altLang="en-US" sz="1000" b="0" i="0" u="none" strike="noStrike" cap="none" normalizeH="0" baseline="0" dirty="0">
                          <a:ln>
                            <a:noFill/>
                          </a:ln>
                          <a:solidFill>
                            <a:schemeClr val="tx1"/>
                          </a:solidFill>
                          <a:effectLst/>
                          <a:latin typeface="Arial" charset="0"/>
                          <a:ea typeface="Times New Roman" pitchFamily="18" charset="0"/>
                          <a:cs typeface="Arial" charset="0"/>
                        </a:rPr>
                        <a:t>        </a:t>
                      </a:r>
                      <a:r>
                        <a:rPr lang="en-US" sz="1000" b="1" i="1" dirty="0">
                          <a:solidFill>
                            <a:srgbClr val="990000"/>
                          </a:solidFill>
                          <a:latin typeface="Helvetica Condensed" panose="020B0606020202030204" pitchFamily="34" charset="0"/>
                        </a:rPr>
                        <a:t>3/3/3</a:t>
                      </a:r>
                      <a:r>
                        <a:rPr kumimoji="0" lang="en-US" altLang="en-US" sz="1000" b="0" i="0" u="none" strike="noStrike" cap="none" normalizeH="0" baseline="0" dirty="0">
                          <a:ln>
                            <a:noFill/>
                          </a:ln>
                          <a:solidFill>
                            <a:schemeClr val="tx1"/>
                          </a:solidFill>
                          <a:effectLst/>
                          <a:latin typeface="Arial" charset="0"/>
                          <a:ea typeface="Times New Roman" pitchFamily="18" charset="0"/>
                          <a:cs typeface="Arial" charset="0"/>
                        </a:rPr>
                        <a:t> </a:t>
                      </a:r>
                      <a:endParaRPr kumimoji="0" lang="en-US" altLang="en-US" sz="10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Join a Prayer Triplet.</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An Awesome Way to Pray</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3901">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Build Leaders</a:t>
                      </a:r>
                      <a:endParaRPr lang="en-US" sz="1600" i="1" dirty="0">
                        <a:solidFill>
                          <a:srgbClr val="990000"/>
                        </a:solidFill>
                        <a:latin typeface="Helvetica Condensed" panose="020B0606020202030204" pitchFamily="34"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Build a Leadership Team.</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Building Leaders Series</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Parent Fuel</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92809">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Disciple Students </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Recruit 4-6 kids to disciple. </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Moving Toward Maturity Series</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Jesus No Equal</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Life Happens: Help Your Teenager Get Ready</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1097">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Penetrate the Culture </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Identify, pray for, and build a relationship with one lost teenager. </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Penetrating the Campus</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Taking Your Campus for Christ</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2748">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Create Outreach Opportunities                </a:t>
                      </a:r>
                      <a:r>
                        <a:rPr lang="en-US" sz="1800" b="1" dirty="0">
                          <a:solidFill>
                            <a:srgbClr val="990000"/>
                          </a:solidFill>
                          <a:latin typeface="Helvetica" panose="020B0504020202030204" pitchFamily="34" charset="0"/>
                        </a:rPr>
                        <a:t>0</a:t>
                      </a: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Decide to build relationships before outreach. </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The Magnet Effect</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9" name="Rectangle 8"/>
          <p:cNvSpPr/>
          <p:nvPr/>
        </p:nvSpPr>
        <p:spPr bwMode="auto">
          <a:xfrm>
            <a:off x="2324221" y="4917599"/>
            <a:ext cx="372466" cy="208598"/>
          </a:xfrm>
          <a:prstGeom prst="rect">
            <a:avLst/>
          </a:prstGeom>
          <a:noFill/>
          <a:ln w="12700"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graphicFrame>
        <p:nvGraphicFramePr>
          <p:cNvPr id="11" name="Content Placeholder 2"/>
          <p:cNvGraphicFramePr>
            <a:graphicFrameLocks/>
          </p:cNvGraphicFramePr>
          <p:nvPr/>
        </p:nvGraphicFramePr>
        <p:xfrm>
          <a:off x="2446185" y="5553601"/>
          <a:ext cx="250502" cy="276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7" name="Picture 3" descr="C:\Users\Elisa\Desktop\Penetrate the Cultur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483" y="6520469"/>
            <a:ext cx="345220" cy="28813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2289862" y="5978524"/>
            <a:ext cx="490462" cy="384175"/>
          </a:xfrm>
          <a:prstGeom prst="rect">
            <a:avLst/>
          </a:prstGeom>
        </p:spPr>
      </p:pic>
    </p:spTree>
    <p:extLst>
      <p:ext uri="{BB962C8B-B14F-4D97-AF65-F5344CB8AC3E}">
        <p14:creationId xmlns:p14="http://schemas.microsoft.com/office/powerpoint/2010/main" val="2027602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5EF7FCC4-56E1-47CD-9E51-048E591D6182}" type="slidenum">
              <a:rPr lang="en-US" altLang="en-US" sz="1200">
                <a:solidFill>
                  <a:schemeClr val="tx1"/>
                </a:solidFill>
                <a:latin typeface="Times"/>
              </a:rPr>
              <a:pPr/>
              <a:t>102</a:t>
            </a:fld>
            <a:endParaRPr lang="en-US" altLang="en-US" sz="1200" dirty="0">
              <a:solidFill>
                <a:schemeClr val="tx1"/>
              </a:solidFill>
              <a:latin typeface="Times"/>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xfrm>
            <a:off x="530211" y="2807208"/>
            <a:ext cx="5943600" cy="6492240"/>
          </a:xfrm>
          <a:noFill/>
        </p:spPr>
        <p:txBody>
          <a:bodyPr/>
          <a:lstStyle/>
          <a:p>
            <a:pPr>
              <a:spcBef>
                <a:spcPts val="0"/>
              </a:spcBef>
            </a:pPr>
            <a:r>
              <a:rPr lang="en-US" altLang="en-US" b="1" dirty="0"/>
              <a:t>SHOW AND EXPLAIN SLIDE: </a:t>
            </a:r>
            <a:r>
              <a:rPr lang="en-US" altLang="en-US" dirty="0"/>
              <a:t>This diagram, seen earlier in “Disciple Students”, </a:t>
            </a:r>
            <a:r>
              <a:rPr lang="en-US" altLang="en-US" u="sng" dirty="0"/>
              <a:t>brings into focus all that we have discussed today.</a:t>
            </a:r>
            <a:r>
              <a:rPr lang="en-US" altLang="en-US" dirty="0"/>
              <a:t> Look at it again: </a:t>
            </a:r>
          </a:p>
          <a:p>
            <a:pPr>
              <a:spcBef>
                <a:spcPts val="0"/>
              </a:spcBef>
            </a:pPr>
            <a:endParaRPr lang="en-US" altLang="en-US" dirty="0"/>
          </a:p>
          <a:p>
            <a:pPr>
              <a:spcBef>
                <a:spcPts val="0"/>
              </a:spcBef>
            </a:pPr>
            <a:r>
              <a:rPr lang="en-US" altLang="en-US" u="sng" dirty="0"/>
              <a:t>A Real Disciple/Multiplies!</a:t>
            </a:r>
          </a:p>
          <a:p>
            <a:pPr>
              <a:spcBef>
                <a:spcPts val="0"/>
              </a:spcBef>
            </a:pPr>
            <a:endParaRPr lang="en-US" altLang="en-US" dirty="0"/>
          </a:p>
          <a:p>
            <a:pPr marL="687492" lvl="1" indent="-230292">
              <a:spcBef>
                <a:spcPts val="0"/>
              </a:spcBef>
              <a:buFont typeface="Arial"/>
              <a:buChar char="•"/>
            </a:pPr>
            <a:r>
              <a:rPr lang="en-US" altLang="en-US" dirty="0"/>
              <a:t>Go Deeper with Christ—in the Word, the Spirit and Prayer</a:t>
            </a:r>
          </a:p>
          <a:p>
            <a:pPr lvl="1">
              <a:spcBef>
                <a:spcPts val="0"/>
              </a:spcBef>
            </a:pPr>
            <a:endParaRPr lang="en-US" altLang="en-US" dirty="0"/>
          </a:p>
          <a:p>
            <a:pPr marL="687492" lvl="1" indent="-230292">
              <a:spcBef>
                <a:spcPts val="0"/>
              </a:spcBef>
              <a:buFont typeface="Arial"/>
              <a:buChar char="•"/>
            </a:pPr>
            <a:r>
              <a:rPr lang="en-US" altLang="en-US" dirty="0"/>
              <a:t>Pray with Passion—by engaging in a Prayer Triplet Build Leaders—by becoming a Disciple-Maker in a Leadership Team</a:t>
            </a:r>
          </a:p>
          <a:p>
            <a:pPr lvl="1">
              <a:spcBef>
                <a:spcPts val="0"/>
              </a:spcBef>
            </a:pPr>
            <a:endParaRPr lang="en-US" altLang="en-US" dirty="0"/>
          </a:p>
          <a:p>
            <a:pPr marL="687492" lvl="1" indent="-230292">
              <a:spcBef>
                <a:spcPts val="0"/>
              </a:spcBef>
              <a:buFont typeface="Arial"/>
              <a:buChar char="•"/>
            </a:pPr>
            <a:r>
              <a:rPr lang="en-US" altLang="en-US" dirty="0"/>
              <a:t>Disciple Students—by investing in disciple-making with three teenagers</a:t>
            </a:r>
          </a:p>
          <a:p>
            <a:pPr lvl="1">
              <a:spcBef>
                <a:spcPts val="0"/>
              </a:spcBef>
            </a:pPr>
            <a:endParaRPr lang="en-US" altLang="en-US" dirty="0"/>
          </a:p>
          <a:p>
            <a:pPr marL="687492" lvl="1" indent="-230292">
              <a:spcBef>
                <a:spcPts val="0"/>
              </a:spcBef>
              <a:buFont typeface="Arial"/>
              <a:buChar char="•"/>
            </a:pPr>
            <a:r>
              <a:rPr lang="en-US" altLang="en-US" dirty="0"/>
              <a:t>Penetrate the Culture—through </a:t>
            </a:r>
            <a:r>
              <a:rPr lang="en-US" altLang="en-US" dirty="0" err="1"/>
              <a:t>discipled</a:t>
            </a:r>
            <a:r>
              <a:rPr lang="en-US" altLang="en-US" dirty="0"/>
              <a:t> students becoming spiritual influencers with their non-believing friends</a:t>
            </a:r>
          </a:p>
          <a:p>
            <a:pPr lvl="1">
              <a:spcBef>
                <a:spcPts val="0"/>
              </a:spcBef>
            </a:pPr>
            <a:endParaRPr lang="en-US" altLang="en-US" dirty="0"/>
          </a:p>
          <a:p>
            <a:pPr marL="687492" lvl="1" indent="-230292">
              <a:spcBef>
                <a:spcPts val="0"/>
              </a:spcBef>
              <a:buFont typeface="Arial"/>
              <a:buChar char="•"/>
            </a:pPr>
            <a:r>
              <a:rPr lang="en-US" altLang="en-US" dirty="0"/>
              <a:t>Create Outreach Opportunities—by </a:t>
            </a:r>
            <a:r>
              <a:rPr lang="en-US" altLang="en-US" dirty="0" err="1"/>
              <a:t>discipled</a:t>
            </a:r>
            <a:r>
              <a:rPr lang="en-US" altLang="en-US" dirty="0"/>
              <a:t> students creating an outreach for the friends for whom they have prayed</a:t>
            </a:r>
          </a:p>
          <a:p>
            <a:pPr lvl="1">
              <a:spcBef>
                <a:spcPts val="0"/>
              </a:spcBef>
            </a:pPr>
            <a:endParaRPr lang="en-US" altLang="en-US" b="1" dirty="0"/>
          </a:p>
          <a:p>
            <a:pPr>
              <a:spcBef>
                <a:spcPts val="0"/>
              </a:spcBef>
            </a:pPr>
            <a:r>
              <a:rPr lang="en-US" altLang="en-US" u="sng" dirty="0"/>
              <a:t>A Real Disciple/Multiplies!</a:t>
            </a:r>
            <a:endParaRPr lang="en-US" altLang="en-US" b="1" dirty="0"/>
          </a:p>
          <a:p>
            <a:pPr lvl="1">
              <a:spcBef>
                <a:spcPts val="0"/>
              </a:spcBef>
            </a:pPr>
            <a:endParaRPr lang="en-US" altLang="en-US" b="1" dirty="0"/>
          </a:p>
          <a:p>
            <a:pPr>
              <a:spcBef>
                <a:spcPts val="0"/>
              </a:spcBef>
            </a:pPr>
            <a:r>
              <a:rPr lang="en-US" altLang="en-US" b="1" dirty="0"/>
              <a:t>ILLUSTRATE: </a:t>
            </a:r>
            <a:r>
              <a:rPr lang="en-US" altLang="en-US" dirty="0"/>
              <a:t>To illustrate multiplying by involving the entire group -- bring up 3 people, face them inward and say, “After 3 months of praying and disciple-making…”, turn them outward and say, “…these 3 pray for and invest in 3 others…”, then bring up 9 more, connect 3 of them to each in the original 3 and say the same thing again. Repeat until all people in the room are at the front. Then say, </a:t>
            </a:r>
            <a:r>
              <a:rPr lang="en-US" altLang="en-US" u="sng" dirty="0"/>
              <a:t>“This is how Jesus wants you to multiply your life and ministry!”</a:t>
            </a:r>
            <a:r>
              <a:rPr lang="en-US" altLang="en-US" dirty="0"/>
              <a:t>  </a:t>
            </a:r>
            <a:endParaRPr lang="en-US" altLang="en-US" b="1" dirty="0"/>
          </a:p>
        </p:txBody>
      </p:sp>
    </p:spTree>
    <p:extLst>
      <p:ext uri="{BB962C8B-B14F-4D97-AF65-F5344CB8AC3E}">
        <p14:creationId xmlns:p14="http://schemas.microsoft.com/office/powerpoint/2010/main" val="125012017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5E33CCDB-2789-4C05-95B7-CD3A51073FC2}" type="slidenum">
              <a:rPr lang="en-US" altLang="en-US" sz="1200">
                <a:solidFill>
                  <a:schemeClr val="tx1"/>
                </a:solidFill>
                <a:latin typeface="Times"/>
              </a:rPr>
              <a:pPr/>
              <a:t>103</a:t>
            </a:fld>
            <a:endParaRPr lang="en-US" altLang="en-US" sz="1200">
              <a:solidFill>
                <a:schemeClr val="tx1"/>
              </a:solidFill>
              <a:latin typeface="Times"/>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xfrm>
            <a:off x="530352" y="2807208"/>
            <a:ext cx="5943600" cy="6492240"/>
          </a:xfrm>
          <a:noFill/>
        </p:spPr>
        <p:txBody>
          <a:bodyPr/>
          <a:lstStyle/>
          <a:p>
            <a:pPr>
              <a:spcBef>
                <a:spcPts val="0"/>
              </a:spcBef>
            </a:pPr>
            <a:endParaRPr lang="en-US" altLang="en-US" b="1" dirty="0"/>
          </a:p>
          <a:p>
            <a:pPr>
              <a:spcBef>
                <a:spcPts val="0"/>
              </a:spcBef>
            </a:pPr>
            <a:r>
              <a:rPr lang="en-US" altLang="en-US" b="1" dirty="0"/>
              <a:t>SHOW </a:t>
            </a:r>
            <a:r>
              <a:rPr lang="en-US" altLang="en-US" dirty="0"/>
              <a:t>“The Multiplying Vision” diagram.</a:t>
            </a:r>
            <a:r>
              <a:rPr lang="en-US" altLang="en-US" b="1" dirty="0"/>
              <a:t> </a:t>
            </a:r>
          </a:p>
          <a:p>
            <a:pPr>
              <a:spcBef>
                <a:spcPts val="0"/>
              </a:spcBef>
            </a:pPr>
            <a:endParaRPr lang="en-US" altLang="en-US" b="1" dirty="0"/>
          </a:p>
          <a:p>
            <a:pPr>
              <a:spcBef>
                <a:spcPts val="0"/>
              </a:spcBef>
            </a:pPr>
            <a:r>
              <a:rPr lang="en-US" altLang="en-US" b="1" dirty="0"/>
              <a:t>EXPLAIN: </a:t>
            </a:r>
            <a:r>
              <a:rPr lang="en-US" altLang="en-US" dirty="0"/>
              <a:t>Now that you have completed the </a:t>
            </a:r>
            <a:r>
              <a:rPr lang="en-US" altLang="en-US" u="sng" dirty="0"/>
              <a:t>introduce</a:t>
            </a:r>
            <a:r>
              <a:rPr lang="en-US" altLang="en-US" dirty="0"/>
              <a:t> phase of JFYM, it is time to go back and </a:t>
            </a:r>
            <a:r>
              <a:rPr lang="en-US" altLang="en-US" u="sng" dirty="0"/>
              <a:t>implement</a:t>
            </a:r>
            <a:r>
              <a:rPr lang="en-US" altLang="en-US" b="1" dirty="0"/>
              <a:t> </a:t>
            </a:r>
            <a:r>
              <a:rPr lang="en-US" altLang="en-US" dirty="0"/>
              <a:t>it. Once you do, you will quickly begin to </a:t>
            </a:r>
            <a:r>
              <a:rPr lang="en-US" altLang="en-US" u="sng" dirty="0"/>
              <a:t>multiply</a:t>
            </a:r>
            <a:r>
              <a:rPr lang="en-US" altLang="en-US" dirty="0"/>
              <a:t>. </a:t>
            </a:r>
            <a:endParaRPr lang="en-US" altLang="en-US" b="1" dirty="0"/>
          </a:p>
        </p:txBody>
      </p:sp>
    </p:spTree>
    <p:extLst>
      <p:ext uri="{BB962C8B-B14F-4D97-AF65-F5344CB8AC3E}">
        <p14:creationId xmlns:p14="http://schemas.microsoft.com/office/powerpoint/2010/main" val="219439372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E58186D-735B-4176-8F10-6F944211DBBA}" type="slidenum">
              <a:rPr lang="en-US" altLang="en-US" sz="1200">
                <a:solidFill>
                  <a:schemeClr val="tx1"/>
                </a:solidFill>
                <a:latin typeface="Times"/>
              </a:rPr>
              <a:pPr/>
              <a:t>104</a:t>
            </a:fld>
            <a:endParaRPr lang="en-US" altLang="en-US" sz="1200">
              <a:solidFill>
                <a:schemeClr val="tx1"/>
              </a:solidFill>
              <a:latin typeface="Times"/>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algn="ctr">
              <a:spcBef>
                <a:spcPts val="0"/>
              </a:spcBef>
            </a:pPr>
            <a:endParaRPr lang="en-US" altLang="en-US" b="1" dirty="0"/>
          </a:p>
          <a:p>
            <a:pPr>
              <a:spcBef>
                <a:spcPts val="0"/>
              </a:spcBef>
            </a:pPr>
            <a:r>
              <a:rPr lang="en-US" altLang="en-US" b="1" dirty="0"/>
              <a:t>INSTRUCT</a:t>
            </a:r>
            <a:r>
              <a:rPr lang="en-US" altLang="en-US" dirty="0"/>
              <a:t> participants to complete the “Plan of Action Summary” (p. 91) and complete and turn in your “Forum Evaluation” </a:t>
            </a:r>
            <a:r>
              <a:rPr lang="en-US" altLang="en-US" u="sng" dirty="0"/>
              <a:t>(if not in packet hand out at this time</a:t>
            </a:r>
            <a:r>
              <a:rPr lang="en-US" altLang="en-US" dirty="0"/>
              <a:t>).</a:t>
            </a:r>
          </a:p>
        </p:txBody>
      </p:sp>
    </p:spTree>
    <p:extLst>
      <p:ext uri="{BB962C8B-B14F-4D97-AF65-F5344CB8AC3E}">
        <p14:creationId xmlns:p14="http://schemas.microsoft.com/office/powerpoint/2010/main" val="346535881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E58186D-735B-4176-8F10-6F944211DBBA}" type="slidenum">
              <a:rPr lang="en-US" altLang="en-US" sz="1200">
                <a:solidFill>
                  <a:schemeClr val="tx1"/>
                </a:solidFill>
                <a:latin typeface="Times"/>
              </a:rPr>
              <a:pPr/>
              <a:t>105</a:t>
            </a:fld>
            <a:endParaRPr lang="en-US" altLang="en-US" sz="1200">
              <a:solidFill>
                <a:schemeClr val="tx1"/>
              </a:solidFill>
              <a:latin typeface="Times"/>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 (20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 complete these actions:</a:t>
            </a:r>
          </a:p>
          <a:p>
            <a:pPr marL="690875" lvl="1" indent="-230292">
              <a:spcBef>
                <a:spcPts val="0"/>
              </a:spcBef>
            </a:pPr>
            <a:endParaRPr lang="en-US" altLang="en-US" u="sng" dirty="0"/>
          </a:p>
          <a:p>
            <a:pPr marL="690875" lvl="1" indent="-230292">
              <a:spcBef>
                <a:spcPts val="0"/>
              </a:spcBef>
              <a:buFontTx/>
              <a:buChar char="•"/>
            </a:pPr>
            <a:r>
              <a:rPr lang="en-US" altLang="en-US" u="sng" dirty="0"/>
              <a:t>Set dates with your team to meet</a:t>
            </a:r>
            <a:r>
              <a:rPr lang="en-US" altLang="en-US" dirty="0"/>
              <a:t> </a:t>
            </a:r>
            <a:r>
              <a:rPr lang="en-US" altLang="en-US" u="none" dirty="0"/>
              <a:t>over the next 6-8 weeks to complete your JFYM Team Plan of Action. </a:t>
            </a:r>
          </a:p>
          <a:p>
            <a:pPr marL="460583" lvl="1">
              <a:spcBef>
                <a:spcPts val="0"/>
              </a:spcBef>
            </a:pPr>
            <a:endParaRPr lang="en-US" altLang="en-US" dirty="0"/>
          </a:p>
          <a:p>
            <a:pPr marL="690875" lvl="1" indent="-230292">
              <a:spcBef>
                <a:spcPts val="0"/>
              </a:spcBef>
              <a:buFontTx/>
              <a:buChar char="•"/>
            </a:pPr>
            <a:r>
              <a:rPr lang="en-US" altLang="en-US" dirty="0"/>
              <a:t>Take a group picture. </a:t>
            </a:r>
          </a:p>
          <a:p>
            <a:pPr marL="460583" lvl="1">
              <a:spcBef>
                <a:spcPts val="0"/>
              </a:spcBef>
            </a:pPr>
            <a:endParaRPr lang="en-US" altLang="en-US" dirty="0"/>
          </a:p>
          <a:p>
            <a:pPr marL="230292" indent="-230292">
              <a:spcBef>
                <a:spcPts val="0"/>
              </a:spcBef>
            </a:pPr>
            <a:r>
              <a:rPr lang="en-US" altLang="en-US" b="1" dirty="0"/>
              <a:t>REMIND</a:t>
            </a:r>
            <a:r>
              <a:rPr lang="en-US" altLang="en-US" dirty="0"/>
              <a:t> participants to </a:t>
            </a:r>
            <a:r>
              <a:rPr lang="en-US" altLang="en-US" u="sng" dirty="0"/>
              <a:t>turn in the “Forum Evaluation.”</a:t>
            </a:r>
            <a:r>
              <a:rPr lang="en-US" altLang="en-US" dirty="0"/>
              <a:t> </a:t>
            </a:r>
          </a:p>
          <a:p>
            <a:pPr marL="230292" indent="-230292">
              <a:spcBef>
                <a:spcPts val="0"/>
              </a:spcBef>
            </a:pPr>
            <a:endParaRPr lang="en-US" altLang="en-US" dirty="0"/>
          </a:p>
          <a:p>
            <a:pPr algn="ctr">
              <a:spcBef>
                <a:spcPts val="0"/>
              </a:spcBef>
            </a:pPr>
            <a:r>
              <a:rPr lang="en-US" altLang="en-US" b="1" dirty="0"/>
              <a:t>Closing Prayer of Blessing (15 min.)</a:t>
            </a:r>
          </a:p>
          <a:p>
            <a:pPr algn="ctr">
              <a:spcBef>
                <a:spcPts val="0"/>
              </a:spcBef>
            </a:pPr>
            <a:endParaRPr lang="en-US" altLang="en-US" b="1" dirty="0"/>
          </a:p>
          <a:p>
            <a:pPr>
              <a:spcBef>
                <a:spcPts val="0"/>
              </a:spcBef>
            </a:pPr>
            <a:r>
              <a:rPr lang="en-US" altLang="en-US" b="1" dirty="0"/>
              <a:t>INVITE </a:t>
            </a:r>
            <a:r>
              <a:rPr lang="en-US" altLang="en-US" dirty="0"/>
              <a:t>participants to form a circle. If time allows </a:t>
            </a:r>
            <a:r>
              <a:rPr lang="en-US" altLang="en-US" u="sng" dirty="0"/>
              <a:t>pray over each one individually</a:t>
            </a:r>
            <a:r>
              <a:rPr lang="en-US" altLang="en-US" dirty="0"/>
              <a:t> for God’s presence on and power in each person’s the life and ministry. </a:t>
            </a:r>
          </a:p>
          <a:p>
            <a:pPr>
              <a:spcBef>
                <a:spcPts val="0"/>
              </a:spcBef>
            </a:pPr>
            <a:endParaRPr lang="en-US" altLang="en-US" dirty="0"/>
          </a:p>
          <a:p>
            <a:pPr>
              <a:spcBef>
                <a:spcPts val="0"/>
              </a:spcBef>
            </a:pPr>
            <a:r>
              <a:rPr lang="en-US" altLang="en-US" dirty="0"/>
              <a:t>If time does not allow, have them hold hands and you go to the middle of the circle and pray over them as a group. </a:t>
            </a:r>
          </a:p>
          <a:p>
            <a:pPr marL="230292" indent="-230292"/>
            <a:endParaRPr lang="en-US" altLang="en-US" dirty="0"/>
          </a:p>
        </p:txBody>
      </p:sp>
    </p:spTree>
    <p:extLst>
      <p:ext uri="{BB962C8B-B14F-4D97-AF65-F5344CB8AC3E}">
        <p14:creationId xmlns:p14="http://schemas.microsoft.com/office/powerpoint/2010/main" val="146062548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C1400FB3-8D8B-4536-B8EE-4886E70E2B34}" type="slidenum">
              <a:rPr lang="en-US" altLang="en-US" sz="1200">
                <a:solidFill>
                  <a:schemeClr val="tx1"/>
                </a:solidFill>
                <a:latin typeface="Times"/>
              </a:rPr>
              <a:pPr/>
              <a:t>106</a:t>
            </a:fld>
            <a:endParaRPr lang="en-US" altLang="en-US" sz="1200">
              <a:solidFill>
                <a:schemeClr val="tx1"/>
              </a:solidFill>
              <a:latin typeface="Times"/>
            </a:endParaRPr>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p:spPr>
        <p:txBody>
          <a:bodyPr/>
          <a:lstStyle/>
          <a:p>
            <a:pPr algn="ctr"/>
            <a:endParaRPr lang="en-US" altLang="en-US" dirty="0"/>
          </a:p>
        </p:txBody>
      </p:sp>
    </p:spTree>
    <p:extLst>
      <p:ext uri="{BB962C8B-B14F-4D97-AF65-F5344CB8AC3E}">
        <p14:creationId xmlns:p14="http://schemas.microsoft.com/office/powerpoint/2010/main" val="380105882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5E33CCDB-2789-4C05-95B7-CD3A51073FC2}" type="slidenum">
              <a:rPr lang="en-US" altLang="en-US" sz="1200">
                <a:solidFill>
                  <a:schemeClr val="tx1"/>
                </a:solidFill>
                <a:latin typeface="Times"/>
              </a:rPr>
              <a:pPr/>
              <a:t>107</a:t>
            </a:fld>
            <a:endParaRPr lang="en-US" altLang="en-US" sz="1200">
              <a:solidFill>
                <a:schemeClr val="tx1"/>
              </a:solidFill>
              <a:latin typeface="Times"/>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p:spPr>
        <p:txBody>
          <a:bodyPr/>
          <a:lstStyle/>
          <a:p>
            <a:endParaRPr lang="en-US" altLang="en-US" dirty="0"/>
          </a:p>
        </p:txBody>
      </p:sp>
    </p:spTree>
    <p:extLst>
      <p:ext uri="{BB962C8B-B14F-4D97-AF65-F5344CB8AC3E}">
        <p14:creationId xmlns:p14="http://schemas.microsoft.com/office/powerpoint/2010/main" val="26862762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11</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0352" y="2798741"/>
            <a:ext cx="5943600" cy="6492240"/>
          </a:xfrm>
          <a:noFill/>
        </p:spPr>
        <p:txBody>
          <a:bodyPr/>
          <a:lstStyle/>
          <a:p>
            <a:pPr marL="230292" indent="-230292">
              <a:spcBef>
                <a:spcPts val="0"/>
              </a:spcBef>
            </a:pPr>
            <a:r>
              <a:rPr lang="en-US" altLang="en-US" b="1" dirty="0"/>
              <a:t>EXPLAIN </a:t>
            </a:r>
            <a:r>
              <a:rPr lang="en-US" altLang="en-US" dirty="0"/>
              <a:t>the JFYM Overview diagram briefly. </a:t>
            </a:r>
          </a:p>
          <a:p>
            <a:pPr marL="230292" indent="-230292">
              <a:spcBef>
                <a:spcPts val="0"/>
              </a:spcBef>
            </a:pPr>
            <a:endParaRPr lang="en-US" altLang="en-US" dirty="0"/>
          </a:p>
          <a:p>
            <a:pPr marL="690875" lvl="1" indent="-230292">
              <a:spcBef>
                <a:spcPts val="0"/>
              </a:spcBef>
              <a:buFontTx/>
              <a:buChar char="•"/>
            </a:pPr>
            <a:r>
              <a:rPr lang="en-US" altLang="en-US" dirty="0"/>
              <a:t>This diagram outlines our day and the major sections of the </a:t>
            </a:r>
            <a:r>
              <a:rPr lang="en-US" altLang="en-US" i="1" dirty="0"/>
              <a:t>JFYM Notebook</a:t>
            </a:r>
            <a:r>
              <a:rPr lang="en-US" altLang="en-US" dirty="0"/>
              <a:t>.</a:t>
            </a:r>
          </a:p>
          <a:p>
            <a:pPr marL="460583" lvl="1">
              <a:spcBef>
                <a:spcPts val="0"/>
              </a:spcBef>
            </a:pPr>
            <a:endParaRPr lang="en-US" altLang="en-US" dirty="0"/>
          </a:p>
          <a:p>
            <a:pPr marL="690875" lvl="1" indent="-230292">
              <a:spcBef>
                <a:spcPts val="0"/>
              </a:spcBef>
              <a:buFontTx/>
              <a:buChar char="•"/>
            </a:pPr>
            <a:r>
              <a:rPr lang="en-US" altLang="en-US" dirty="0"/>
              <a:t>Yet more than that, </a:t>
            </a:r>
            <a:r>
              <a:rPr lang="en-US" altLang="en-US" u="sng" dirty="0"/>
              <a:t>it contrasts the way most youth ministries operate differently from the way Jesus did ministry</a:t>
            </a:r>
            <a:r>
              <a:rPr lang="en-US" altLang="en-US" dirty="0"/>
              <a:t>. Most youth ministries operate from the </a:t>
            </a:r>
            <a:r>
              <a:rPr lang="en-US" altLang="en-US" u="sng" dirty="0"/>
              <a:t>outside in</a:t>
            </a:r>
            <a:r>
              <a:rPr lang="en-US" altLang="en-US" dirty="0"/>
              <a:t>. When we begin with “Create Outreach Opportunities” we rarely have any time left to “Penetrate the Culture”, “Disciple Students”, “Build Leaders”, “Pray with Passion”, or “Go Deeper with Christ.”</a:t>
            </a:r>
          </a:p>
          <a:p>
            <a:pPr marL="690875" lvl="1" indent="-230292">
              <a:spcBef>
                <a:spcPts val="0"/>
              </a:spcBef>
            </a:pPr>
            <a:endParaRPr lang="en-US" altLang="en-US" dirty="0"/>
          </a:p>
          <a:p>
            <a:pPr marL="230292" indent="-230292">
              <a:spcBef>
                <a:spcPts val="0"/>
              </a:spcBef>
            </a:pPr>
            <a:r>
              <a:rPr lang="en-US" altLang="en-US" b="1" dirty="0"/>
              <a:t>ILLUSTRATE</a:t>
            </a:r>
            <a:r>
              <a:rPr lang="en-US" altLang="en-US" dirty="0"/>
              <a:t>:</a:t>
            </a:r>
          </a:p>
          <a:p>
            <a:pPr marL="230292" indent="-230292">
              <a:spcBef>
                <a:spcPts val="0"/>
              </a:spcBef>
            </a:pPr>
            <a:endParaRPr lang="en-US" altLang="en-US" dirty="0"/>
          </a:p>
          <a:p>
            <a:pPr marL="632033" lvl="1" indent="-171450">
              <a:spcBef>
                <a:spcPts val="0"/>
              </a:spcBef>
              <a:buFont typeface="Arial" panose="020B0604020202020204" pitchFamily="34" charset="0"/>
              <a:buChar char="•"/>
            </a:pPr>
            <a:r>
              <a:rPr lang="en-US" altLang="en-US" dirty="0"/>
              <a:t>With this “mile wide and inch deep” approach, discipleship is a class, leader’s training is an afterthought, prayer is used to open meetings, and intimacy with Christ gets lost in the shuffle. </a:t>
            </a:r>
            <a:r>
              <a:rPr lang="en-US" altLang="en-US" u="sng" dirty="0"/>
              <a:t>Where is Jesus in this picture?</a:t>
            </a:r>
            <a:r>
              <a:rPr lang="en-US" altLang="en-US" dirty="0"/>
              <a:t> </a:t>
            </a:r>
          </a:p>
          <a:p>
            <a:pPr marL="460583" lvl="1">
              <a:spcBef>
                <a:spcPts val="0"/>
              </a:spcBef>
            </a:pPr>
            <a:endParaRPr lang="en-US" altLang="en-US" dirty="0"/>
          </a:p>
          <a:p>
            <a:pPr marL="632033" lvl="1" indent="-171450">
              <a:spcBef>
                <a:spcPts val="0"/>
              </a:spcBef>
              <a:buFont typeface="Arial" panose="020B0604020202020204" pitchFamily="34" charset="0"/>
              <a:buChar char="•"/>
            </a:pPr>
            <a:r>
              <a:rPr lang="en-US" altLang="en-US" dirty="0"/>
              <a:t>Jesus-Focused Youth Ministry operates from the </a:t>
            </a:r>
            <a:r>
              <a:rPr lang="en-US" altLang="en-US" u="sng" dirty="0"/>
              <a:t>inside out</a:t>
            </a:r>
            <a:r>
              <a:rPr lang="en-US" altLang="en-US" dirty="0"/>
              <a:t>—a very serious shift. In </a:t>
            </a:r>
            <a:r>
              <a:rPr lang="en-US" altLang="en-US" u="sng" dirty="0"/>
              <a:t>John 15:1-11</a:t>
            </a:r>
            <a:r>
              <a:rPr lang="en-US" altLang="en-US" dirty="0"/>
              <a:t> Jesus explains the life-giving connection between the vine and branches, and He compares that to our relationship with Him. In 11 verses Jesus uses the word “abide” (remain, stick to, hang on, stay close, act like Velcro) 11 times. Jesus invites us into a close relationship with Him. And the outcome of “abiding” is “fruit-bearing”. In these verses Jesus tells us that </a:t>
            </a:r>
            <a:r>
              <a:rPr lang="en-US" altLang="en-US" u="sng" dirty="0"/>
              <a:t>when we “abide” we will “bear fruit”</a:t>
            </a:r>
            <a:r>
              <a:rPr lang="en-US" altLang="en-US" dirty="0"/>
              <a:t>…“bear more fruit”…“bear much more fruit”.</a:t>
            </a:r>
          </a:p>
          <a:p>
            <a:pPr marL="460583" lvl="1">
              <a:spcBef>
                <a:spcPts val="0"/>
              </a:spcBef>
            </a:pPr>
            <a:endParaRPr lang="en-US" altLang="en-US" dirty="0"/>
          </a:p>
          <a:p>
            <a:pPr marL="3383">
              <a:spcBef>
                <a:spcPts val="0"/>
              </a:spcBef>
            </a:pPr>
            <a:r>
              <a:rPr lang="en-US" altLang="en-US" b="1" dirty="0"/>
              <a:t>SUMMARIZE: </a:t>
            </a:r>
            <a:r>
              <a:rPr lang="en-US" altLang="en-US" dirty="0"/>
              <a:t>When we decide to live our lives and to lead our ministries </a:t>
            </a:r>
            <a:r>
              <a:rPr lang="en-US" altLang="en-US" u="sng" dirty="0"/>
              <a:t>inside out</a:t>
            </a:r>
            <a:r>
              <a:rPr lang="en-US" altLang="en-US" dirty="0"/>
              <a:t> rather than </a:t>
            </a:r>
            <a:r>
              <a:rPr lang="en-US" altLang="en-US" u="sng" dirty="0"/>
              <a:t>outside in</a:t>
            </a:r>
            <a:r>
              <a:rPr lang="en-US" altLang="en-US" dirty="0"/>
              <a:t> then </a:t>
            </a:r>
            <a:r>
              <a:rPr lang="en-US" altLang="en-US" u="sng" dirty="0"/>
              <a:t>not only will we stay close to Jesus, but also He will make our ministries fruitful</a:t>
            </a:r>
            <a:r>
              <a:rPr lang="en-US" altLang="en-US" dirty="0"/>
              <a:t>!</a:t>
            </a:r>
            <a:r>
              <a:rPr lang="en-US" altLang="en-US" u="sng" dirty="0"/>
              <a:t> </a:t>
            </a:r>
          </a:p>
          <a:p>
            <a:pPr marL="230292" indent="-230292">
              <a:spcBef>
                <a:spcPts val="0"/>
              </a:spcBef>
            </a:pPr>
            <a:endParaRPr lang="en-US" altLang="en-US" dirty="0"/>
          </a:p>
          <a:p>
            <a:pPr marL="0" lvl="1">
              <a:spcBef>
                <a:spcPts val="0"/>
              </a:spcBef>
            </a:pPr>
            <a:r>
              <a:rPr lang="en-US" altLang="en-US" b="1" dirty="0"/>
              <a:t>CHALLENGE:</a:t>
            </a:r>
            <a:r>
              <a:rPr lang="en-US" altLang="en-US" dirty="0"/>
              <a:t> If you operate </a:t>
            </a:r>
            <a:r>
              <a:rPr lang="en-US" altLang="en-US" u="sng" dirty="0"/>
              <a:t>outside in programs</a:t>
            </a:r>
            <a:r>
              <a:rPr lang="en-US" altLang="en-US" dirty="0"/>
              <a:t>, what will it take for you to shift to an </a:t>
            </a:r>
            <a:r>
              <a:rPr lang="en-US" altLang="en-US" u="sng" dirty="0"/>
              <a:t>inside out ministry</a:t>
            </a:r>
            <a:r>
              <a:rPr lang="en-US" altLang="en-US" b="1" i="1" dirty="0"/>
              <a:t> </a:t>
            </a:r>
            <a:r>
              <a:rPr lang="en-US" altLang="en-US" dirty="0"/>
              <a:t>with Jesus as the focus? </a:t>
            </a:r>
          </a:p>
          <a:p>
            <a:pPr marL="230292" indent="-230292"/>
            <a:endParaRPr lang="en-US" altLang="en-US" dirty="0"/>
          </a:p>
        </p:txBody>
      </p:sp>
    </p:spTree>
    <p:extLst>
      <p:ext uri="{BB962C8B-B14F-4D97-AF65-F5344CB8AC3E}">
        <p14:creationId xmlns:p14="http://schemas.microsoft.com/office/powerpoint/2010/main" val="4061663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814AE34-8E55-4299-AC5A-A3D94F1F4C77}" type="slidenum">
              <a:rPr lang="en-US" altLang="en-US" sz="1200">
                <a:solidFill>
                  <a:schemeClr val="tx1"/>
                </a:solidFill>
                <a:latin typeface="Times"/>
              </a:rPr>
              <a:pPr/>
              <a:t>12</a:t>
            </a:fld>
            <a:endParaRPr lang="en-US" altLang="en-US" sz="1200">
              <a:solidFill>
                <a:schemeClr val="tx1"/>
              </a:solidFill>
              <a:latin typeface="Times"/>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(5 min.)</a:t>
            </a:r>
          </a:p>
          <a:p>
            <a:pPr marL="230292" indent="-230292" algn="ctr">
              <a:spcBef>
                <a:spcPts val="0"/>
              </a:spcBef>
            </a:pPr>
            <a:endParaRPr lang="en-US" altLang="en-US" b="1" dirty="0"/>
          </a:p>
          <a:p>
            <a:pPr>
              <a:spcBef>
                <a:spcPts val="0"/>
              </a:spcBef>
            </a:pPr>
            <a:r>
              <a:rPr lang="en-US" altLang="en-US" b="1" dirty="0"/>
              <a:t>INSTRUCT</a:t>
            </a:r>
            <a:r>
              <a:rPr lang="en-US" altLang="en-US" dirty="0"/>
              <a:t>: Write the name of one young person you know who fits Jesus’ description of “harassed and helpless, like sheep without a shepherd.”</a:t>
            </a:r>
          </a:p>
          <a:p>
            <a:pPr>
              <a:spcBef>
                <a:spcPts val="0"/>
              </a:spcBef>
            </a:pPr>
            <a:endParaRPr lang="en-US" altLang="en-US" dirty="0"/>
          </a:p>
          <a:p>
            <a:pPr>
              <a:spcBef>
                <a:spcPts val="0"/>
              </a:spcBef>
            </a:pPr>
            <a:r>
              <a:rPr lang="en-US" altLang="en-US" dirty="0"/>
              <a:t>With that student’s name in mind, write one sentence expressing your expectations for the Forum. </a:t>
            </a:r>
          </a:p>
        </p:txBody>
      </p:sp>
    </p:spTree>
    <p:extLst>
      <p:ext uri="{BB962C8B-B14F-4D97-AF65-F5344CB8AC3E}">
        <p14:creationId xmlns:p14="http://schemas.microsoft.com/office/powerpoint/2010/main" val="207963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781C9E7-80DC-461F-9277-28430B8E04A6}" type="slidenum">
              <a:rPr lang="en-US" altLang="en-US" sz="1200">
                <a:solidFill>
                  <a:schemeClr val="tx1"/>
                </a:solidFill>
                <a:latin typeface="Times"/>
              </a:rPr>
              <a:pPr/>
              <a:t>13</a:t>
            </a:fld>
            <a:endParaRPr lang="en-US" altLang="en-US" sz="1200">
              <a:solidFill>
                <a:schemeClr val="tx1"/>
              </a:solidFill>
              <a:latin typeface="Times"/>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 </a:t>
            </a:r>
          </a:p>
          <a:p>
            <a:pPr marL="230292" indent="-230292" algn="ctr">
              <a:spcBef>
                <a:spcPts val="0"/>
              </a:spcBef>
            </a:pPr>
            <a:r>
              <a:rPr lang="en-US" altLang="en-US" b="1" dirty="0"/>
              <a:t>(5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p>
          <a:p>
            <a:pPr marL="230292" indent="-230292">
              <a:spcBef>
                <a:spcPts val="0"/>
              </a:spcBef>
            </a:pPr>
            <a:endParaRPr lang="en-US" altLang="en-US" dirty="0"/>
          </a:p>
          <a:p>
            <a:pPr marL="690875" lvl="1" indent="-230292">
              <a:spcBef>
                <a:spcPts val="0"/>
              </a:spcBef>
              <a:buFontTx/>
              <a:buChar char="•"/>
            </a:pPr>
            <a:r>
              <a:rPr lang="en-US" altLang="en-US" dirty="0"/>
              <a:t>Pray with the group of three you formed earlier</a:t>
            </a:r>
            <a:r>
              <a:rPr lang="en-US" altLang="en-US" baseline="0" dirty="0"/>
              <a:t> (</a:t>
            </a:r>
            <a:r>
              <a:rPr lang="en-US" altLang="en-US" dirty="0"/>
              <a:t>preferably men with men and women with women).</a:t>
            </a:r>
          </a:p>
          <a:p>
            <a:pPr marL="460583" lvl="1">
              <a:spcBef>
                <a:spcPts val="0"/>
              </a:spcBef>
            </a:pPr>
            <a:endParaRPr lang="en-US" altLang="en-US" dirty="0"/>
          </a:p>
          <a:p>
            <a:pPr marL="690875" lvl="1" indent="-230292">
              <a:spcBef>
                <a:spcPts val="0"/>
              </a:spcBef>
              <a:buFontTx/>
              <a:buChar char="•"/>
            </a:pPr>
            <a:r>
              <a:rPr lang="en-US" altLang="en-US" dirty="0"/>
              <a:t>Offer God the teenager’s name you wrote, and your expectations for the Forum. </a:t>
            </a:r>
          </a:p>
          <a:p>
            <a:pPr marL="230292" indent="-230292">
              <a:spcBef>
                <a:spcPts val="0"/>
              </a:spcBef>
            </a:pPr>
            <a:endParaRPr lang="en-US" altLang="en-US" dirty="0"/>
          </a:p>
          <a:p>
            <a:pPr marL="230292" indent="-230292" algn="ctr">
              <a:spcBef>
                <a:spcPts val="0"/>
              </a:spcBef>
            </a:pPr>
            <a:r>
              <a:rPr lang="en-US" altLang="en-US" b="1" dirty="0"/>
              <a:t>Break </a:t>
            </a:r>
          </a:p>
          <a:p>
            <a:pPr marL="230292" indent="-230292" algn="ctr">
              <a:spcBef>
                <a:spcPts val="0"/>
              </a:spcBef>
            </a:pPr>
            <a:r>
              <a:rPr lang="en-US" altLang="en-US" b="1" dirty="0"/>
              <a:t>9:55 –10:00</a:t>
            </a:r>
          </a:p>
          <a:p>
            <a:pPr marL="230292" indent="-230292" algn="ctr">
              <a:spcBef>
                <a:spcPts val="0"/>
              </a:spcBef>
            </a:pPr>
            <a:r>
              <a:rPr lang="en-US" altLang="en-US" b="1" dirty="0"/>
              <a:t>(5 min.)</a:t>
            </a:r>
          </a:p>
          <a:p>
            <a:pPr marL="230292" indent="-230292"/>
            <a:endParaRPr lang="en-US" altLang="en-US" dirty="0"/>
          </a:p>
        </p:txBody>
      </p:sp>
    </p:spTree>
    <p:extLst>
      <p:ext uri="{BB962C8B-B14F-4D97-AF65-F5344CB8AC3E}">
        <p14:creationId xmlns:p14="http://schemas.microsoft.com/office/powerpoint/2010/main" val="1633372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14</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Go Deeper with Christ</a:t>
            </a:r>
          </a:p>
          <a:p>
            <a:pPr algn="ctr">
              <a:spcBef>
                <a:spcPts val="0"/>
              </a:spcBef>
            </a:pPr>
            <a:r>
              <a:rPr lang="en-US" altLang="en-US" b="1" dirty="0"/>
              <a:t>10:00 – 10:45</a:t>
            </a:r>
          </a:p>
          <a:p>
            <a:pPr algn="ctr">
              <a:spcBef>
                <a:spcPts val="0"/>
              </a:spcBef>
            </a:pPr>
            <a:endParaRPr lang="en-US" altLang="en-US" b="1" dirty="0"/>
          </a:p>
          <a:p>
            <a:pPr>
              <a:spcBef>
                <a:spcPts val="0"/>
              </a:spcBef>
            </a:pPr>
            <a:r>
              <a:rPr lang="en-US" altLang="en-US" b="1" dirty="0"/>
              <a:t>INTRODUCE</a:t>
            </a:r>
            <a:r>
              <a:rPr lang="en-US" altLang="en-US" dirty="0"/>
              <a:t> the next Forum segment by pointing to “Go Deeper with Christ” on the diagram. By doing this in every session they will know where we are as we go through the day. </a:t>
            </a:r>
          </a:p>
          <a:p>
            <a:pPr>
              <a:spcBef>
                <a:spcPts val="0"/>
              </a:spcBef>
            </a:pPr>
            <a:endParaRPr lang="en-US" altLang="en-US" b="1" dirty="0"/>
          </a:p>
          <a:p>
            <a:pPr>
              <a:spcBef>
                <a:spcPts val="0"/>
              </a:spcBef>
            </a:pPr>
            <a:r>
              <a:rPr lang="en-US" altLang="en-US" b="1" dirty="0"/>
              <a:t>EXPLAIN:</a:t>
            </a:r>
            <a:r>
              <a:rPr lang="en-US" altLang="en-US" dirty="0"/>
              <a:t> We will start with “Go Deeper with Christ” which is Session 2 in the </a:t>
            </a:r>
            <a:r>
              <a:rPr lang="en-US" altLang="en-US" i="1" dirty="0"/>
              <a:t>JFYM Notebook.</a:t>
            </a:r>
            <a:endParaRPr lang="en-US" altLang="en-US" b="1" dirty="0"/>
          </a:p>
          <a:p>
            <a:pPr marL="230292" indent="-230292"/>
            <a:endParaRPr lang="en-US" altLang="en-US" dirty="0"/>
          </a:p>
        </p:txBody>
      </p:sp>
    </p:spTree>
    <p:extLst>
      <p:ext uri="{BB962C8B-B14F-4D97-AF65-F5344CB8AC3E}">
        <p14:creationId xmlns:p14="http://schemas.microsoft.com/office/powerpoint/2010/main" val="55502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CA9B771-57F5-45AB-8B9B-83A863643F33}" type="slidenum">
              <a:rPr lang="en-US" altLang="en-US" sz="1200">
                <a:solidFill>
                  <a:schemeClr val="tx1"/>
                </a:solidFill>
                <a:latin typeface="Times"/>
              </a:rPr>
              <a:pPr/>
              <a:t>15</a:t>
            </a:fld>
            <a:endParaRPr lang="en-US" altLang="en-US" sz="1200">
              <a:solidFill>
                <a:schemeClr val="tx1"/>
              </a:solidFill>
              <a:latin typeface="Times"/>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Go Deeper with Christ </a:t>
            </a:r>
          </a:p>
          <a:p>
            <a:pPr algn="ctr">
              <a:spcBef>
                <a:spcPts val="0"/>
              </a:spcBef>
            </a:pPr>
            <a:endParaRPr lang="en-US" altLang="en-US" b="1" dirty="0"/>
          </a:p>
          <a:p>
            <a:pPr>
              <a:spcBef>
                <a:spcPts val="0"/>
              </a:spcBef>
            </a:pPr>
            <a:r>
              <a:rPr lang="en-US" altLang="en-US" b="1" dirty="0"/>
              <a:t>EXPLAIN:</a:t>
            </a:r>
            <a:r>
              <a:rPr lang="en-US" altLang="en-US" dirty="0"/>
              <a:t> “Go Deeper with Christ”, the first element of JFYM, will guide us to more deeply “abide” in Christ.</a:t>
            </a:r>
          </a:p>
          <a:p>
            <a:pPr>
              <a:spcBef>
                <a:spcPts val="0"/>
              </a:spcBef>
            </a:pPr>
            <a:endParaRPr lang="en-US" altLang="en-US" i="1" dirty="0"/>
          </a:p>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lvl="1">
              <a:spcBef>
                <a:spcPts val="0"/>
              </a:spcBef>
            </a:pPr>
            <a:r>
              <a:rPr lang="en-US" altLang="en-US" dirty="0"/>
              <a:t>The Goal: to pursue an intimate relationship with Jesus</a:t>
            </a:r>
          </a:p>
          <a:p>
            <a:pPr lvl="1">
              <a:spcBef>
                <a:spcPts val="0"/>
              </a:spcBef>
            </a:pPr>
            <a:endParaRPr lang="en-US" altLang="en-US" dirty="0"/>
          </a:p>
          <a:p>
            <a:endParaRPr lang="en-US" altLang="en-US" dirty="0"/>
          </a:p>
        </p:txBody>
      </p:sp>
    </p:spTree>
    <p:extLst>
      <p:ext uri="{BB962C8B-B14F-4D97-AF65-F5344CB8AC3E}">
        <p14:creationId xmlns:p14="http://schemas.microsoft.com/office/powerpoint/2010/main" val="23315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E8B37E0-E091-4160-BDFD-A137CC6430E7}" type="slidenum">
              <a:rPr lang="en-US" altLang="en-US" sz="1200">
                <a:solidFill>
                  <a:schemeClr val="tx1"/>
                </a:solidFill>
                <a:latin typeface="Times"/>
              </a:rPr>
              <a:pPr/>
              <a:t>16</a:t>
            </a:fld>
            <a:endParaRPr lang="en-US" altLang="en-US" sz="1200">
              <a:solidFill>
                <a:schemeClr val="tx1"/>
              </a:solidFill>
              <a:latin typeface="Times"/>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xfrm>
            <a:off x="530352" y="2807208"/>
            <a:ext cx="5943600" cy="6492240"/>
          </a:xfrm>
          <a:noFill/>
        </p:spPr>
        <p:txBody>
          <a:bodyPr/>
          <a:lstStyle/>
          <a:p>
            <a:r>
              <a:rPr lang="en-US" altLang="en-US" b="1" dirty="0"/>
              <a:t>ASK: </a:t>
            </a:r>
            <a:r>
              <a:rPr lang="en-US" altLang="en-US" dirty="0"/>
              <a:t>How do we pursue an intimate relationship with Jesus that leads to deeper love for Him?</a:t>
            </a:r>
          </a:p>
        </p:txBody>
      </p:sp>
    </p:spTree>
    <p:extLst>
      <p:ext uri="{BB962C8B-B14F-4D97-AF65-F5344CB8AC3E}">
        <p14:creationId xmlns:p14="http://schemas.microsoft.com/office/powerpoint/2010/main" val="22155975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39EE231-843E-4EDE-BCCD-A65A431993E1}" type="slidenum">
              <a:rPr lang="en-US" altLang="en-US" sz="1200">
                <a:solidFill>
                  <a:schemeClr val="tx1"/>
                </a:solidFill>
                <a:latin typeface="Times"/>
              </a:rPr>
              <a:pPr/>
              <a:t>17</a:t>
            </a:fld>
            <a:endParaRPr lang="en-US" altLang="en-US" sz="1200">
              <a:solidFill>
                <a:schemeClr val="tx1"/>
              </a:solidFill>
              <a:latin typeface="Times"/>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 </a:t>
            </a:r>
          </a:p>
          <a:p>
            <a:pPr algn="ctr">
              <a:spcBef>
                <a:spcPts val="0"/>
              </a:spcBef>
            </a:pPr>
            <a:r>
              <a:rPr lang="en-US" altLang="en-US" b="1" dirty="0"/>
              <a:t>(5 min.)</a:t>
            </a:r>
          </a:p>
          <a:p>
            <a:pPr>
              <a:spcBef>
                <a:spcPts val="0"/>
              </a:spcBef>
            </a:pPr>
            <a:endParaRPr lang="en-US" altLang="en-US" b="1" dirty="0"/>
          </a:p>
          <a:p>
            <a:pPr>
              <a:spcBef>
                <a:spcPts val="0"/>
              </a:spcBef>
            </a:pPr>
            <a:r>
              <a:rPr lang="en-US" altLang="en-US" b="1" dirty="0"/>
              <a:t>INSTRUCT</a:t>
            </a:r>
            <a:r>
              <a:rPr lang="en-US" altLang="en-US" dirty="0"/>
              <a:t> participants to prepare by reading the </a:t>
            </a:r>
            <a:r>
              <a:rPr lang="en-US" altLang="en-US" i="1" dirty="0"/>
              <a:t>JFYM Notebook,</a:t>
            </a:r>
            <a:r>
              <a:rPr lang="en-US" altLang="en-US" dirty="0"/>
              <a:t> pages 19-22</a:t>
            </a:r>
            <a:r>
              <a:rPr lang="en-US" altLang="en-US" b="0" dirty="0"/>
              <a:t>.</a:t>
            </a:r>
          </a:p>
        </p:txBody>
      </p:sp>
    </p:spTree>
    <p:extLst>
      <p:ext uri="{BB962C8B-B14F-4D97-AF65-F5344CB8AC3E}">
        <p14:creationId xmlns:p14="http://schemas.microsoft.com/office/powerpoint/2010/main" val="35884020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E289B423-6CEC-46A0-9CCA-23190913AE6A}" type="slidenum">
              <a:rPr lang="en-US" altLang="en-US" sz="1200">
                <a:solidFill>
                  <a:schemeClr val="tx1"/>
                </a:solidFill>
                <a:latin typeface="Times"/>
              </a:rPr>
              <a:pPr/>
              <a:t>18</a:t>
            </a:fld>
            <a:endParaRPr lang="en-US" altLang="en-US" sz="1200">
              <a:solidFill>
                <a:schemeClr val="tx1"/>
              </a:solidFill>
              <a:latin typeface="Times"/>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Large Group </a:t>
            </a:r>
          </a:p>
          <a:p>
            <a:pPr algn="ctr">
              <a:spcBef>
                <a:spcPts val="0"/>
              </a:spcBef>
            </a:pPr>
            <a:r>
              <a:rPr lang="en-US" altLang="en-US" b="1" dirty="0"/>
              <a:t>(15 min.)</a:t>
            </a:r>
          </a:p>
          <a:p>
            <a:pPr>
              <a:spcBef>
                <a:spcPts val="0"/>
              </a:spcBef>
            </a:pPr>
            <a:endParaRPr lang="en-US" altLang="en-US" b="1" dirty="0"/>
          </a:p>
          <a:p>
            <a:pPr>
              <a:spcBef>
                <a:spcPts val="0"/>
              </a:spcBef>
            </a:pPr>
            <a:r>
              <a:rPr lang="en-US" b="1" dirty="0"/>
              <a:t>ILLUSTRATE </a:t>
            </a:r>
            <a:r>
              <a:rPr lang="en-US" dirty="0"/>
              <a:t>with a pen. Ask, “What is the purpose of a pen?” (Write) What if it does not write? (Toss, lick, shake, heat, keep in a drawer with other worthless pens) When the pen gets clogged and does not write it is not fulfilling its purpose—to make a mark on the paper.  When it does not fulfill its purpose it loses its value. </a:t>
            </a:r>
          </a:p>
          <a:p>
            <a:pPr>
              <a:spcBef>
                <a:spcPts val="0"/>
              </a:spcBef>
            </a:pPr>
            <a:endParaRPr lang="en-US" dirty="0"/>
          </a:p>
          <a:p>
            <a:pPr>
              <a:spcBef>
                <a:spcPts val="0"/>
              </a:spcBef>
            </a:pPr>
            <a:r>
              <a:rPr lang="en-US" dirty="0"/>
              <a:t>God created each of us as “pens” to make a mark in this world for His glory. That happens when we live in free-flowing intimacy with God.  But if our “pen” gets clogged with our sin and selfishness, then the ink does not flow. As a result we do not fulfill our purpose and lose our value. </a:t>
            </a:r>
            <a:r>
              <a:rPr lang="en-US" u="sng" dirty="0"/>
              <a:t>But when we do live in an “unclogged”, intimate relationship with Jesus, we do make our mark for His glory!</a:t>
            </a:r>
            <a:r>
              <a:rPr lang="en-US" dirty="0"/>
              <a:t>  </a:t>
            </a:r>
          </a:p>
          <a:p>
            <a:pPr>
              <a:spcBef>
                <a:spcPts val="0"/>
              </a:spcBef>
            </a:pPr>
            <a:endParaRPr lang="en-US" dirty="0"/>
          </a:p>
          <a:p>
            <a:pPr>
              <a:spcBef>
                <a:spcPts val="0"/>
              </a:spcBef>
            </a:pPr>
            <a:r>
              <a:rPr lang="en-US" dirty="0"/>
              <a:t>From the pen illustration we can see why it is so important to have an open, free-flowing and intimate relationship with Jesus. </a:t>
            </a:r>
            <a:endParaRPr lang="en-US" altLang="en-US" b="1" dirty="0"/>
          </a:p>
          <a:p>
            <a:pPr>
              <a:spcBef>
                <a:spcPts val="0"/>
              </a:spcBef>
            </a:pPr>
            <a:endParaRPr lang="en-US" altLang="en-US" b="1" dirty="0"/>
          </a:p>
          <a:p>
            <a:pPr>
              <a:spcBef>
                <a:spcPts val="0"/>
              </a:spcBef>
            </a:pPr>
            <a:r>
              <a:rPr lang="en-US" altLang="en-US" b="1" dirty="0"/>
              <a:t>CHOOSE</a:t>
            </a:r>
            <a:r>
              <a:rPr lang="en-US" altLang="en-US" dirty="0"/>
              <a:t> a participant to read the quote by A.W. Tozer:</a:t>
            </a:r>
          </a:p>
          <a:p>
            <a:pPr>
              <a:spcBef>
                <a:spcPts val="0"/>
              </a:spcBef>
            </a:pPr>
            <a:endParaRPr lang="en-US" altLang="en-US" dirty="0"/>
          </a:p>
          <a:p>
            <a:pPr lvl="1">
              <a:spcBef>
                <a:spcPts val="0"/>
              </a:spcBef>
            </a:pPr>
            <a:r>
              <a:rPr lang="en-US" altLang="en-US" i="1" dirty="0"/>
              <a:t>God, I have tasted Your goodness and it has both satisfied me and made me thirsty for more. I am painfully conscious of my need of further grace. I am ashamed of my lack of desire. O God, the Triune God, I want to want You; I long to be filled with longing; I thirst to be made more thirsty still.</a:t>
            </a:r>
            <a:endParaRPr lang="en-US" altLang="en-US" b="1" dirty="0"/>
          </a:p>
          <a:p>
            <a:pPr>
              <a:spcBef>
                <a:spcPts val="0"/>
              </a:spcBef>
            </a:pPr>
            <a:endParaRPr lang="en-US" altLang="en-US" b="1" dirty="0"/>
          </a:p>
          <a:p>
            <a:pPr>
              <a:spcBef>
                <a:spcPts val="0"/>
              </a:spcBef>
            </a:pPr>
            <a:r>
              <a:rPr lang="en-US" altLang="en-US" b="1" dirty="0"/>
              <a:t>ASK:</a:t>
            </a:r>
            <a:r>
              <a:rPr lang="en-US" altLang="en-US" dirty="0"/>
              <a:t> How can we be both satisfied in our relationship to Christ and at the same time stay hungry and thirsty for more? </a:t>
            </a:r>
          </a:p>
          <a:p>
            <a:pPr>
              <a:spcBef>
                <a:spcPts val="0"/>
              </a:spcBef>
            </a:pPr>
            <a:endParaRPr lang="en-US" altLang="en-US" b="1" dirty="0"/>
          </a:p>
          <a:p>
            <a:pPr>
              <a:spcBef>
                <a:spcPts val="0"/>
              </a:spcBef>
            </a:pPr>
            <a:r>
              <a:rPr lang="en-US" altLang="en-US" b="1" dirty="0"/>
              <a:t>SUMMARIZE</a:t>
            </a:r>
            <a:r>
              <a:rPr lang="en-US" altLang="en-US" dirty="0"/>
              <a:t> responses. </a:t>
            </a:r>
          </a:p>
        </p:txBody>
      </p:sp>
    </p:spTree>
    <p:extLst>
      <p:ext uri="{BB962C8B-B14F-4D97-AF65-F5344CB8AC3E}">
        <p14:creationId xmlns:p14="http://schemas.microsoft.com/office/powerpoint/2010/main" val="2884838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A053E42B-CE18-4270-9E5C-5896C722A12D}" type="slidenum">
              <a:rPr lang="en-US" altLang="en-US" sz="1200">
                <a:solidFill>
                  <a:schemeClr val="tx1"/>
                </a:solidFill>
                <a:latin typeface="Times"/>
              </a:rPr>
              <a:pPr/>
              <a:t>19</a:t>
            </a:fld>
            <a:endParaRPr lang="en-US" altLang="en-US" sz="1200">
              <a:solidFill>
                <a:schemeClr val="tx1"/>
              </a:solidFill>
              <a:latin typeface="Times"/>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EXPLAIN:</a:t>
            </a:r>
            <a:r>
              <a:rPr lang="en-US" altLang="en-US" dirty="0"/>
              <a:t> 1 Timothy 1:5 guides us to be both satisfied, and hungry and thirsty for Jesus. It offers </a:t>
            </a:r>
            <a:r>
              <a:rPr lang="en-US" altLang="en-US" u="sng" dirty="0"/>
              <a:t>one of two personal elements we need</a:t>
            </a:r>
            <a:r>
              <a:rPr lang="en-US" altLang="en-US" dirty="0"/>
              <a:t> to pursue deeper intimacy with Jesus. </a:t>
            </a:r>
          </a:p>
          <a:p>
            <a:pPr>
              <a:spcBef>
                <a:spcPts val="0"/>
              </a:spcBef>
            </a:pPr>
            <a:endParaRPr lang="en-US" altLang="en-US" b="1" dirty="0"/>
          </a:p>
          <a:p>
            <a:pPr>
              <a:spcBef>
                <a:spcPts val="0"/>
              </a:spcBef>
            </a:pPr>
            <a:r>
              <a:rPr lang="en-US" altLang="en-US" b="1" dirty="0"/>
              <a:t>CHOOSE </a:t>
            </a:r>
            <a:r>
              <a:rPr lang="en-US" altLang="en-US" dirty="0"/>
              <a:t>a participant to read the slide.</a:t>
            </a:r>
          </a:p>
          <a:p>
            <a:pPr>
              <a:spcBef>
                <a:spcPts val="0"/>
              </a:spcBef>
            </a:pPr>
            <a:endParaRPr lang="en-US" altLang="en-US" dirty="0"/>
          </a:p>
          <a:p>
            <a:pPr>
              <a:spcBef>
                <a:spcPts val="0"/>
              </a:spcBef>
            </a:pPr>
            <a:r>
              <a:rPr lang="en-US" altLang="en-US" dirty="0"/>
              <a:t>The Goal: Love</a:t>
            </a:r>
          </a:p>
          <a:p>
            <a:pPr>
              <a:spcBef>
                <a:spcPts val="0"/>
              </a:spcBef>
            </a:pPr>
            <a:endParaRPr lang="en-US" altLang="en-US" i="1" dirty="0"/>
          </a:p>
          <a:p>
            <a:pPr lvl="1">
              <a:spcBef>
                <a:spcPts val="0"/>
              </a:spcBef>
            </a:pPr>
            <a:r>
              <a:rPr lang="en-US" altLang="en-US" i="1" dirty="0"/>
              <a:t>The goal of this command is love, which comes from a pure heart and a good conscience and a sincere faith.</a:t>
            </a:r>
            <a:r>
              <a:rPr lang="en-US" altLang="en-US" dirty="0"/>
              <a:t>  </a:t>
            </a:r>
          </a:p>
          <a:p>
            <a:pPr lvl="1">
              <a:spcBef>
                <a:spcPts val="0"/>
              </a:spcBef>
            </a:pPr>
            <a:r>
              <a:rPr lang="en-US" altLang="en-US" dirty="0"/>
              <a:t>					    1 Timothy 1:5 </a:t>
            </a:r>
          </a:p>
          <a:p>
            <a:pPr lvl="1">
              <a:spcBef>
                <a:spcPts val="0"/>
              </a:spcBef>
            </a:pPr>
            <a:endParaRPr lang="en-US" altLang="en-US" dirty="0"/>
          </a:p>
          <a:p>
            <a:pPr>
              <a:spcBef>
                <a:spcPts val="0"/>
              </a:spcBef>
            </a:pPr>
            <a:r>
              <a:rPr lang="en-US" altLang="en-US" b="1" dirty="0"/>
              <a:t>EXPLAIN: </a:t>
            </a:r>
            <a:r>
              <a:rPr lang="en-US" altLang="en-US" dirty="0"/>
              <a:t>The goal is love—for us to love God. </a:t>
            </a:r>
            <a:r>
              <a:rPr lang="en-US" altLang="en-US" u="sng" dirty="0"/>
              <a:t>We have a “command” from God to love God.</a:t>
            </a:r>
            <a:r>
              <a:rPr lang="en-US" altLang="en-US" dirty="0"/>
              <a:t> </a:t>
            </a:r>
            <a:endParaRPr lang="en-US" altLang="en-US" b="1" dirty="0"/>
          </a:p>
          <a:p>
            <a:pPr>
              <a:spcBef>
                <a:spcPts val="0"/>
              </a:spcBef>
            </a:pPr>
            <a:endParaRPr lang="en-US" altLang="en-US" b="1" dirty="0"/>
          </a:p>
          <a:p>
            <a:pPr>
              <a:spcBef>
                <a:spcPts val="0"/>
              </a:spcBef>
            </a:pPr>
            <a:r>
              <a:rPr lang="en-US" altLang="en-US" b="1" dirty="0"/>
              <a:t>ASK: </a:t>
            </a:r>
            <a:r>
              <a:rPr lang="en-US" altLang="en-US" dirty="0"/>
              <a:t>According to this verse what is essential for us to express that love? </a:t>
            </a:r>
          </a:p>
        </p:txBody>
      </p:sp>
    </p:spTree>
    <p:extLst>
      <p:ext uri="{BB962C8B-B14F-4D97-AF65-F5344CB8AC3E}">
        <p14:creationId xmlns:p14="http://schemas.microsoft.com/office/powerpoint/2010/main" val="908148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6F219DF-6540-489B-BBD9-A01FE7CF9DD6}" type="slidenum">
              <a:rPr lang="en-US" altLang="en-US" sz="1200">
                <a:solidFill>
                  <a:schemeClr val="tx1"/>
                </a:solidFill>
                <a:latin typeface="Times"/>
              </a:rPr>
              <a:pPr/>
              <a:t>2</a:t>
            </a:fld>
            <a:endParaRPr lang="en-US" altLang="en-US" sz="1200" dirty="0">
              <a:solidFill>
                <a:schemeClr val="tx1"/>
              </a:solidFill>
              <a:latin typeface="Times"/>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Forum Handouts </a:t>
            </a:r>
          </a:p>
          <a:p>
            <a:pPr marL="230292" indent="-230292" algn="ctr">
              <a:spcBef>
                <a:spcPts val="0"/>
              </a:spcBef>
            </a:pPr>
            <a:r>
              <a:rPr lang="en-US" altLang="en-US" b="1" dirty="0"/>
              <a:t>(3 min.)</a:t>
            </a:r>
          </a:p>
          <a:p>
            <a:pPr marL="230292" indent="-230292">
              <a:spcBef>
                <a:spcPts val="0"/>
              </a:spcBef>
            </a:pPr>
            <a:endParaRPr lang="en-US" altLang="en-US" b="1" dirty="0"/>
          </a:p>
          <a:p>
            <a:pPr marL="230292" indent="-230292">
              <a:spcBef>
                <a:spcPts val="0"/>
              </a:spcBef>
            </a:pPr>
            <a:r>
              <a:rPr lang="en-US" altLang="en-US" b="1" dirty="0"/>
              <a:t>SHOW</a:t>
            </a:r>
            <a:r>
              <a:rPr lang="en-US" altLang="en-US" dirty="0"/>
              <a:t> participant handouts. Hold up and describe the following materials:</a:t>
            </a:r>
          </a:p>
          <a:p>
            <a:pPr marL="230292" indent="-230292">
              <a:spcBef>
                <a:spcPts val="0"/>
              </a:spcBef>
            </a:pPr>
            <a:endParaRPr lang="en-US" altLang="en-US" dirty="0"/>
          </a:p>
          <a:p>
            <a:pPr marL="690875" lvl="1" indent="-230292">
              <a:spcBef>
                <a:spcPts val="0"/>
              </a:spcBef>
              <a:buFontTx/>
              <a:buChar char="•"/>
            </a:pPr>
            <a:r>
              <a:rPr lang="en-US" altLang="en-US" b="1" dirty="0"/>
              <a:t>Forum Schedule—</a:t>
            </a:r>
            <a:r>
              <a:rPr lang="en-US" altLang="en-US" dirty="0"/>
              <a:t>Our day includes 8 sessions, each building upon the previous session. We will work through the </a:t>
            </a:r>
            <a:r>
              <a:rPr lang="en-US" altLang="en-US" i="1" dirty="0"/>
              <a:t>Jesus-Focused Youth Ministry</a:t>
            </a:r>
            <a:r>
              <a:rPr lang="en-US" altLang="en-US" dirty="0"/>
              <a:t> strategy and notebook together. We will enjoy these experiences throughout the day:</a:t>
            </a:r>
          </a:p>
          <a:p>
            <a:pPr marL="690875" lvl="1" indent="-230292">
              <a:spcBef>
                <a:spcPts val="0"/>
              </a:spcBef>
            </a:pPr>
            <a:endParaRPr lang="en-US" altLang="en-US" dirty="0"/>
          </a:p>
          <a:p>
            <a:pPr marL="1151458" lvl="2" indent="-230292">
              <a:spcBef>
                <a:spcPts val="0"/>
              </a:spcBef>
            </a:pPr>
            <a:r>
              <a:rPr lang="en-US" altLang="en-US" u="sng" dirty="0"/>
              <a:t>Prepare</a:t>
            </a:r>
            <a:r>
              <a:rPr lang="en-US" altLang="en-US" dirty="0"/>
              <a:t>: 5 minutes to read from assigned pages of the </a:t>
            </a:r>
            <a:r>
              <a:rPr lang="en-US" altLang="en-US" i="1" dirty="0"/>
              <a:t>Jesus-Focused Youth Ministry Notebook</a:t>
            </a:r>
          </a:p>
          <a:p>
            <a:pPr marL="1151458" lvl="2" indent="-230292">
              <a:spcBef>
                <a:spcPts val="0"/>
              </a:spcBef>
            </a:pPr>
            <a:endParaRPr lang="en-US" altLang="en-US" sz="1050" dirty="0"/>
          </a:p>
          <a:p>
            <a:pPr marL="1151458" lvl="2" indent="-230292">
              <a:spcBef>
                <a:spcPts val="0"/>
              </a:spcBef>
            </a:pPr>
            <a:r>
              <a:rPr lang="en-US" altLang="en-US" u="sng" dirty="0"/>
              <a:t>Large Group Time</a:t>
            </a:r>
            <a:r>
              <a:rPr lang="en-US" altLang="en-US" dirty="0"/>
              <a:t>: 15-20 minute presentations that will include each element of JFYM </a:t>
            </a:r>
          </a:p>
          <a:p>
            <a:pPr marL="1151458" lvl="2" indent="-230292">
              <a:spcBef>
                <a:spcPts val="0"/>
              </a:spcBef>
            </a:pPr>
            <a:endParaRPr lang="en-US" altLang="en-US" sz="1050" dirty="0"/>
          </a:p>
          <a:p>
            <a:pPr marL="1151458" lvl="2" indent="-230292">
              <a:spcBef>
                <a:spcPts val="0"/>
              </a:spcBef>
            </a:pPr>
            <a:r>
              <a:rPr lang="en-US" altLang="en-US" u="sng" dirty="0"/>
              <a:t>Time Alone</a:t>
            </a:r>
            <a:r>
              <a:rPr lang="en-US" altLang="en-US" dirty="0"/>
              <a:t>: 10 minutes to write your Plan of Action</a:t>
            </a:r>
          </a:p>
          <a:p>
            <a:pPr marL="1151458" lvl="2" indent="-230292">
              <a:spcBef>
                <a:spcPts val="0"/>
              </a:spcBef>
            </a:pPr>
            <a:endParaRPr lang="en-US" altLang="en-US" sz="1050" dirty="0"/>
          </a:p>
          <a:p>
            <a:pPr marL="1151458" lvl="2" indent="-230292">
              <a:spcBef>
                <a:spcPts val="0"/>
              </a:spcBef>
            </a:pPr>
            <a:r>
              <a:rPr lang="en-US" altLang="en-US" u="sng" dirty="0"/>
              <a:t>Team Time</a:t>
            </a:r>
            <a:r>
              <a:rPr lang="en-US" altLang="en-US" dirty="0"/>
              <a:t>: 15 minutes to share goals and shape your vision through discussion and prayer</a:t>
            </a:r>
          </a:p>
          <a:p>
            <a:pPr marL="1151458" lvl="2" indent="-230292">
              <a:spcBef>
                <a:spcPts val="0"/>
              </a:spcBef>
            </a:pPr>
            <a:endParaRPr lang="en-US" altLang="en-US" sz="1050" dirty="0"/>
          </a:p>
          <a:p>
            <a:pPr marL="1151458" lvl="2" indent="-230292">
              <a:spcBef>
                <a:spcPts val="0"/>
              </a:spcBef>
            </a:pPr>
            <a:r>
              <a:rPr lang="en-US" altLang="en-US" u="sng" dirty="0"/>
              <a:t>Breaks</a:t>
            </a:r>
            <a:r>
              <a:rPr lang="en-US" altLang="en-US" dirty="0"/>
              <a:t>: 3 planned breaks between sessions</a:t>
            </a:r>
          </a:p>
          <a:p>
            <a:pPr marL="1151458" lvl="2" indent="-230292">
              <a:spcBef>
                <a:spcPts val="0"/>
              </a:spcBef>
            </a:pPr>
            <a:endParaRPr lang="en-US" altLang="en-US" sz="1050" dirty="0"/>
          </a:p>
          <a:p>
            <a:pPr marL="1151458" lvl="2" indent="-230292">
              <a:spcBef>
                <a:spcPts val="0"/>
              </a:spcBef>
            </a:pPr>
            <a:r>
              <a:rPr lang="en-US" altLang="en-US" u="sng" dirty="0"/>
              <a:t>Lunch</a:t>
            </a:r>
            <a:r>
              <a:rPr lang="en-US" altLang="en-US" dirty="0"/>
              <a:t>: describe meal arrangements</a:t>
            </a:r>
          </a:p>
          <a:p>
            <a:pPr marL="1151458" lvl="2" indent="-230292">
              <a:spcBef>
                <a:spcPts val="0"/>
              </a:spcBef>
            </a:pPr>
            <a:endParaRPr lang="en-US" altLang="en-US" dirty="0"/>
          </a:p>
          <a:p>
            <a:pPr marL="690875" lvl="1" indent="-230292">
              <a:spcBef>
                <a:spcPts val="0"/>
              </a:spcBef>
              <a:buFontTx/>
              <a:buChar char="•"/>
            </a:pPr>
            <a:r>
              <a:rPr lang="en-US" altLang="en-US" b="1" dirty="0"/>
              <a:t>Plan of Action Sheets</a:t>
            </a:r>
            <a:r>
              <a:rPr lang="en-US" altLang="en-US" dirty="0"/>
              <a:t>—We will complete pages 95-100 by working on them during the Time Alone and Team Time. God will guide you toward your unique Plan of Action.</a:t>
            </a:r>
          </a:p>
          <a:p>
            <a:pPr marL="460583" lvl="1">
              <a:spcBef>
                <a:spcPts val="0"/>
              </a:spcBef>
            </a:pPr>
            <a:endParaRPr lang="en-US" altLang="en-US" dirty="0"/>
          </a:p>
          <a:p>
            <a:pPr marL="690875" lvl="1" indent="-230292">
              <a:spcBef>
                <a:spcPts val="0"/>
              </a:spcBef>
              <a:buFontTx/>
              <a:buChar char="•"/>
            </a:pPr>
            <a:r>
              <a:rPr lang="en-US" altLang="en-US" b="1" dirty="0"/>
              <a:t>Plan of Action Summary—</a:t>
            </a:r>
            <a:r>
              <a:rPr lang="en-US" altLang="en-US" dirty="0"/>
              <a:t>Each person will fill out a summary of their key insights and action steps at the end of the day.</a:t>
            </a:r>
          </a:p>
          <a:p>
            <a:pPr marL="460583" lvl="1">
              <a:spcBef>
                <a:spcPts val="0"/>
              </a:spcBef>
            </a:pPr>
            <a:endParaRPr lang="en-US" altLang="en-US" dirty="0"/>
          </a:p>
          <a:p>
            <a:pPr marL="690875" lvl="1" indent="-230292">
              <a:spcBef>
                <a:spcPts val="0"/>
              </a:spcBef>
              <a:buFontTx/>
              <a:buChar char="•"/>
            </a:pPr>
            <a:r>
              <a:rPr lang="en-US" altLang="en-US" b="1" dirty="0"/>
              <a:t>Forum Evaluation—</a:t>
            </a:r>
            <a:r>
              <a:rPr lang="en-US" altLang="en-US" dirty="0"/>
              <a:t>Each participant will complete an evaluation of the Forum at the end of the day. I will give this to you at that time.</a:t>
            </a:r>
          </a:p>
          <a:p>
            <a:pPr marL="230292" indent="-230292"/>
            <a:endParaRPr lang="en-US" altLang="en-US" sz="1000" dirty="0"/>
          </a:p>
        </p:txBody>
      </p:sp>
    </p:spTree>
    <p:extLst>
      <p:ext uri="{BB962C8B-B14F-4D97-AF65-F5344CB8AC3E}">
        <p14:creationId xmlns:p14="http://schemas.microsoft.com/office/powerpoint/2010/main" val="25949472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AAD709F4-F9F2-45E4-AD1C-CC491F6BA40B}" type="slidenum">
              <a:rPr lang="en-US" altLang="en-US" sz="1200">
                <a:solidFill>
                  <a:schemeClr val="tx1"/>
                </a:solidFill>
                <a:latin typeface="Times"/>
              </a:rPr>
              <a:pPr/>
              <a:t>20</a:t>
            </a:fld>
            <a:endParaRPr lang="en-US" altLang="en-US" sz="1200">
              <a:solidFill>
                <a:schemeClr val="tx1"/>
              </a:solidFill>
              <a:latin typeface="Times"/>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ASK: </a:t>
            </a:r>
            <a:r>
              <a:rPr lang="en-US" altLang="en-US" dirty="0"/>
              <a:t>According to 1 Timothy 1:5 what do we need to express love to God? </a:t>
            </a:r>
          </a:p>
          <a:p>
            <a:pPr marL="230292" indent="-230292">
              <a:spcBef>
                <a:spcPts val="0"/>
              </a:spcBef>
            </a:pPr>
            <a:endParaRPr lang="en-US" altLang="en-US" b="1" dirty="0"/>
          </a:p>
          <a:p>
            <a:pPr marL="230292" indent="-230292">
              <a:spcBef>
                <a:spcPts val="0"/>
              </a:spcBef>
            </a:pPr>
            <a:r>
              <a:rPr lang="en-US" altLang="en-US" b="1" dirty="0"/>
              <a:t>READ</a:t>
            </a:r>
            <a:r>
              <a:rPr lang="en-US" altLang="en-US" dirty="0"/>
              <a:t> the “7 Questions” on the next 3 slides.</a:t>
            </a:r>
          </a:p>
          <a:p>
            <a:pPr marL="230292" indent="-230292">
              <a:spcBef>
                <a:spcPts val="0"/>
              </a:spcBef>
            </a:pPr>
            <a:endParaRPr lang="en-US" altLang="en-US" b="1" dirty="0"/>
          </a:p>
          <a:p>
            <a:pPr marL="230292" indent="-230292">
              <a:spcBef>
                <a:spcPts val="0"/>
              </a:spcBef>
            </a:pPr>
            <a:r>
              <a:rPr lang="en-US" altLang="en-US" b="1" dirty="0"/>
              <a:t>NOTE:</a:t>
            </a:r>
            <a:r>
              <a:rPr lang="en-US" altLang="en-US" dirty="0"/>
              <a:t> Read through quickly with no comment.</a:t>
            </a:r>
          </a:p>
          <a:p>
            <a:pPr marL="230292" indent="-230292">
              <a:spcBef>
                <a:spcPts val="0"/>
              </a:spcBef>
            </a:pPr>
            <a:endParaRPr lang="en-US" altLang="en-US" b="1" dirty="0"/>
          </a:p>
          <a:p>
            <a:pPr marL="230292" indent="-230292">
              <a:spcBef>
                <a:spcPts val="0"/>
              </a:spcBef>
            </a:pPr>
            <a:r>
              <a:rPr lang="en-US" altLang="en-US" b="1" dirty="0"/>
              <a:t>READ SLIDE:</a:t>
            </a:r>
            <a:r>
              <a:rPr lang="en-US" altLang="en-US" dirty="0"/>
              <a:t> Pure Heart</a:t>
            </a:r>
          </a:p>
          <a:p>
            <a:pPr marL="230292" indent="-230292">
              <a:spcBef>
                <a:spcPts val="0"/>
              </a:spcBef>
            </a:pPr>
            <a:endParaRPr lang="en-US" altLang="en-US" dirty="0"/>
          </a:p>
          <a:p>
            <a:pPr marL="687492" lvl="1" indent="-230292">
              <a:spcBef>
                <a:spcPts val="0"/>
              </a:spcBef>
              <a:buFontTx/>
              <a:buAutoNum type="arabicPeriod"/>
            </a:pPr>
            <a:r>
              <a:rPr lang="en-US" altLang="en-US" dirty="0"/>
              <a:t>Do I have impure thoughts toward the opposite sex? </a:t>
            </a:r>
            <a:r>
              <a:rPr lang="en-US" altLang="en-US" i="1" dirty="0"/>
              <a:t>(2 Timothy 2:22)</a:t>
            </a:r>
          </a:p>
          <a:p>
            <a:pPr marL="687492" lvl="1" indent="-230292">
              <a:spcBef>
                <a:spcPts val="0"/>
              </a:spcBef>
              <a:buFontTx/>
              <a:buAutoNum type="arabicPeriod"/>
            </a:pPr>
            <a:endParaRPr lang="en-US" altLang="en-US" i="1" dirty="0"/>
          </a:p>
          <a:p>
            <a:pPr marL="687492" lvl="1" indent="-230292">
              <a:spcBef>
                <a:spcPts val="0"/>
              </a:spcBef>
              <a:buFontTx/>
              <a:buAutoNum type="arabicPeriod"/>
            </a:pPr>
            <a:r>
              <a:rPr lang="en-US" altLang="en-US" dirty="0"/>
              <a:t>Do I gripe, complain, or have a critical attitude? </a:t>
            </a:r>
            <a:r>
              <a:rPr lang="en-US" altLang="en-US" i="1" dirty="0"/>
              <a:t>(Philippians 2:14-15)</a:t>
            </a:r>
            <a:endParaRPr lang="en-US" altLang="en-US" dirty="0"/>
          </a:p>
          <a:p>
            <a:pPr marL="230292" indent="-230292"/>
            <a:endParaRPr lang="en-US" altLang="en-US" dirty="0"/>
          </a:p>
        </p:txBody>
      </p:sp>
    </p:spTree>
    <p:extLst>
      <p:ext uri="{BB962C8B-B14F-4D97-AF65-F5344CB8AC3E}">
        <p14:creationId xmlns:p14="http://schemas.microsoft.com/office/powerpoint/2010/main" val="2022449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AD4668A-C153-40A1-A943-A137FE4F7669}" type="slidenum">
              <a:rPr lang="en-US" altLang="en-US" sz="1200">
                <a:solidFill>
                  <a:schemeClr val="tx1"/>
                </a:solidFill>
                <a:latin typeface="Times"/>
              </a:rPr>
              <a:pPr/>
              <a:t>21</a:t>
            </a:fld>
            <a:endParaRPr lang="en-US" altLang="en-US" sz="1200">
              <a:solidFill>
                <a:schemeClr val="tx1"/>
              </a:solidFill>
              <a:latin typeface="Times"/>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533401" y="2807208"/>
            <a:ext cx="5943600" cy="6492240"/>
          </a:xfrm>
          <a:noFill/>
        </p:spPr>
        <p:txBody>
          <a:bodyPr/>
          <a:lstStyle/>
          <a:p>
            <a:pPr marL="230292" indent="-230292">
              <a:spcBef>
                <a:spcPts val="0"/>
              </a:spcBef>
            </a:pPr>
            <a:r>
              <a:rPr lang="en-US" altLang="en-US" b="1" dirty="0"/>
              <a:t>READ SLIDE: </a:t>
            </a:r>
            <a:r>
              <a:rPr lang="en-US" altLang="en-US" dirty="0"/>
              <a:t>Good Conscience</a:t>
            </a:r>
          </a:p>
          <a:p>
            <a:pPr marL="230292" indent="-230292">
              <a:spcBef>
                <a:spcPts val="0"/>
              </a:spcBef>
            </a:pPr>
            <a:endParaRPr lang="en-US" altLang="en-US" dirty="0"/>
          </a:p>
          <a:p>
            <a:pPr marL="690875" lvl="1" indent="-230292">
              <a:spcBef>
                <a:spcPts val="0"/>
              </a:spcBef>
              <a:buFontTx/>
              <a:buAutoNum type="arabicPeriod" startAt="3"/>
            </a:pPr>
            <a:r>
              <a:rPr lang="en-US" altLang="en-US" dirty="0"/>
              <a:t>Do I respect and honor my parents and family? </a:t>
            </a:r>
            <a:r>
              <a:rPr lang="en-US" altLang="en-US" i="1" dirty="0"/>
              <a:t>(Ephesians 6:1-4)</a:t>
            </a:r>
          </a:p>
          <a:p>
            <a:pPr marL="690875" lvl="1" indent="-230292">
              <a:spcBef>
                <a:spcPts val="0"/>
              </a:spcBef>
              <a:buFontTx/>
              <a:buAutoNum type="arabicPeriod" startAt="3"/>
            </a:pPr>
            <a:endParaRPr lang="en-US" altLang="en-US" dirty="0"/>
          </a:p>
          <a:p>
            <a:pPr marL="690875" lvl="1" indent="-230292">
              <a:spcBef>
                <a:spcPts val="0"/>
              </a:spcBef>
              <a:buFontTx/>
              <a:buAutoNum type="arabicPeriod" startAt="3"/>
            </a:pPr>
            <a:r>
              <a:rPr lang="en-US" altLang="en-US" dirty="0"/>
              <a:t>Is bitterness or resentment keeping me from forgiving another person? (</a:t>
            </a:r>
            <a:r>
              <a:rPr lang="en-US" altLang="en-US" i="1" dirty="0"/>
              <a:t>Matthew 6:14-15)</a:t>
            </a:r>
          </a:p>
          <a:p>
            <a:pPr marL="690875" lvl="1" indent="-230292">
              <a:spcBef>
                <a:spcPts val="0"/>
              </a:spcBef>
              <a:buFontTx/>
              <a:buAutoNum type="arabicPeriod" startAt="3"/>
            </a:pPr>
            <a:endParaRPr lang="en-US" altLang="en-US" dirty="0"/>
          </a:p>
          <a:p>
            <a:pPr marL="690875" lvl="1" indent="-230292">
              <a:spcBef>
                <a:spcPts val="0"/>
              </a:spcBef>
              <a:buFontTx/>
              <a:buAutoNum type="arabicPeriod" startAt="3"/>
            </a:pPr>
            <a:r>
              <a:rPr lang="en-US" altLang="en-US" dirty="0"/>
              <a:t>Have I treated another person wrongly? </a:t>
            </a:r>
            <a:r>
              <a:rPr lang="en-US" altLang="en-US" i="1" dirty="0"/>
              <a:t>(Matthew 5:23-24)</a:t>
            </a:r>
            <a:endParaRPr lang="en-US" altLang="en-US" dirty="0"/>
          </a:p>
          <a:p>
            <a:pPr marL="230292" indent="-230292"/>
            <a:endParaRPr lang="en-US" altLang="en-US" dirty="0"/>
          </a:p>
        </p:txBody>
      </p:sp>
    </p:spTree>
    <p:extLst>
      <p:ext uri="{BB962C8B-B14F-4D97-AF65-F5344CB8AC3E}">
        <p14:creationId xmlns:p14="http://schemas.microsoft.com/office/powerpoint/2010/main" val="14605732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4476E900-DE76-4F79-99CE-CAB81A6329C6}" type="slidenum">
              <a:rPr lang="en-US" altLang="en-US" sz="1200">
                <a:solidFill>
                  <a:schemeClr val="tx1"/>
                </a:solidFill>
                <a:latin typeface="Times"/>
              </a:rPr>
              <a:pPr/>
              <a:t>22</a:t>
            </a:fld>
            <a:endParaRPr lang="en-US" altLang="en-US" sz="1200">
              <a:solidFill>
                <a:schemeClr val="tx1"/>
              </a:solidFill>
              <a:latin typeface="Times"/>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READ SLIDE: </a:t>
            </a:r>
            <a:r>
              <a:rPr lang="en-US" altLang="en-US" dirty="0"/>
              <a:t>Sincere Faith</a:t>
            </a:r>
          </a:p>
          <a:p>
            <a:pPr marL="230292" indent="-230292">
              <a:spcBef>
                <a:spcPts val="0"/>
              </a:spcBef>
            </a:pPr>
            <a:endParaRPr lang="en-US" altLang="en-US" dirty="0"/>
          </a:p>
          <a:p>
            <a:pPr marL="690875" lvl="1" indent="-230292">
              <a:spcBef>
                <a:spcPts val="0"/>
              </a:spcBef>
              <a:buFontTx/>
              <a:buAutoNum type="arabicPeriod" startAt="6"/>
            </a:pPr>
            <a:r>
              <a:rPr lang="en-US" altLang="en-US" dirty="0"/>
              <a:t>Do I lie, steal, or cheat? </a:t>
            </a:r>
            <a:r>
              <a:rPr lang="en-US" altLang="en-US" i="1" dirty="0"/>
              <a:t>(Colossians 3:9)</a:t>
            </a:r>
          </a:p>
          <a:p>
            <a:pPr marL="690875" lvl="1" indent="-230292">
              <a:spcBef>
                <a:spcPts val="0"/>
              </a:spcBef>
              <a:buFontTx/>
              <a:buAutoNum type="arabicPeriod" startAt="6"/>
            </a:pPr>
            <a:endParaRPr lang="en-US" altLang="en-US" dirty="0"/>
          </a:p>
          <a:p>
            <a:pPr marL="690875" lvl="1" indent="-230292">
              <a:spcBef>
                <a:spcPts val="0"/>
              </a:spcBef>
              <a:buFontTx/>
              <a:buAutoNum type="arabicPeriod" startAt="6"/>
            </a:pPr>
            <a:r>
              <a:rPr lang="en-US" altLang="en-US" dirty="0"/>
              <a:t>Is there any area of my life where Jesus is not first? </a:t>
            </a:r>
            <a:r>
              <a:rPr lang="en-US" altLang="en-US" i="1" dirty="0"/>
              <a:t>(Matthew 6:33)</a:t>
            </a:r>
          </a:p>
          <a:p>
            <a:pPr>
              <a:spcBef>
                <a:spcPts val="0"/>
              </a:spcBef>
            </a:pPr>
            <a:endParaRPr lang="en-US" dirty="0">
              <a:solidFill>
                <a:srgbClr val="FF0000"/>
              </a:solidFill>
            </a:endParaRPr>
          </a:p>
          <a:p>
            <a:pPr>
              <a:spcBef>
                <a:spcPts val="0"/>
              </a:spcBef>
            </a:pPr>
            <a:r>
              <a:rPr lang="en-US" b="1" dirty="0"/>
              <a:t>EXPLAIN: </a:t>
            </a:r>
            <a:r>
              <a:rPr lang="en-US" dirty="0"/>
              <a:t>Jesus loved us fully as demonstrated at the Cross. </a:t>
            </a:r>
            <a:r>
              <a:rPr lang="en-US" u="sng" dirty="0"/>
              <a:t>To love Jesus in return we must come to Him with our unresolved sin and selfishness issues, and confront them no matter how painful that is.</a:t>
            </a:r>
            <a:r>
              <a:rPr lang="en-US" dirty="0"/>
              <a:t> If we do not confess our sin, then God does not forgive. But if we confess our sins, God forgives and makes us clean. He removes the blame, shame, guilt, hurts and wounds, and we can experience His love, and then love Jesus and others fully.</a:t>
            </a:r>
          </a:p>
          <a:p>
            <a:pPr>
              <a:spcBef>
                <a:spcPts val="0"/>
              </a:spcBef>
            </a:pPr>
            <a:endParaRPr lang="en-US" altLang="en-US" b="1" dirty="0"/>
          </a:p>
          <a:p>
            <a:pPr>
              <a:spcBef>
                <a:spcPts val="0"/>
              </a:spcBef>
            </a:pPr>
            <a:r>
              <a:rPr lang="en-US" altLang="en-US" b="1" dirty="0"/>
              <a:t>ILLUSTRATE</a:t>
            </a:r>
            <a:r>
              <a:rPr lang="en-US" altLang="en-US" dirty="0"/>
              <a:t> with a very </a:t>
            </a:r>
            <a:r>
              <a:rPr lang="en-US" altLang="en-US" u="sng" dirty="0"/>
              <a:t>personal example</a:t>
            </a:r>
            <a:r>
              <a:rPr lang="en-US" altLang="en-US" dirty="0"/>
              <a:t> of how you have confronted and worked through one of these questions.</a:t>
            </a:r>
          </a:p>
          <a:p>
            <a:pPr marL="230292" indent="-230292">
              <a:spcBef>
                <a:spcPts val="0"/>
              </a:spcBef>
            </a:pPr>
            <a:endParaRPr lang="en-US" altLang="en-US" dirty="0"/>
          </a:p>
          <a:p>
            <a:pPr>
              <a:spcBef>
                <a:spcPts val="0"/>
              </a:spcBef>
            </a:pPr>
            <a:r>
              <a:rPr lang="en-US" altLang="en-US" b="1" dirty="0"/>
              <a:t>SUMMARIZE: </a:t>
            </a:r>
            <a:r>
              <a:rPr lang="en-US" altLang="en-US" dirty="0"/>
              <a:t>Unclogging the flow of the ink through the pen lets us see that we must come to God with our unresolved sin issues. Otherwise a barrier exists between God and us and that keeps us from experiencing His love and loving Him in return. That is why these “7 Questions” are so important. </a:t>
            </a:r>
          </a:p>
          <a:p>
            <a:pPr>
              <a:spcBef>
                <a:spcPts val="0"/>
              </a:spcBef>
            </a:pPr>
            <a:endParaRPr lang="en-US" altLang="en-US" dirty="0"/>
          </a:p>
          <a:p>
            <a:pPr>
              <a:spcBef>
                <a:spcPts val="0"/>
              </a:spcBef>
            </a:pPr>
            <a:endParaRPr lang="en-US" altLang="en-US" dirty="0"/>
          </a:p>
          <a:p>
            <a:pPr marL="230292" indent="-230292"/>
            <a:endParaRPr lang="en-US" altLang="en-US" dirty="0"/>
          </a:p>
          <a:p>
            <a:pPr marL="230292" indent="-230292"/>
            <a:endParaRPr lang="en-US" altLang="en-US" dirty="0"/>
          </a:p>
        </p:txBody>
      </p:sp>
    </p:spTree>
    <p:extLst>
      <p:ext uri="{BB962C8B-B14F-4D97-AF65-F5344CB8AC3E}">
        <p14:creationId xmlns:p14="http://schemas.microsoft.com/office/powerpoint/2010/main" val="97541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2B58973-FC1B-415E-BD8D-2A9AFF2CE6D0}" type="slidenum">
              <a:rPr lang="en-US" altLang="en-US" sz="1200">
                <a:solidFill>
                  <a:schemeClr val="tx1"/>
                </a:solidFill>
                <a:latin typeface="Times"/>
              </a:rPr>
              <a:pPr/>
              <a:t>23</a:t>
            </a:fld>
            <a:endParaRPr lang="en-US" altLang="en-US" sz="1200">
              <a:solidFill>
                <a:schemeClr val="tx1"/>
              </a:solidFill>
              <a:latin typeface="Times"/>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533400" y="2807208"/>
            <a:ext cx="5943600" cy="6492240"/>
          </a:xfrm>
          <a:noFill/>
        </p:spPr>
        <p:txBody>
          <a:bodyPr/>
          <a:lstStyle/>
          <a:p>
            <a:pPr>
              <a:spcBef>
                <a:spcPts val="0"/>
              </a:spcBef>
            </a:pPr>
            <a:r>
              <a:rPr lang="en-US" b="1" dirty="0"/>
              <a:t>CHOOSE </a:t>
            </a:r>
            <a:r>
              <a:rPr lang="en-US" dirty="0"/>
              <a:t>a participant to read 2 Corinthians 3:18 TLB:</a:t>
            </a:r>
          </a:p>
          <a:p>
            <a:pPr>
              <a:spcBef>
                <a:spcPts val="0"/>
              </a:spcBef>
            </a:pPr>
            <a:endParaRPr lang="en-US" dirty="0"/>
          </a:p>
          <a:p>
            <a:pPr lvl="1">
              <a:spcBef>
                <a:spcPts val="0"/>
              </a:spcBef>
            </a:pPr>
            <a:r>
              <a:rPr lang="en-US" i="1" dirty="0"/>
              <a:t>But we Christians have no veil over our faces; we can be mirrors that brightly reflect the glory of the Lord. And as the Spirit of the Lord works within us, we become more and more like him.</a:t>
            </a:r>
          </a:p>
          <a:p>
            <a:pPr lvl="1">
              <a:spcBef>
                <a:spcPts val="0"/>
              </a:spcBef>
            </a:pPr>
            <a:r>
              <a:rPr lang="en-US" i="1" dirty="0"/>
              <a:t>				          </a:t>
            </a:r>
            <a:r>
              <a:rPr lang="en-US" dirty="0"/>
              <a:t>2 Corinthians 3:18 TLB</a:t>
            </a:r>
          </a:p>
          <a:p>
            <a:pPr>
              <a:spcBef>
                <a:spcPts val="0"/>
              </a:spcBef>
            </a:pPr>
            <a:endParaRPr lang="en-US" dirty="0"/>
          </a:p>
          <a:p>
            <a:pPr>
              <a:spcBef>
                <a:spcPts val="0"/>
              </a:spcBef>
            </a:pPr>
            <a:r>
              <a:rPr lang="en-US" b="1" dirty="0"/>
              <a:t>EXPLAIN: </a:t>
            </a:r>
            <a:r>
              <a:rPr lang="en-US" dirty="0"/>
              <a:t>This verse</a:t>
            </a:r>
            <a:r>
              <a:rPr lang="en-US" altLang="en-US" dirty="0"/>
              <a:t> offers us the </a:t>
            </a:r>
            <a:r>
              <a:rPr lang="en-US" altLang="en-US" u="sng" dirty="0"/>
              <a:t>second of two personal elements</a:t>
            </a:r>
            <a:r>
              <a:rPr lang="en-US" altLang="en-US" dirty="0"/>
              <a:t> we need to pursue deeper intimacy with Jesus. </a:t>
            </a:r>
          </a:p>
          <a:p>
            <a:pPr>
              <a:spcBef>
                <a:spcPts val="0"/>
              </a:spcBef>
            </a:pPr>
            <a:r>
              <a:rPr lang="en-US" dirty="0"/>
              <a:t> </a:t>
            </a:r>
          </a:p>
          <a:p>
            <a:pPr>
              <a:spcBef>
                <a:spcPts val="0"/>
              </a:spcBef>
            </a:pPr>
            <a:r>
              <a:rPr lang="en-US" u="sng" dirty="0"/>
              <a:t>First</a:t>
            </a:r>
            <a:r>
              <a:rPr lang="en-US" dirty="0"/>
              <a:t>, we come to the Lord with our sin and selfishness and </a:t>
            </a:r>
            <a:r>
              <a:rPr lang="en-US" i="1" dirty="0"/>
              <a:t>the veil is taken away</a:t>
            </a:r>
            <a:r>
              <a:rPr lang="en-US" dirty="0"/>
              <a:t> (2 Corinthians 3:16). </a:t>
            </a:r>
            <a:r>
              <a:rPr lang="en-US" u="sng" dirty="0"/>
              <a:t>Secondly</a:t>
            </a:r>
            <a:r>
              <a:rPr lang="en-US" dirty="0"/>
              <a:t>, when we invite God's Spirit to live in us we begin to see ourselves the way God sees us—</a:t>
            </a:r>
            <a:r>
              <a:rPr lang="en-US" i="1" dirty="0"/>
              <a:t>mirrors that brightly reflect the glory of the Lord</a:t>
            </a:r>
            <a:r>
              <a:rPr lang="en-US" dirty="0"/>
              <a:t>. </a:t>
            </a:r>
            <a:r>
              <a:rPr lang="en-US" u="sng" dirty="0"/>
              <a:t>The Holy Spirit works in us to make us mirrors that reflect love back to the Lord and out to others</a:t>
            </a:r>
            <a:r>
              <a:rPr lang="en-US" dirty="0"/>
              <a:t>. And so </a:t>
            </a:r>
            <a:r>
              <a:rPr lang="en-US" i="1" dirty="0"/>
              <a:t>we become more and more like Him</a:t>
            </a:r>
            <a:r>
              <a:rPr lang="en-US" dirty="0"/>
              <a:t>. </a:t>
            </a:r>
          </a:p>
          <a:p>
            <a:pPr>
              <a:spcBef>
                <a:spcPts val="0"/>
              </a:spcBef>
            </a:pPr>
            <a:endParaRPr lang="en-US" dirty="0">
              <a:solidFill>
                <a:srgbClr val="FF0000"/>
              </a:solidFill>
            </a:endParaRPr>
          </a:p>
          <a:p>
            <a:pPr>
              <a:spcBef>
                <a:spcPts val="0"/>
              </a:spcBef>
            </a:pPr>
            <a:r>
              <a:rPr lang="en-US" b="1" dirty="0"/>
              <a:t>APPLY: </a:t>
            </a:r>
            <a:r>
              <a:rPr lang="en-US" dirty="0"/>
              <a:t>When we </a:t>
            </a:r>
            <a:r>
              <a:rPr lang="en-US" u="sng" dirty="0"/>
              <a:t>daily apply the two personal elements</a:t>
            </a:r>
            <a:r>
              <a:rPr lang="en-US" dirty="0"/>
              <a:t> of resolving our sin and selfishness issues and inviting the Holy Spirit to work in us, we will go deeper with Christ!    </a:t>
            </a:r>
          </a:p>
          <a:p>
            <a:pPr>
              <a:spcBef>
                <a:spcPts val="0"/>
              </a:spcBef>
            </a:pPr>
            <a:endParaRPr lang="en-US" b="1" dirty="0"/>
          </a:p>
          <a:p>
            <a:pPr>
              <a:spcBef>
                <a:spcPts val="0"/>
              </a:spcBef>
            </a:pPr>
            <a:endParaRPr lang="en-US" dirty="0">
              <a:solidFill>
                <a:schemeClr val="accent1"/>
              </a:solidFill>
            </a:endParaRPr>
          </a:p>
        </p:txBody>
      </p:sp>
    </p:spTree>
    <p:extLst>
      <p:ext uri="{BB962C8B-B14F-4D97-AF65-F5344CB8AC3E}">
        <p14:creationId xmlns:p14="http://schemas.microsoft.com/office/powerpoint/2010/main" val="30760459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EFCF38C7-E4EB-4661-BA43-4E83BC2E4F63}" type="slidenum">
              <a:rPr lang="en-US" altLang="en-US" sz="1200">
                <a:solidFill>
                  <a:schemeClr val="tx1"/>
                </a:solidFill>
                <a:latin typeface="Times"/>
              </a:rPr>
              <a:pPr/>
              <a:t>24</a:t>
            </a:fld>
            <a:endParaRPr lang="en-US" altLang="en-US" sz="1200">
              <a:solidFill>
                <a:schemeClr val="tx1"/>
              </a:solidFill>
              <a:latin typeface="Times"/>
            </a:endParaRPr>
          </a:p>
        </p:txBody>
      </p:sp>
      <p:sp>
        <p:nvSpPr>
          <p:cNvPr id="122883"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C82C099C-A2D0-4BD2-A357-8C5682165651}" type="slidenum">
              <a:rPr lang="en-US" altLang="en-US" sz="1200">
                <a:solidFill>
                  <a:schemeClr val="tx1"/>
                </a:solidFill>
                <a:latin typeface="Times"/>
              </a:rPr>
              <a:pPr algn="r"/>
              <a:t>24</a:t>
            </a:fld>
            <a:endParaRPr lang="en-US" altLang="en-US" sz="1200">
              <a:solidFill>
                <a:schemeClr val="tx1"/>
              </a:solidFill>
              <a:latin typeface="Times"/>
            </a:endParaRPr>
          </a:p>
        </p:txBody>
      </p:sp>
      <p:sp>
        <p:nvSpPr>
          <p:cNvPr id="122884" name="Rectangle 2"/>
          <p:cNvSpPr>
            <a:spLocks noGrp="1" noRot="1" noChangeAspect="1" noChangeArrowheads="1" noTextEdit="1"/>
          </p:cNvSpPr>
          <p:nvPr>
            <p:ph type="sldImg"/>
          </p:nvPr>
        </p:nvSpPr>
        <p:spPr>
          <a:ln/>
        </p:spPr>
      </p:sp>
      <p:sp>
        <p:nvSpPr>
          <p:cNvPr id="122885"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SHOW </a:t>
            </a:r>
            <a:r>
              <a:rPr lang="en-US" altLang="en-US" dirty="0"/>
              <a:t>and describe </a:t>
            </a:r>
            <a:r>
              <a:rPr lang="en-US" altLang="en-US" b="1" i="1" dirty="0"/>
              <a:t>Spending Time Alone with God </a:t>
            </a:r>
            <a:r>
              <a:rPr lang="en-US" altLang="en-US" dirty="0"/>
              <a:t>and </a:t>
            </a:r>
            <a:r>
              <a:rPr lang="en-US" altLang="en-US" b="1" i="1" dirty="0"/>
              <a:t>Time Alone with God Notebook.</a:t>
            </a:r>
            <a:r>
              <a:rPr lang="en-US" altLang="en-US" b="1" dirty="0"/>
              <a:t> </a:t>
            </a:r>
          </a:p>
          <a:p>
            <a:pPr>
              <a:spcBef>
                <a:spcPts val="0"/>
              </a:spcBef>
            </a:pPr>
            <a:r>
              <a:rPr lang="en-US" altLang="en-US" b="1"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230292" indent="-230292">
              <a:spcBef>
                <a:spcPts val="0"/>
              </a:spcBef>
            </a:pPr>
            <a:endParaRPr lang="en-US" altLang="en-US" dirty="0"/>
          </a:p>
          <a:p>
            <a:pPr marL="687492" lvl="1" indent="-230292">
              <a:spcBef>
                <a:spcPts val="0"/>
              </a:spcBef>
              <a:buFontTx/>
              <a:buChar char="•"/>
            </a:pPr>
            <a:r>
              <a:rPr lang="en-US" altLang="en-US" dirty="0"/>
              <a:t>How can you deepen your relationship with Jesus? Time! Just like all other relationships, you get to know Jesus intimately when you spend time with Him. Jesus wants to draw near to you as you draw near to Him! </a:t>
            </a:r>
          </a:p>
          <a:p>
            <a:pPr marL="687492" lvl="1" indent="-230292">
              <a:spcBef>
                <a:spcPts val="0"/>
              </a:spcBef>
              <a:buFontTx/>
              <a:buChar char="•"/>
            </a:pPr>
            <a:endParaRPr lang="en-US" altLang="en-US" dirty="0"/>
          </a:p>
          <a:p>
            <a:pPr marL="687492" lvl="1" indent="-230292">
              <a:spcBef>
                <a:spcPts val="0"/>
              </a:spcBef>
              <a:buFontTx/>
              <a:buChar char="•"/>
            </a:pPr>
            <a:r>
              <a:rPr lang="en-US" altLang="en-US" dirty="0"/>
              <a:t>These books will help you spend time alone with God every day as you:</a:t>
            </a:r>
          </a:p>
          <a:p>
            <a:pPr lvl="1">
              <a:spcBef>
                <a:spcPts val="0"/>
              </a:spcBef>
            </a:pPr>
            <a:endParaRPr lang="en-US" altLang="en-US" dirty="0"/>
          </a:p>
          <a:p>
            <a:pPr marL="1085850" lvl="2" indent="-171450">
              <a:spcBef>
                <a:spcPts val="0"/>
              </a:spcBef>
              <a:buFont typeface="Arial" panose="020B0604020202020204" pitchFamily="34" charset="0"/>
              <a:buChar char="•"/>
            </a:pPr>
            <a:r>
              <a:rPr lang="en-US" altLang="en-US" dirty="0"/>
              <a:t>Study the Bible </a:t>
            </a:r>
          </a:p>
          <a:p>
            <a:pPr marL="1085850" lvl="2" indent="-171450">
              <a:spcBef>
                <a:spcPts val="0"/>
              </a:spcBef>
              <a:buFont typeface="Arial" panose="020B0604020202020204" pitchFamily="34" charset="0"/>
              <a:buChar char="•"/>
            </a:pPr>
            <a:r>
              <a:rPr lang="en-US" altLang="en-US" dirty="0"/>
              <a:t>Memorize Scripture </a:t>
            </a:r>
          </a:p>
          <a:p>
            <a:pPr marL="1085850" lvl="2" indent="-171450">
              <a:spcBef>
                <a:spcPts val="0"/>
              </a:spcBef>
              <a:buFont typeface="Arial" panose="020B0604020202020204" pitchFamily="34" charset="0"/>
              <a:buChar char="•"/>
            </a:pPr>
            <a:r>
              <a:rPr lang="en-US" altLang="en-US" dirty="0"/>
              <a:t>Enjoy prayer </a:t>
            </a:r>
          </a:p>
          <a:p>
            <a:pPr marL="1085850" lvl="2" indent="-171450">
              <a:spcBef>
                <a:spcPts val="0"/>
              </a:spcBef>
              <a:buFont typeface="Arial" panose="020B0604020202020204" pitchFamily="34" charset="0"/>
              <a:buChar char="•"/>
            </a:pPr>
            <a:r>
              <a:rPr lang="en-US" altLang="en-US" dirty="0"/>
              <a:t>Celebrate praise </a:t>
            </a:r>
          </a:p>
          <a:p>
            <a:pPr marL="1085850" lvl="2" indent="-171450">
              <a:spcBef>
                <a:spcPts val="0"/>
              </a:spcBef>
              <a:buFont typeface="Arial" panose="020B0604020202020204" pitchFamily="34" charset="0"/>
              <a:buChar char="•"/>
            </a:pPr>
            <a:r>
              <a:rPr lang="en-US" altLang="en-US" dirty="0"/>
              <a:t>Give thanks </a:t>
            </a:r>
          </a:p>
          <a:p>
            <a:pPr marL="1085850" lvl="2" indent="-171450">
              <a:spcBef>
                <a:spcPts val="0"/>
              </a:spcBef>
              <a:buFont typeface="Arial" panose="020B0604020202020204" pitchFamily="34" charset="0"/>
              <a:buChar char="•"/>
            </a:pPr>
            <a:r>
              <a:rPr lang="en-US" altLang="en-US" dirty="0"/>
              <a:t>Confess your sins </a:t>
            </a:r>
          </a:p>
          <a:p>
            <a:pPr marL="1085850" lvl="2" indent="-171450">
              <a:spcBef>
                <a:spcPts val="0"/>
              </a:spcBef>
              <a:buFont typeface="Arial" panose="020B0604020202020204" pitchFamily="34" charset="0"/>
              <a:buChar char="•"/>
            </a:pPr>
            <a:r>
              <a:rPr lang="en-US" altLang="en-US" dirty="0"/>
              <a:t>Pray for yourself </a:t>
            </a:r>
          </a:p>
          <a:p>
            <a:pPr marL="1085850" lvl="2" indent="-171450">
              <a:spcBef>
                <a:spcPts val="0"/>
              </a:spcBef>
              <a:buFont typeface="Arial" panose="020B0604020202020204" pitchFamily="34" charset="0"/>
              <a:buChar char="•"/>
            </a:pPr>
            <a:r>
              <a:rPr lang="en-US" altLang="en-US" dirty="0"/>
              <a:t>Pray for other people</a:t>
            </a:r>
          </a:p>
        </p:txBody>
      </p:sp>
    </p:spTree>
    <p:extLst>
      <p:ext uri="{BB962C8B-B14F-4D97-AF65-F5344CB8AC3E}">
        <p14:creationId xmlns:p14="http://schemas.microsoft.com/office/powerpoint/2010/main" val="26658647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BF72256-4A7E-40A1-B769-F1ED9A4D4EF3}" type="slidenum">
              <a:rPr lang="en-US" altLang="en-US" sz="1200">
                <a:solidFill>
                  <a:schemeClr val="tx1"/>
                </a:solidFill>
                <a:latin typeface="Times"/>
              </a:rPr>
              <a:pPr/>
              <a:t>25</a:t>
            </a:fld>
            <a:endParaRPr lang="en-US" altLang="en-US" sz="1200">
              <a:solidFill>
                <a:schemeClr val="tx1"/>
              </a:solidFill>
              <a:latin typeface="Times"/>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xfrm>
            <a:off x="530211" y="2807208"/>
            <a:ext cx="5943600" cy="6492240"/>
          </a:xfrm>
          <a:noFill/>
        </p:spPr>
        <p:txBody>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dirty="0"/>
              <a:t>SHOW </a:t>
            </a:r>
            <a:r>
              <a:rPr lang="en-US" altLang="en-US" dirty="0"/>
              <a:t>and describe all 3 </a:t>
            </a:r>
            <a:r>
              <a:rPr lang="en-US" altLang="en-US" b="1" i="1" dirty="0"/>
              <a:t>Jesus No Equal </a:t>
            </a:r>
            <a:r>
              <a:rPr lang="en-US" altLang="en-US" i="1" dirty="0"/>
              <a:t>books</a:t>
            </a:r>
            <a:r>
              <a:rPr lang="en-US" altLang="en-US" b="1" dirty="0"/>
              <a:t>.</a:t>
            </a:r>
            <a:r>
              <a:rPr lang="en-US" altLang="en-US" dirty="0"/>
              <a:t> </a:t>
            </a:r>
          </a:p>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a:spcBef>
                <a:spcPts val="0"/>
              </a:spcBef>
            </a:pPr>
            <a:endParaRPr lang="en-US" altLang="en-US" dirty="0"/>
          </a:p>
          <a:p>
            <a:pPr marL="230292" indent="-230292">
              <a:spcBef>
                <a:spcPts val="0"/>
              </a:spcBef>
            </a:pPr>
            <a:endParaRPr lang="en-US" altLang="en-US" i="1" dirty="0"/>
          </a:p>
          <a:p>
            <a:pPr marL="687492" lvl="1" indent="-230292">
              <a:spcBef>
                <a:spcPts val="0"/>
              </a:spcBef>
              <a:buFontTx/>
              <a:buChar char="•"/>
            </a:pPr>
            <a:r>
              <a:rPr lang="en-US" altLang="en-US" i="1" dirty="0"/>
              <a:t>Jesus No Equal</a:t>
            </a:r>
            <a:r>
              <a:rPr lang="en-US" altLang="en-US" dirty="0"/>
              <a:t> –the book, journal and leader’s guide --takes you—and your kids—into a passionate encounter with the Son of God! You will get to know Jesus for who He really is. You will learn new things about His life, death, resurrection, and second coming. What you think of Him will be challenged, and who you are will be changed. </a:t>
            </a:r>
          </a:p>
          <a:p>
            <a:pPr lvl="1">
              <a:spcBef>
                <a:spcPts val="0"/>
              </a:spcBef>
            </a:pPr>
            <a:endParaRPr lang="en-US" altLang="en-US" dirty="0"/>
          </a:p>
          <a:p>
            <a:pPr marL="687492" lvl="1" indent="-230292">
              <a:spcBef>
                <a:spcPts val="0"/>
              </a:spcBef>
              <a:buFontTx/>
              <a:buChar char="•"/>
            </a:pPr>
            <a:r>
              <a:rPr lang="en-US" altLang="en-US" dirty="0"/>
              <a:t>As a result of this encounter, you will want to follow Jesus more passionately and He will give you more courage to talk about Him with your friends. You will discover Jesus—who has no equal!</a:t>
            </a:r>
          </a:p>
        </p:txBody>
      </p:sp>
    </p:spTree>
    <p:extLst>
      <p:ext uri="{BB962C8B-B14F-4D97-AF65-F5344CB8AC3E}">
        <p14:creationId xmlns:p14="http://schemas.microsoft.com/office/powerpoint/2010/main" val="15981729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525EFD6-CF83-4493-91EE-153531F7B5C8}" type="slidenum">
              <a:rPr lang="en-US" altLang="en-US" sz="1200">
                <a:solidFill>
                  <a:schemeClr val="tx1"/>
                </a:solidFill>
                <a:latin typeface="Times"/>
              </a:rPr>
              <a:pPr/>
              <a:t>26</a:t>
            </a:fld>
            <a:endParaRPr lang="en-US" altLang="en-US" sz="1200">
              <a:solidFill>
                <a:schemeClr val="tx1"/>
              </a:solidFill>
              <a:latin typeface="Times"/>
            </a:endParaRPr>
          </a:p>
        </p:txBody>
      </p:sp>
      <p:sp>
        <p:nvSpPr>
          <p:cNvPr id="123907"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6AC82F38-02C9-47AE-970C-1ACB203C17A0}" type="slidenum">
              <a:rPr lang="en-US" altLang="en-US" sz="1200">
                <a:solidFill>
                  <a:schemeClr val="tx1"/>
                </a:solidFill>
                <a:latin typeface="Times"/>
              </a:rPr>
              <a:pPr algn="r"/>
              <a:t>26</a:t>
            </a:fld>
            <a:endParaRPr lang="en-US" altLang="en-US" sz="1200">
              <a:solidFill>
                <a:schemeClr val="tx1"/>
              </a:solidFill>
              <a:latin typeface="Times"/>
            </a:endParaRPr>
          </a:p>
        </p:txBody>
      </p:sp>
      <p:sp>
        <p:nvSpPr>
          <p:cNvPr id="123908" name="Rectangle 2"/>
          <p:cNvSpPr>
            <a:spLocks noGrp="1" noRot="1" noChangeAspect="1" noChangeArrowheads="1" noTextEdit="1"/>
          </p:cNvSpPr>
          <p:nvPr>
            <p:ph type="sldImg"/>
          </p:nvPr>
        </p:nvSpPr>
        <p:spPr>
          <a:ln/>
        </p:spPr>
      </p:sp>
      <p:sp>
        <p:nvSpPr>
          <p:cNvPr id="123909" name="Rectangle 3"/>
          <p:cNvSpPr>
            <a:spLocks noGrp="1" noChangeArrowheads="1"/>
          </p:cNvSpPr>
          <p:nvPr>
            <p:ph type="body" idx="1"/>
          </p:nvPr>
        </p:nvSpPr>
        <p:spPr>
          <a:xfrm>
            <a:off x="530352" y="2807208"/>
            <a:ext cx="5943600" cy="6492240"/>
          </a:xfrm>
          <a:noFill/>
        </p:spPr>
        <p:txBody>
          <a:bodyPr/>
          <a:lstStyle/>
          <a:p>
            <a:pPr marL="230292" indent="-230292">
              <a:spcBef>
                <a:spcPts val="0"/>
              </a:spcBef>
              <a:buFontTx/>
              <a:buAutoNum type="arabicPeriod" startAt="3"/>
            </a:pPr>
            <a:r>
              <a:rPr lang="en-US" altLang="en-US" dirty="0"/>
              <a:t>Hold up and describe </a:t>
            </a:r>
            <a:r>
              <a:rPr lang="en-US" altLang="en-US" b="1" i="1" dirty="0"/>
              <a:t>The Heart of the Matter</a:t>
            </a:r>
            <a:r>
              <a:rPr lang="en-US" altLang="en-US" b="1" dirty="0"/>
              <a:t>.  </a:t>
            </a:r>
          </a:p>
          <a:p>
            <a:pPr marL="230292" indent="-230292">
              <a:spcBef>
                <a:spcPts val="0"/>
              </a:spcBef>
            </a:pPr>
            <a:endParaRPr lang="en-US" altLang="en-US" dirty="0"/>
          </a:p>
          <a:p>
            <a:pPr marL="687492" lvl="1" indent="-230292">
              <a:spcBef>
                <a:spcPts val="0"/>
              </a:spcBef>
              <a:buFontTx/>
              <a:buChar char="•"/>
            </a:pPr>
            <a:r>
              <a:rPr lang="en-US" altLang="en-US" dirty="0"/>
              <a:t>Dave Busby's life-long quest to follow God jumps off each page of this book. In the midst of physical weakness from cystic fibrosis, polio, diabetes, heart disease and liver disease, came a spiritual strength that was living proof of 2 Corinthians 12:9. To say that Jesus was his only hope was not a cliché, but a daily, present reality. Don’t be surprised if you are deeply affected by the presence of God through him as you explore the very heart of the matter. </a:t>
            </a:r>
          </a:p>
        </p:txBody>
      </p:sp>
    </p:spTree>
    <p:extLst>
      <p:ext uri="{BB962C8B-B14F-4D97-AF65-F5344CB8AC3E}">
        <p14:creationId xmlns:p14="http://schemas.microsoft.com/office/powerpoint/2010/main" val="395750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2B58973-FC1B-415E-BD8D-2A9AFF2CE6D0}" type="slidenum">
              <a:rPr lang="en-US" altLang="en-US" sz="1200">
                <a:solidFill>
                  <a:schemeClr val="tx1"/>
                </a:solidFill>
                <a:latin typeface="Times"/>
              </a:rPr>
              <a:pPr/>
              <a:t>27</a:t>
            </a:fld>
            <a:endParaRPr lang="en-US" altLang="en-US" sz="1200">
              <a:solidFill>
                <a:schemeClr val="tx1"/>
              </a:solidFill>
              <a:latin typeface="Times"/>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530211" y="2807208"/>
            <a:ext cx="5943600" cy="6492240"/>
          </a:xfrm>
          <a:noFill/>
        </p:spPr>
        <p:txBody>
          <a:bodyPr/>
          <a:lstStyle/>
          <a:p>
            <a:pPr>
              <a:spcBef>
                <a:spcPts val="0"/>
              </a:spcBef>
            </a:pPr>
            <a:r>
              <a:rPr lang="en-US" b="1" dirty="0"/>
              <a:t>CHALLENGE: </a:t>
            </a:r>
            <a:r>
              <a:rPr lang="en-US" dirty="0"/>
              <a:t>Each Session has a “Take Away” for you. For this session it is: </a:t>
            </a:r>
          </a:p>
          <a:p>
            <a:pPr>
              <a:spcBef>
                <a:spcPts val="0"/>
              </a:spcBef>
            </a:pPr>
            <a:endParaRPr lang="en-US" b="1" dirty="0"/>
          </a:p>
          <a:p>
            <a:pPr>
              <a:spcBef>
                <a:spcPts val="0"/>
              </a:spcBef>
            </a:pPr>
            <a:r>
              <a:rPr lang="en-US" b="1" dirty="0"/>
              <a:t>Carve out time daily to spend alone with God. </a:t>
            </a:r>
            <a:r>
              <a:rPr lang="en-US" dirty="0"/>
              <a:t>To go deeper with Christ will you take the challenge to spend 20 - 30 minutes alone with Him daily? </a:t>
            </a:r>
            <a:endParaRPr lang="en-US" altLang="en-US" dirty="0"/>
          </a:p>
        </p:txBody>
      </p:sp>
    </p:spTree>
    <p:extLst>
      <p:ext uri="{BB962C8B-B14F-4D97-AF65-F5344CB8AC3E}">
        <p14:creationId xmlns:p14="http://schemas.microsoft.com/office/powerpoint/2010/main" val="1603142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814AE34-8E55-4299-AC5A-A3D94F1F4C77}" type="slidenum">
              <a:rPr lang="en-US" altLang="en-US" sz="1200">
                <a:solidFill>
                  <a:schemeClr val="tx1"/>
                </a:solidFill>
                <a:latin typeface="Times"/>
              </a:rPr>
              <a:pPr/>
              <a:t>28</a:t>
            </a:fld>
            <a:endParaRPr lang="en-US" altLang="en-US" sz="1200">
              <a:solidFill>
                <a:schemeClr val="tx1"/>
              </a:solidFill>
              <a:latin typeface="Times"/>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marL="230292" indent="-230292" algn="ctr">
              <a:spcBef>
                <a:spcPts val="0"/>
              </a:spcBef>
            </a:pPr>
            <a:endParaRPr lang="en-US" altLang="en-US" b="1" dirty="0"/>
          </a:p>
          <a:p>
            <a:pPr>
              <a:spcBef>
                <a:spcPts val="0"/>
              </a:spcBef>
            </a:pPr>
            <a:r>
              <a:rPr lang="en-US" altLang="en-US" b="1" dirty="0"/>
              <a:t>INSTRUCT</a:t>
            </a:r>
            <a:r>
              <a:rPr lang="en-US" altLang="en-US" dirty="0"/>
              <a:t> participants to fill in your “Go Deeper with Christ” Plan of Action. Think about why and how you envision going deeper with Christ.</a:t>
            </a:r>
          </a:p>
          <a:p>
            <a:pPr marL="230292" indent="-230292"/>
            <a:endParaRPr lang="en-US" altLang="en-US" dirty="0"/>
          </a:p>
        </p:txBody>
      </p:sp>
    </p:spTree>
    <p:extLst>
      <p:ext uri="{BB962C8B-B14F-4D97-AF65-F5344CB8AC3E}">
        <p14:creationId xmlns:p14="http://schemas.microsoft.com/office/powerpoint/2010/main" val="33919828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781C9E7-80DC-461F-9277-28430B8E04A6}" type="slidenum">
              <a:rPr lang="en-US" altLang="en-US" sz="1200">
                <a:solidFill>
                  <a:schemeClr val="tx1"/>
                </a:solidFill>
                <a:latin typeface="Times"/>
              </a:rPr>
              <a:pPr/>
              <a:t>29</a:t>
            </a:fld>
            <a:endParaRPr lang="en-US" altLang="en-US" sz="1200">
              <a:solidFill>
                <a:schemeClr val="tx1"/>
              </a:solidFill>
              <a:latin typeface="Times"/>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 </a:t>
            </a:r>
          </a:p>
          <a:p>
            <a:pPr marL="230292" indent="-230292" algn="ctr">
              <a:spcBef>
                <a:spcPts val="0"/>
              </a:spcBef>
            </a:pPr>
            <a:r>
              <a:rPr lang="en-US" altLang="en-US" b="1" dirty="0"/>
              <a:t>(15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p>
          <a:p>
            <a:pPr marL="230292" indent="-230292">
              <a:spcBef>
                <a:spcPts val="0"/>
              </a:spcBef>
            </a:pPr>
            <a:endParaRPr lang="en-US" altLang="en-US" dirty="0"/>
          </a:p>
          <a:p>
            <a:pPr marL="690875" lvl="1" indent="-230292">
              <a:spcBef>
                <a:spcPts val="0"/>
              </a:spcBef>
              <a:buFontTx/>
              <a:buChar char="•"/>
            </a:pPr>
            <a:r>
              <a:rPr lang="en-US" altLang="en-US" dirty="0"/>
              <a:t>Share your “Go Deeper with Christ” Plan of Action.</a:t>
            </a:r>
          </a:p>
          <a:p>
            <a:pPr marL="460583" lvl="1">
              <a:spcBef>
                <a:spcPts val="0"/>
              </a:spcBef>
            </a:pPr>
            <a:endParaRPr lang="en-US" altLang="en-US" dirty="0"/>
          </a:p>
          <a:p>
            <a:pPr marL="690875" lvl="1" indent="-230292">
              <a:spcBef>
                <a:spcPts val="0"/>
              </a:spcBef>
              <a:buFontTx/>
              <a:buChar char="•"/>
            </a:pPr>
            <a:r>
              <a:rPr lang="en-US" altLang="en-US" dirty="0"/>
              <a:t>Pray with your “Prayer Triplet” offering God your plans to “Go Deeper with Christ.”</a:t>
            </a:r>
          </a:p>
          <a:p>
            <a:pPr marL="230292" indent="-230292"/>
            <a:endParaRPr lang="en-US" altLang="en-US" dirty="0"/>
          </a:p>
        </p:txBody>
      </p:sp>
    </p:spTree>
    <p:extLst>
      <p:ext uri="{BB962C8B-B14F-4D97-AF65-F5344CB8AC3E}">
        <p14:creationId xmlns:p14="http://schemas.microsoft.com/office/powerpoint/2010/main" val="3417391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3</a:t>
            </a:fld>
            <a:endParaRPr lang="en-US" altLang="en-US" sz="1200">
              <a:solidFill>
                <a:schemeClr val="tx1"/>
              </a:solidFill>
              <a:latin typeface="Times"/>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xfrm>
            <a:off x="530352" y="2807208"/>
            <a:ext cx="5943600" cy="6492240"/>
          </a:xfrm>
          <a:noFill/>
        </p:spPr>
        <p:txBody>
          <a:bodyPr/>
          <a:lstStyle/>
          <a:p>
            <a:pPr>
              <a:lnSpc>
                <a:spcPct val="90000"/>
              </a:lnSpc>
              <a:spcBef>
                <a:spcPts val="0"/>
              </a:spcBef>
            </a:pPr>
            <a:r>
              <a:rPr lang="en-US" altLang="en-US" b="1" dirty="0"/>
              <a:t>ASK: </a:t>
            </a:r>
            <a:r>
              <a:rPr lang="en-US" altLang="en-US" dirty="0"/>
              <a:t>How do you maximize your influence? </a:t>
            </a:r>
          </a:p>
          <a:p>
            <a:pPr>
              <a:lnSpc>
                <a:spcPct val="90000"/>
              </a:lnSpc>
              <a:spcBef>
                <a:spcPts val="0"/>
              </a:spcBef>
            </a:pPr>
            <a:endParaRPr lang="en-US" altLang="en-US" dirty="0"/>
          </a:p>
          <a:p>
            <a:pPr>
              <a:lnSpc>
                <a:spcPct val="90000"/>
              </a:lnSpc>
              <a:spcBef>
                <a:spcPts val="0"/>
              </a:spcBef>
            </a:pPr>
            <a:r>
              <a:rPr lang="en-US" altLang="en-US" b="1" dirty="0"/>
              <a:t>EXPLAIN: </a:t>
            </a:r>
            <a:r>
              <a:rPr lang="en-US" altLang="en-US" u="sng" dirty="0"/>
              <a:t>Through you, kids are transformed</a:t>
            </a:r>
            <a:r>
              <a:rPr lang="en-US" altLang="en-US" dirty="0"/>
              <a:t> from immature, and superficial to mature and solid followers of Jesus. They move from fuzzy on their identity and destiny to fruit-bearing disciples whose lives make a difference in God’s Kingdom. </a:t>
            </a:r>
          </a:p>
          <a:p>
            <a:pPr>
              <a:lnSpc>
                <a:spcPct val="90000"/>
              </a:lnSpc>
              <a:spcBef>
                <a:spcPts val="0"/>
              </a:spcBef>
            </a:pPr>
            <a:endParaRPr lang="en-US" altLang="en-US" dirty="0"/>
          </a:p>
          <a:p>
            <a:pPr>
              <a:lnSpc>
                <a:spcPct val="90000"/>
              </a:lnSpc>
              <a:spcBef>
                <a:spcPts val="0"/>
              </a:spcBef>
            </a:pPr>
            <a:r>
              <a:rPr lang="en-US" altLang="en-US" dirty="0"/>
              <a:t>The </a:t>
            </a:r>
            <a:r>
              <a:rPr lang="en-US" altLang="en-US" u="sng" dirty="0"/>
              <a:t>beginning point</a:t>
            </a:r>
            <a:r>
              <a:rPr lang="en-US" altLang="en-US" dirty="0"/>
              <a:t> for that is when you make </a:t>
            </a:r>
            <a:r>
              <a:rPr lang="en-US" altLang="en-US" u="sng" dirty="0"/>
              <a:t>a radical return to Jesus and His way of doing life and ministry</a:t>
            </a:r>
            <a:r>
              <a:rPr lang="en-US" altLang="en-US" dirty="0"/>
              <a:t>! You may think you are already “Jesus focused” but today you will see that we have become </a:t>
            </a:r>
            <a:r>
              <a:rPr lang="en-US" altLang="en-US" u="sng" dirty="0"/>
              <a:t>like the frog in the kettle</a:t>
            </a:r>
            <a:r>
              <a:rPr lang="en-US" altLang="en-US" dirty="0"/>
              <a:t>. Often what looks “normal” to us is “abnormal” in light of the New Testament. </a:t>
            </a:r>
          </a:p>
          <a:p>
            <a:pPr>
              <a:lnSpc>
                <a:spcPct val="90000"/>
              </a:lnSpc>
              <a:spcBef>
                <a:spcPts val="0"/>
              </a:spcBef>
            </a:pPr>
            <a:endParaRPr lang="en-US" altLang="en-US" dirty="0"/>
          </a:p>
          <a:p>
            <a:pPr>
              <a:lnSpc>
                <a:spcPct val="90000"/>
              </a:lnSpc>
              <a:spcBef>
                <a:spcPts val="0"/>
              </a:spcBef>
            </a:pPr>
            <a:r>
              <a:rPr lang="en-US" altLang="en-US" dirty="0"/>
              <a:t>Seeing ourselves as a </a:t>
            </a:r>
            <a:r>
              <a:rPr lang="en-US" altLang="en-US" u="sng" dirty="0"/>
              <a:t>relational bridge</a:t>
            </a:r>
            <a:r>
              <a:rPr lang="en-US" altLang="en-US" dirty="0"/>
              <a:t> gives us a good overall picture of what it means to be “Jesus-focused”.</a:t>
            </a:r>
            <a:endParaRPr lang="en-US" altLang="en-US" u="sng" dirty="0"/>
          </a:p>
          <a:p>
            <a:pPr>
              <a:lnSpc>
                <a:spcPct val="90000"/>
              </a:lnSpc>
              <a:spcBef>
                <a:spcPts val="0"/>
              </a:spcBef>
            </a:pPr>
            <a:endParaRPr lang="en-US" altLang="en-US" u="sng" dirty="0"/>
          </a:p>
          <a:p>
            <a:pPr>
              <a:lnSpc>
                <a:spcPct val="90000"/>
              </a:lnSpc>
              <a:spcBef>
                <a:spcPts val="0"/>
              </a:spcBef>
            </a:pPr>
            <a:r>
              <a:rPr lang="en-US" altLang="en-US" b="1" dirty="0"/>
              <a:t>ILLUSTRATE: </a:t>
            </a:r>
            <a:r>
              <a:rPr lang="en-US" altLang="en-US" dirty="0"/>
              <a:t>Point to the slide and hold your </a:t>
            </a:r>
            <a:r>
              <a:rPr lang="en-US" altLang="en-US" u="sng" dirty="0"/>
              <a:t>Arm Up</a:t>
            </a:r>
            <a:r>
              <a:rPr lang="en-US" altLang="en-US" dirty="0"/>
              <a:t> and </a:t>
            </a:r>
            <a:r>
              <a:rPr lang="en-US" altLang="en-US" u="sng" dirty="0"/>
              <a:t>Arm Out</a:t>
            </a:r>
            <a:r>
              <a:rPr lang="en-US" altLang="en-US" dirty="0"/>
              <a:t> to demonstrate. </a:t>
            </a:r>
            <a:r>
              <a:rPr lang="en-US" altLang="en-US" b="1" dirty="0"/>
              <a:t> </a:t>
            </a:r>
          </a:p>
          <a:p>
            <a:pPr>
              <a:lnSpc>
                <a:spcPct val="90000"/>
              </a:lnSpc>
              <a:spcBef>
                <a:spcPts val="0"/>
              </a:spcBef>
            </a:pPr>
            <a:endParaRPr lang="en-US" altLang="en-US" b="1" dirty="0"/>
          </a:p>
          <a:p>
            <a:pPr marL="628650" lvl="1" indent="-171450">
              <a:lnSpc>
                <a:spcPct val="90000"/>
              </a:lnSpc>
              <a:spcBef>
                <a:spcPts val="0"/>
              </a:spcBef>
              <a:buFont typeface="Arial" panose="020B0604020202020204" pitchFamily="34" charset="0"/>
              <a:buChar char="•"/>
            </a:pPr>
            <a:r>
              <a:rPr lang="en-US" altLang="en-US" dirty="0"/>
              <a:t>Arm Up—you connect to Jesus and He connects to you. </a:t>
            </a:r>
          </a:p>
          <a:p>
            <a:pPr marL="628650" lvl="1" indent="-171450">
              <a:lnSpc>
                <a:spcPct val="90000"/>
              </a:lnSpc>
              <a:spcBef>
                <a:spcPts val="0"/>
              </a:spcBef>
              <a:buFont typeface="Arial"/>
              <a:buChar char="•"/>
            </a:pPr>
            <a:r>
              <a:rPr lang="en-US" altLang="en-US" dirty="0"/>
              <a:t>Arm Out—you connect to kids who connect to Jesus through you.</a:t>
            </a:r>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900" dirty="0"/>
          </a:p>
          <a:p>
            <a:pPr marL="230292" indent="-230292">
              <a:lnSpc>
                <a:spcPct val="90000"/>
              </a:lnSpc>
            </a:pPr>
            <a:endParaRPr lang="en-US" altLang="en-US" sz="900" b="1" dirty="0"/>
          </a:p>
          <a:p>
            <a:pPr marL="230292" indent="-230292">
              <a:lnSpc>
                <a:spcPct val="90000"/>
              </a:lnSpc>
            </a:pPr>
            <a:endParaRPr lang="en-US" altLang="en-US" sz="700" b="1" dirty="0"/>
          </a:p>
          <a:p>
            <a:pPr marL="230292" indent="-230292">
              <a:lnSpc>
                <a:spcPct val="90000"/>
              </a:lnSpc>
            </a:pPr>
            <a:endParaRPr lang="en-US" altLang="en-US" sz="700" b="1" dirty="0"/>
          </a:p>
          <a:p>
            <a:pPr marL="690875" lvl="1" indent="-230292">
              <a:lnSpc>
                <a:spcPct val="90000"/>
              </a:lnSpc>
            </a:pPr>
            <a:endParaRPr lang="en-US" altLang="en-US" sz="700" dirty="0"/>
          </a:p>
        </p:txBody>
      </p:sp>
    </p:spTree>
    <p:extLst>
      <p:ext uri="{BB962C8B-B14F-4D97-AF65-F5344CB8AC3E}">
        <p14:creationId xmlns:p14="http://schemas.microsoft.com/office/powerpoint/2010/main" val="41941896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30</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Pray with Passion</a:t>
            </a:r>
          </a:p>
          <a:p>
            <a:pPr algn="ctr">
              <a:spcBef>
                <a:spcPts val="0"/>
              </a:spcBef>
            </a:pPr>
            <a:r>
              <a:rPr lang="en-US" altLang="en-US" b="1" dirty="0"/>
              <a:t>10:45-11:30</a:t>
            </a:r>
          </a:p>
          <a:p>
            <a:pPr algn="ctr">
              <a:spcBef>
                <a:spcPts val="0"/>
              </a:spcBef>
            </a:pPr>
            <a:endParaRPr lang="en-US" altLang="en-US" b="1" dirty="0"/>
          </a:p>
          <a:p>
            <a:pPr>
              <a:spcBef>
                <a:spcPts val="0"/>
              </a:spcBef>
            </a:pPr>
            <a:r>
              <a:rPr lang="en-US" altLang="en-US" b="1" dirty="0"/>
              <a:t>INTRODUCE</a:t>
            </a:r>
            <a:r>
              <a:rPr lang="en-US" altLang="en-US" dirty="0"/>
              <a:t> the next Forum segment by pointing to “Pray with Passion” on the diagram. By doing this in every session everyone will know where we are as we go through the day. </a:t>
            </a:r>
          </a:p>
          <a:p>
            <a:pPr>
              <a:spcBef>
                <a:spcPts val="0"/>
              </a:spcBef>
            </a:pPr>
            <a:endParaRPr lang="en-US" altLang="en-US" b="1" dirty="0"/>
          </a:p>
          <a:p>
            <a:pPr>
              <a:spcBef>
                <a:spcPts val="0"/>
              </a:spcBef>
            </a:pPr>
            <a:r>
              <a:rPr lang="en-US" altLang="en-US" b="1" dirty="0"/>
              <a:t>EXPLAIN:</a:t>
            </a:r>
            <a:r>
              <a:rPr lang="en-US" altLang="en-US" dirty="0"/>
              <a:t> We will start “Pray with Passion” which is Session 3 in the </a:t>
            </a:r>
            <a:r>
              <a:rPr lang="en-US" altLang="en-US" i="1" dirty="0"/>
              <a:t>JFYM Notebook.</a:t>
            </a:r>
          </a:p>
          <a:p>
            <a:pPr>
              <a:spcBef>
                <a:spcPts val="0"/>
              </a:spcBef>
            </a:pPr>
            <a:endParaRPr lang="en-US" altLang="en-US" b="1" i="1" dirty="0"/>
          </a:p>
          <a:p>
            <a:pPr>
              <a:spcBef>
                <a:spcPts val="0"/>
              </a:spcBef>
            </a:pPr>
            <a:r>
              <a:rPr lang="en-US" altLang="en-US" b="1" dirty="0"/>
              <a:t>ILLUSTRATE </a:t>
            </a:r>
            <a:r>
              <a:rPr lang="en-US" altLang="en-US" dirty="0"/>
              <a:t>with the Arm Up/Arm Out illustration. “Pray with Passion” further extends and intensifies our vertical relationship with God. </a:t>
            </a:r>
          </a:p>
          <a:p>
            <a:pPr>
              <a:spcBef>
                <a:spcPts val="0"/>
              </a:spcBef>
            </a:pPr>
            <a:endParaRPr lang="en-US" altLang="en-US" b="1" dirty="0"/>
          </a:p>
          <a:p>
            <a:pPr marL="230292" indent="-230292"/>
            <a:endParaRPr lang="en-US" altLang="en-US" dirty="0"/>
          </a:p>
        </p:txBody>
      </p:sp>
    </p:spTree>
    <p:extLst>
      <p:ext uri="{BB962C8B-B14F-4D97-AF65-F5344CB8AC3E}">
        <p14:creationId xmlns:p14="http://schemas.microsoft.com/office/powerpoint/2010/main" val="3673141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D366F76-80E7-47AB-9A82-15F66583725A}" type="slidenum">
              <a:rPr lang="en-US" altLang="en-US" sz="1200">
                <a:solidFill>
                  <a:schemeClr val="tx1"/>
                </a:solidFill>
                <a:latin typeface="Times"/>
              </a:rPr>
              <a:pPr/>
              <a:t>31</a:t>
            </a:fld>
            <a:endParaRPr lang="en-US" altLang="en-US" sz="1200">
              <a:solidFill>
                <a:schemeClr val="tx1"/>
              </a:solidFill>
              <a:latin typeface="Times"/>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Pray with Passion </a:t>
            </a:r>
          </a:p>
          <a:p>
            <a:pPr>
              <a:spcBef>
                <a:spcPts val="0"/>
              </a:spcBef>
            </a:pPr>
            <a:endParaRPr lang="en-US" altLang="en-US" b="1" dirty="0"/>
          </a:p>
          <a:p>
            <a:pPr>
              <a:spcBef>
                <a:spcPts val="0"/>
              </a:spcBef>
            </a:pPr>
            <a:r>
              <a:rPr lang="en-US" altLang="en-US" b="1" dirty="0"/>
              <a:t>EXPLAIN:</a:t>
            </a:r>
            <a:r>
              <a:rPr lang="en-US" altLang="en-US" dirty="0"/>
              <a:t> Let’s go to “Pray with Passion”—Session 3 in the </a:t>
            </a:r>
            <a:r>
              <a:rPr lang="en-US" altLang="en-US" i="1" dirty="0"/>
              <a:t>JFYM Notebook.</a:t>
            </a:r>
          </a:p>
          <a:p>
            <a:pPr>
              <a:spcBef>
                <a:spcPts val="0"/>
              </a:spcBef>
            </a:pPr>
            <a:endParaRPr lang="en-US" altLang="en-US" b="1" dirty="0"/>
          </a:p>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a:spcBef>
                <a:spcPts val="0"/>
              </a:spcBef>
            </a:pPr>
            <a:r>
              <a:rPr lang="en-US" altLang="en-US" dirty="0"/>
              <a:t>               The Goal: to create an environment of passionate praying</a:t>
            </a:r>
          </a:p>
          <a:p>
            <a:pPr>
              <a:spcBef>
                <a:spcPts val="0"/>
              </a:spcBef>
            </a:pPr>
            <a:endParaRPr lang="en-US" altLang="en-US" dirty="0"/>
          </a:p>
          <a:p>
            <a:pPr>
              <a:spcBef>
                <a:spcPts val="0"/>
              </a:spcBef>
            </a:pPr>
            <a:r>
              <a:rPr lang="en-US" altLang="en-US" b="1" dirty="0"/>
              <a:t>EXPLAIN: </a:t>
            </a:r>
            <a:r>
              <a:rPr lang="en-US" altLang="en-US" u="sng" dirty="0"/>
              <a:t>When we create a “place and space” for God</a:t>
            </a:r>
            <a:r>
              <a:rPr lang="en-US" altLang="en-US" dirty="0"/>
              <a:t> in our ministries through passionate praying, then, like Jesus, our personal lives and our ministries will be filled with the </a:t>
            </a:r>
            <a:r>
              <a:rPr lang="en-US" altLang="en-US" u="sng" dirty="0"/>
              <a:t>presence</a:t>
            </a:r>
            <a:r>
              <a:rPr lang="en-US" altLang="en-US" dirty="0"/>
              <a:t> and </a:t>
            </a:r>
            <a:r>
              <a:rPr lang="en-US" altLang="en-US" u="sng" dirty="0"/>
              <a:t>power</a:t>
            </a:r>
            <a:r>
              <a:rPr lang="en-US" altLang="en-US" dirty="0"/>
              <a:t> of God! </a:t>
            </a:r>
            <a:endParaRPr lang="en-US" altLang="en-US" b="1" dirty="0"/>
          </a:p>
          <a:p>
            <a:endParaRPr lang="en-US" altLang="en-US" dirty="0"/>
          </a:p>
        </p:txBody>
      </p:sp>
    </p:spTree>
    <p:extLst>
      <p:ext uri="{BB962C8B-B14F-4D97-AF65-F5344CB8AC3E}">
        <p14:creationId xmlns:p14="http://schemas.microsoft.com/office/powerpoint/2010/main" val="26085530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69D3020-494B-40AB-BBC3-9BECBB3E3DC9}" type="slidenum">
              <a:rPr lang="en-US" altLang="en-US" sz="1200">
                <a:solidFill>
                  <a:schemeClr val="tx1"/>
                </a:solidFill>
                <a:latin typeface="Times"/>
              </a:rPr>
              <a:pPr/>
              <a:t>32</a:t>
            </a:fld>
            <a:endParaRPr lang="en-US" altLang="en-US" sz="1200">
              <a:solidFill>
                <a:schemeClr val="tx1"/>
              </a:solidFill>
              <a:latin typeface="Times"/>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xfrm>
            <a:off x="530352" y="2807208"/>
            <a:ext cx="5943600" cy="6492240"/>
          </a:xfrm>
          <a:noFill/>
        </p:spPr>
        <p:txBody>
          <a:bodyPr/>
          <a:lstStyle/>
          <a:p>
            <a:r>
              <a:rPr lang="en-US" altLang="en-US" b="1" dirty="0"/>
              <a:t>ASK:</a:t>
            </a:r>
            <a:r>
              <a:rPr lang="en-US" altLang="en-US" dirty="0"/>
              <a:t> How do we increase our passion for prayer and create an environment for others to pray with passion?</a:t>
            </a:r>
          </a:p>
        </p:txBody>
      </p:sp>
    </p:spTree>
    <p:extLst>
      <p:ext uri="{BB962C8B-B14F-4D97-AF65-F5344CB8AC3E}">
        <p14:creationId xmlns:p14="http://schemas.microsoft.com/office/powerpoint/2010/main" val="1504977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39EE231-843E-4EDE-BCCD-A65A431993E1}" type="slidenum">
              <a:rPr lang="en-US" altLang="en-US" sz="1200">
                <a:solidFill>
                  <a:schemeClr val="tx1"/>
                </a:solidFill>
                <a:latin typeface="Times"/>
              </a:rPr>
              <a:pPr/>
              <a:t>33</a:t>
            </a:fld>
            <a:endParaRPr lang="en-US" altLang="en-US" sz="1200">
              <a:solidFill>
                <a:schemeClr val="tx1"/>
              </a:solidFill>
              <a:latin typeface="Times"/>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a:t>
            </a:r>
          </a:p>
          <a:p>
            <a:pPr algn="ctr">
              <a:spcBef>
                <a:spcPts val="0"/>
              </a:spcBef>
            </a:pPr>
            <a:r>
              <a:rPr lang="en-US" altLang="en-US" b="1" dirty="0"/>
              <a:t>(5 min)</a:t>
            </a:r>
          </a:p>
          <a:p>
            <a:pPr>
              <a:spcBef>
                <a:spcPts val="0"/>
              </a:spcBef>
            </a:pPr>
            <a:endParaRPr lang="en-US" altLang="en-US" b="1" dirty="0"/>
          </a:p>
          <a:p>
            <a:pPr>
              <a:spcBef>
                <a:spcPts val="0"/>
              </a:spcBef>
            </a:pPr>
            <a:r>
              <a:rPr lang="en-US" altLang="en-US" b="1" dirty="0"/>
              <a:t>INSTRUCT</a:t>
            </a:r>
            <a:r>
              <a:rPr lang="en-US" altLang="en-US" dirty="0"/>
              <a:t> participants to prepare by reading the </a:t>
            </a:r>
            <a:r>
              <a:rPr lang="en-US" altLang="en-US" i="1" dirty="0"/>
              <a:t>JFYM Notebook,</a:t>
            </a:r>
            <a:r>
              <a:rPr lang="en-US" altLang="en-US" dirty="0"/>
              <a:t> pages 31-32.</a:t>
            </a:r>
            <a:endParaRPr lang="en-US" altLang="en-US" b="1" dirty="0"/>
          </a:p>
        </p:txBody>
      </p:sp>
    </p:spTree>
    <p:extLst>
      <p:ext uri="{BB962C8B-B14F-4D97-AF65-F5344CB8AC3E}">
        <p14:creationId xmlns:p14="http://schemas.microsoft.com/office/powerpoint/2010/main" val="15808659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E26DBBA-60F6-4C5A-AA8A-6B6C6797CDF6}" type="slidenum">
              <a:rPr lang="en-US" altLang="en-US" sz="1200">
                <a:solidFill>
                  <a:schemeClr val="tx1"/>
                </a:solidFill>
                <a:latin typeface="Times"/>
              </a:rPr>
              <a:pPr/>
              <a:t>34</a:t>
            </a:fld>
            <a:endParaRPr lang="en-US" altLang="en-US" sz="1200">
              <a:solidFill>
                <a:schemeClr val="tx1"/>
              </a:solidFill>
              <a:latin typeface="Times"/>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CHOOSE </a:t>
            </a:r>
            <a:r>
              <a:rPr lang="en-US" altLang="en-US" dirty="0"/>
              <a:t>a participant to read the quote by Mother Teresa. </a:t>
            </a:r>
          </a:p>
          <a:p>
            <a:pPr>
              <a:spcBef>
                <a:spcPts val="0"/>
              </a:spcBef>
            </a:pPr>
            <a:endParaRPr lang="en-US" altLang="en-US" i="1" dirty="0"/>
          </a:p>
          <a:p>
            <a:pPr lvl="1">
              <a:spcBef>
                <a:spcPts val="0"/>
              </a:spcBef>
            </a:pPr>
            <a:r>
              <a:rPr lang="en-US" altLang="en-US" i="1" dirty="0"/>
              <a:t>Love to pray.  Feel often during the day the need for prayer, and take trouble to pray.  Prayer enlarges the heart until it is capable of containing God’s gift of himself.  Ask and seek, and your heart will grow big enough to receive him and keep him as your own.</a:t>
            </a:r>
            <a:r>
              <a:rPr lang="en-US" altLang="en-US" dirty="0"/>
              <a:t>   </a:t>
            </a:r>
          </a:p>
          <a:p>
            <a:pPr>
              <a:spcBef>
                <a:spcPts val="0"/>
              </a:spcBef>
            </a:pPr>
            <a:endParaRPr lang="en-US" altLang="en-US" b="1" dirty="0"/>
          </a:p>
          <a:p>
            <a:pPr>
              <a:spcBef>
                <a:spcPts val="0"/>
              </a:spcBef>
            </a:pPr>
            <a:r>
              <a:rPr lang="en-US" altLang="en-US" b="1" dirty="0"/>
              <a:t>ASK:</a:t>
            </a:r>
            <a:r>
              <a:rPr lang="en-US" altLang="en-US" dirty="0"/>
              <a:t> Do you love to pray?</a:t>
            </a:r>
          </a:p>
        </p:txBody>
      </p:sp>
    </p:spTree>
    <p:extLst>
      <p:ext uri="{BB962C8B-B14F-4D97-AF65-F5344CB8AC3E}">
        <p14:creationId xmlns:p14="http://schemas.microsoft.com/office/powerpoint/2010/main" val="26272441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4843398-AC6D-4898-B215-CBB99E1F63D5}" type="slidenum">
              <a:rPr lang="en-US" altLang="en-US" sz="1200">
                <a:solidFill>
                  <a:schemeClr val="tx1"/>
                </a:solidFill>
                <a:latin typeface="Times"/>
              </a:rPr>
              <a:pPr/>
              <a:t>35</a:t>
            </a:fld>
            <a:endParaRPr lang="en-US" altLang="en-US" sz="1200">
              <a:solidFill>
                <a:schemeClr val="tx1"/>
              </a:solidFill>
              <a:latin typeface="Times"/>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READ:</a:t>
            </a:r>
            <a:r>
              <a:rPr lang="en-US" altLang="en-US" dirty="0"/>
              <a:t>  Jesus loved to pray!</a:t>
            </a:r>
          </a:p>
          <a:p>
            <a:pPr>
              <a:spcBef>
                <a:spcPts val="0"/>
              </a:spcBef>
            </a:pPr>
            <a:endParaRPr lang="en-US" altLang="en-US" dirty="0"/>
          </a:p>
          <a:p>
            <a:pPr>
              <a:spcBef>
                <a:spcPts val="0"/>
              </a:spcBef>
            </a:pPr>
            <a:r>
              <a:rPr lang="en-US" altLang="en-US" b="1" dirty="0"/>
              <a:t>EXPLAIN: </a:t>
            </a:r>
            <a:r>
              <a:rPr lang="en-US" altLang="en-US" dirty="0"/>
              <a:t>Jesus’ life was like a play. He was the star. His disciples and all the other people were supporting actors. Behind it all prayer is the backdrop. If you read the Gospels with that viewpoint you will be amazed at how deeply prayer is woven into every page. </a:t>
            </a:r>
            <a:endParaRPr lang="en-US" altLang="en-US" b="1" dirty="0"/>
          </a:p>
          <a:p>
            <a:pPr>
              <a:spcBef>
                <a:spcPts val="0"/>
              </a:spcBef>
            </a:pPr>
            <a:endParaRPr lang="en-US" altLang="en-US" dirty="0"/>
          </a:p>
          <a:p>
            <a:pPr>
              <a:spcBef>
                <a:spcPts val="0"/>
              </a:spcBef>
            </a:pPr>
            <a:r>
              <a:rPr lang="en-US" altLang="en-US" b="1" dirty="0"/>
              <a:t>ASK</a:t>
            </a:r>
            <a:r>
              <a:rPr lang="en-US" altLang="en-US" dirty="0"/>
              <a:t> a participant to read Mark 1:35</a:t>
            </a:r>
            <a:r>
              <a:rPr lang="en-US" altLang="en-US" b="1" dirty="0"/>
              <a:t> </a:t>
            </a:r>
            <a:r>
              <a:rPr lang="en-US" altLang="en-US" dirty="0"/>
              <a:t>and explain what he/she thinks it means. Then ask, what two short words are the key to applying this verse? </a:t>
            </a:r>
          </a:p>
          <a:p>
            <a:pPr>
              <a:spcBef>
                <a:spcPts val="0"/>
              </a:spcBef>
            </a:pPr>
            <a:endParaRPr lang="en-US" altLang="en-US" dirty="0"/>
          </a:p>
          <a:p>
            <a:pPr lvl="1">
              <a:spcBef>
                <a:spcPts val="0"/>
              </a:spcBef>
            </a:pPr>
            <a:r>
              <a:rPr lang="en-US" altLang="en-US" i="1" dirty="0"/>
              <a:t>Very early in the morning, while it was still dark, Jesus got up, left the house and went off to a solitary place, where he prayed.</a:t>
            </a:r>
            <a:r>
              <a:rPr lang="en-US" altLang="en-US" dirty="0"/>
              <a:t> </a:t>
            </a:r>
          </a:p>
          <a:p>
            <a:pPr lvl="1">
              <a:spcBef>
                <a:spcPts val="0"/>
              </a:spcBef>
            </a:pPr>
            <a:r>
              <a:rPr lang="en-US" altLang="en-US" b="1" dirty="0"/>
              <a:t>					       </a:t>
            </a:r>
            <a:r>
              <a:rPr lang="en-US" altLang="en-US" dirty="0"/>
              <a:t>Mark 1:35</a:t>
            </a:r>
          </a:p>
          <a:p>
            <a:pPr>
              <a:spcBef>
                <a:spcPts val="0"/>
              </a:spcBef>
            </a:pPr>
            <a:endParaRPr lang="en-US" altLang="en-US" b="1" dirty="0"/>
          </a:p>
          <a:p>
            <a:pPr>
              <a:spcBef>
                <a:spcPts val="0"/>
              </a:spcBef>
            </a:pPr>
            <a:r>
              <a:rPr lang="en-US" altLang="en-US" b="1" dirty="0"/>
              <a:t>EXPLAIN: </a:t>
            </a:r>
            <a:r>
              <a:rPr lang="en-US" altLang="en-US" dirty="0"/>
              <a:t>The two key words are “GOT UP”! If we don’t get up then it’s really hard to spend time with God. </a:t>
            </a:r>
          </a:p>
          <a:p>
            <a:pPr>
              <a:spcBef>
                <a:spcPts val="0"/>
              </a:spcBef>
            </a:pPr>
            <a:endParaRPr lang="en-US" altLang="en-US" dirty="0"/>
          </a:p>
          <a:p>
            <a:pPr>
              <a:spcBef>
                <a:spcPts val="0"/>
              </a:spcBef>
            </a:pPr>
            <a:r>
              <a:rPr lang="en-US" altLang="en-US" dirty="0"/>
              <a:t>Here’s a guideline to follow: “No Bible, no breakfast!”</a:t>
            </a:r>
            <a:r>
              <a:rPr lang="en-US" altLang="en-US" b="1" dirty="0"/>
              <a:t> </a:t>
            </a:r>
          </a:p>
          <a:p>
            <a:pPr>
              <a:spcBef>
                <a:spcPts val="0"/>
              </a:spcBef>
            </a:pPr>
            <a:endParaRPr lang="en-US" altLang="en-US" b="1" dirty="0"/>
          </a:p>
          <a:p>
            <a:pPr>
              <a:spcBef>
                <a:spcPts val="0"/>
              </a:spcBef>
            </a:pPr>
            <a:r>
              <a:rPr lang="en-US" altLang="en-US" u="sng" dirty="0"/>
              <a:t>Why do you think Jesus “got up”?</a:t>
            </a:r>
            <a:r>
              <a:rPr lang="en-US" altLang="en-US" dirty="0"/>
              <a:t> He had a passion to be in the </a:t>
            </a:r>
            <a:r>
              <a:rPr lang="en-US" altLang="en-US" u="sng" dirty="0"/>
              <a:t>presence</a:t>
            </a:r>
            <a:r>
              <a:rPr lang="en-US" altLang="en-US" dirty="0"/>
              <a:t> of His Father, to communicate with His Father. Jesus wants us to enjoy the </a:t>
            </a:r>
            <a:r>
              <a:rPr lang="en-US" altLang="en-US" u="sng" dirty="0"/>
              <a:t>presence</a:t>
            </a:r>
            <a:r>
              <a:rPr lang="en-US" altLang="en-US" dirty="0"/>
              <a:t> of His Father too, and to have His same love for communication with our Heavenly Father.</a:t>
            </a:r>
          </a:p>
        </p:txBody>
      </p:sp>
    </p:spTree>
    <p:extLst>
      <p:ext uri="{BB962C8B-B14F-4D97-AF65-F5344CB8AC3E}">
        <p14:creationId xmlns:p14="http://schemas.microsoft.com/office/powerpoint/2010/main" val="178644410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3E2B276-DF80-4C16-8929-9498DB1852E5}" type="slidenum">
              <a:rPr lang="en-US" altLang="en-US" sz="1200">
                <a:solidFill>
                  <a:schemeClr val="tx1"/>
                </a:solidFill>
                <a:latin typeface="Times"/>
              </a:rPr>
              <a:pPr/>
              <a:t>36</a:t>
            </a:fld>
            <a:endParaRPr lang="en-US" altLang="en-US" sz="1200">
              <a:solidFill>
                <a:schemeClr val="tx1"/>
              </a:solidFill>
              <a:latin typeface="Times"/>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EXPLAIN:</a:t>
            </a:r>
            <a:r>
              <a:rPr lang="en-US" altLang="en-US" dirty="0"/>
              <a:t> Jesus wants us not only to experience His </a:t>
            </a:r>
            <a:r>
              <a:rPr lang="en-US" altLang="en-US" u="sng" dirty="0"/>
              <a:t>presence</a:t>
            </a:r>
            <a:r>
              <a:rPr lang="en-US" altLang="en-US" dirty="0"/>
              <a:t>, but also His </a:t>
            </a:r>
            <a:r>
              <a:rPr lang="en-US" altLang="en-US" u="sng" dirty="0"/>
              <a:t>power</a:t>
            </a:r>
            <a:r>
              <a:rPr lang="en-US" altLang="en-US" dirty="0"/>
              <a:t>. </a:t>
            </a:r>
            <a:endParaRPr lang="en-US" altLang="en-US" b="1" dirty="0"/>
          </a:p>
          <a:p>
            <a:pPr marL="230292" indent="-230292">
              <a:spcBef>
                <a:spcPts val="0"/>
              </a:spcBef>
            </a:pPr>
            <a:endParaRPr lang="en-US" altLang="en-US" b="1" dirty="0"/>
          </a:p>
          <a:p>
            <a:pPr marL="230292" indent="-230292">
              <a:spcBef>
                <a:spcPts val="0"/>
              </a:spcBef>
            </a:pPr>
            <a:r>
              <a:rPr lang="en-US" altLang="en-US" b="1" dirty="0"/>
              <a:t>ASK:  </a:t>
            </a:r>
            <a:r>
              <a:rPr lang="en-US" altLang="en-US" dirty="0"/>
              <a:t>Do you experience God’s power? </a:t>
            </a:r>
            <a:r>
              <a:rPr lang="en-US" altLang="en-US" b="1" dirty="0"/>
              <a:t> </a:t>
            </a:r>
          </a:p>
          <a:p>
            <a:pPr marL="230292" indent="-230292">
              <a:spcBef>
                <a:spcPts val="0"/>
              </a:spcBef>
            </a:pPr>
            <a:endParaRPr lang="en-US" altLang="en-US" b="1" dirty="0"/>
          </a:p>
          <a:p>
            <a:pPr marL="230292" indent="-230292">
              <a:spcBef>
                <a:spcPts val="0"/>
              </a:spcBef>
            </a:pPr>
            <a:r>
              <a:rPr lang="en-US" altLang="en-US" b="1" dirty="0"/>
              <a:t>ASK</a:t>
            </a:r>
            <a:r>
              <a:rPr lang="en-US" altLang="en-US" dirty="0"/>
              <a:t> a participant</a:t>
            </a:r>
            <a:r>
              <a:rPr lang="en-US" altLang="en-US" b="1" dirty="0"/>
              <a:t> </a:t>
            </a:r>
            <a:r>
              <a:rPr lang="en-US" altLang="en-US" dirty="0"/>
              <a:t>to read the slide. </a:t>
            </a:r>
          </a:p>
          <a:p>
            <a:pPr marL="230292" indent="-230292">
              <a:spcBef>
                <a:spcPts val="0"/>
              </a:spcBef>
            </a:pPr>
            <a:endParaRPr lang="en-US" altLang="en-US" dirty="0"/>
          </a:p>
          <a:p>
            <a:pPr marL="690875" lvl="1" indent="-230292">
              <a:spcBef>
                <a:spcPts val="0"/>
              </a:spcBef>
              <a:buFontTx/>
              <a:buChar char="•"/>
            </a:pPr>
            <a:r>
              <a:rPr lang="en-US" altLang="en-US" dirty="0"/>
              <a:t>No power in our best effort </a:t>
            </a:r>
          </a:p>
          <a:p>
            <a:pPr marL="460583" lvl="1">
              <a:spcBef>
                <a:spcPts val="0"/>
              </a:spcBef>
            </a:pPr>
            <a:endParaRPr lang="en-US" altLang="en-US" dirty="0"/>
          </a:p>
          <a:p>
            <a:pPr marL="690875" lvl="1" indent="-230292">
              <a:spcBef>
                <a:spcPts val="0"/>
              </a:spcBef>
              <a:buFontTx/>
              <a:buChar char="•"/>
            </a:pPr>
            <a:r>
              <a:rPr lang="en-US" altLang="en-US" dirty="0"/>
              <a:t>Plenty of power in God’s smallest effort</a:t>
            </a:r>
          </a:p>
          <a:p>
            <a:pPr marL="230292" indent="-230292">
              <a:spcBef>
                <a:spcPts val="0"/>
              </a:spcBef>
            </a:pPr>
            <a:endParaRPr lang="en-US" altLang="en-US" b="1" dirty="0"/>
          </a:p>
          <a:p>
            <a:pPr>
              <a:spcBef>
                <a:spcPts val="0"/>
              </a:spcBef>
            </a:pPr>
            <a:r>
              <a:rPr lang="en-US" altLang="en-US" b="1" dirty="0"/>
              <a:t>EXPLAIN:</a:t>
            </a:r>
            <a:r>
              <a:rPr lang="en-US" altLang="en-US" dirty="0"/>
              <a:t>  Consider your desire to achieve, perform, and “make it happen.”  We’ve all operated believing that our effort is most important to reach our goals. </a:t>
            </a:r>
            <a:r>
              <a:rPr lang="en-US" altLang="en-US" u="sng" dirty="0"/>
              <a:t>But God can accomplish in 20 seconds what it takes us 20 years to accomplish</a:t>
            </a:r>
            <a:r>
              <a:rPr lang="en-US" altLang="en-US" dirty="0"/>
              <a:t>. </a:t>
            </a:r>
          </a:p>
          <a:p>
            <a:pPr>
              <a:spcBef>
                <a:spcPts val="0"/>
              </a:spcBef>
            </a:pPr>
            <a:endParaRPr lang="en-US" altLang="en-US" dirty="0"/>
          </a:p>
          <a:p>
            <a:pPr>
              <a:spcBef>
                <a:spcPts val="0"/>
              </a:spcBef>
            </a:pPr>
            <a:r>
              <a:rPr lang="en-US" altLang="en-US" dirty="0"/>
              <a:t>We can see how God’s power works in Jeremiah 33:3. </a:t>
            </a:r>
          </a:p>
        </p:txBody>
      </p:sp>
    </p:spTree>
    <p:extLst>
      <p:ext uri="{BB962C8B-B14F-4D97-AF65-F5344CB8AC3E}">
        <p14:creationId xmlns:p14="http://schemas.microsoft.com/office/powerpoint/2010/main" val="1475082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DD7389EF-603F-476D-96DC-98165D1D396F}" type="slidenum">
              <a:rPr lang="en-US" altLang="en-US" sz="1200">
                <a:solidFill>
                  <a:schemeClr val="tx1"/>
                </a:solidFill>
                <a:latin typeface="Times"/>
              </a:rPr>
              <a:pPr/>
              <a:t>37</a:t>
            </a:fld>
            <a:endParaRPr lang="en-US" altLang="en-US" sz="1200">
              <a:solidFill>
                <a:schemeClr val="tx1"/>
              </a:solidFill>
              <a:latin typeface="Times"/>
            </a:endParaRPr>
          </a:p>
        </p:txBody>
      </p:sp>
      <p:sp>
        <p:nvSpPr>
          <p:cNvPr id="131075" name="Rectangle 5"/>
          <p:cNvSpPr>
            <a:spLocks noGrp="1" noRot="1" noChangeAspect="1" noChangeArrowheads="1" noTextEdit="1"/>
          </p:cNvSpPr>
          <p:nvPr>
            <p:ph type="sldImg"/>
          </p:nvPr>
        </p:nvSpPr>
        <p:spPr>
          <a:ln/>
        </p:spPr>
      </p:sp>
      <p:sp>
        <p:nvSpPr>
          <p:cNvPr id="131076" name="Rectangle 6"/>
          <p:cNvSpPr>
            <a:spLocks noGrp="1" noChangeArrowheads="1"/>
          </p:cNvSpPr>
          <p:nvPr>
            <p:ph type="body" idx="1"/>
          </p:nvPr>
        </p:nvSpPr>
        <p:spPr>
          <a:xfrm>
            <a:off x="530211" y="2807208"/>
            <a:ext cx="5943600" cy="6492240"/>
          </a:xfrm>
          <a:noFill/>
        </p:spPr>
        <p:txBody>
          <a:bodyPr/>
          <a:lstStyle/>
          <a:p>
            <a:pPr>
              <a:spcBef>
                <a:spcPts val="0"/>
              </a:spcBef>
            </a:pPr>
            <a:r>
              <a:rPr lang="en-US" altLang="en-US" b="1" dirty="0"/>
              <a:t>CHOOSE</a:t>
            </a:r>
            <a:r>
              <a:rPr lang="en-US" altLang="en-US" b="1" dirty="0">
                <a:solidFill>
                  <a:srgbClr val="FF0000"/>
                </a:solidFill>
              </a:rPr>
              <a:t> </a:t>
            </a:r>
            <a:r>
              <a:rPr lang="en-US" altLang="en-US" dirty="0"/>
              <a:t>a participant to read Jeremiah 33:3:</a:t>
            </a:r>
          </a:p>
          <a:p>
            <a:pPr>
              <a:spcBef>
                <a:spcPts val="0"/>
              </a:spcBef>
            </a:pPr>
            <a:endParaRPr lang="en-US" altLang="en-US" i="1" dirty="0"/>
          </a:p>
          <a:p>
            <a:pPr lvl="1">
              <a:spcBef>
                <a:spcPts val="0"/>
              </a:spcBef>
            </a:pPr>
            <a:r>
              <a:rPr lang="en-US" altLang="en-US" i="1" dirty="0"/>
              <a:t>Call to me and I will answer you and tell you great and unsearchable things you do not know.</a:t>
            </a:r>
            <a:r>
              <a:rPr lang="en-US" altLang="en-US" dirty="0"/>
              <a:t>  </a:t>
            </a:r>
          </a:p>
          <a:p>
            <a:pPr lvl="1">
              <a:spcBef>
                <a:spcPts val="0"/>
              </a:spcBef>
            </a:pPr>
            <a:r>
              <a:rPr lang="en-US" altLang="en-US" b="1" dirty="0"/>
              <a:t>					</a:t>
            </a:r>
            <a:r>
              <a:rPr lang="en-US" altLang="en-US" dirty="0"/>
              <a:t>Jeremiah 33:3</a:t>
            </a:r>
          </a:p>
          <a:p>
            <a:pPr>
              <a:spcBef>
                <a:spcPts val="0"/>
              </a:spcBef>
            </a:pPr>
            <a:endParaRPr lang="en-US" altLang="en-US" b="1" dirty="0"/>
          </a:p>
          <a:p>
            <a:pPr>
              <a:spcBef>
                <a:spcPts val="0"/>
              </a:spcBef>
            </a:pPr>
            <a:r>
              <a:rPr lang="en-US" altLang="en-US" b="1" dirty="0"/>
              <a:t>ASK:</a:t>
            </a:r>
            <a:r>
              <a:rPr lang="en-US" altLang="en-US" dirty="0"/>
              <a:t> Do you believe this promise of God’s </a:t>
            </a:r>
            <a:r>
              <a:rPr lang="en-US" altLang="en-US" u="sng" dirty="0"/>
              <a:t>power</a:t>
            </a:r>
            <a:r>
              <a:rPr lang="en-US" altLang="en-US" dirty="0"/>
              <a:t> for yourself? </a:t>
            </a:r>
            <a:endParaRPr lang="en-US" altLang="en-US" b="1" dirty="0"/>
          </a:p>
          <a:p>
            <a:pPr>
              <a:spcBef>
                <a:spcPts val="0"/>
              </a:spcBef>
            </a:pPr>
            <a:endParaRPr lang="en-US" altLang="en-US" b="1" dirty="0"/>
          </a:p>
          <a:p>
            <a:pPr>
              <a:spcBef>
                <a:spcPts val="0"/>
              </a:spcBef>
            </a:pPr>
            <a:r>
              <a:rPr lang="en-US" altLang="en-US" b="1" dirty="0"/>
              <a:t>EXPLAIN:</a:t>
            </a:r>
            <a:r>
              <a:rPr lang="en-US" altLang="en-US" dirty="0"/>
              <a:t> When we </a:t>
            </a:r>
            <a:r>
              <a:rPr lang="en-US" altLang="en-US" u="sng" dirty="0"/>
              <a:t>pray</a:t>
            </a:r>
            <a:r>
              <a:rPr lang="en-US" altLang="en-US" b="1" dirty="0"/>
              <a:t> </a:t>
            </a:r>
            <a:r>
              <a:rPr lang="en-US" altLang="en-US" dirty="0"/>
              <a:t>(“Call to me”), God gives us a </a:t>
            </a:r>
            <a:r>
              <a:rPr lang="en-US" altLang="en-US" u="sng" dirty="0"/>
              <a:t>promise</a:t>
            </a:r>
            <a:r>
              <a:rPr lang="en-US" altLang="en-US" b="1" dirty="0"/>
              <a:t> </a:t>
            </a:r>
            <a:r>
              <a:rPr lang="en-US" altLang="en-US" dirty="0"/>
              <a:t>(“I will answer you”) that He will release His </a:t>
            </a:r>
            <a:r>
              <a:rPr lang="en-US" altLang="en-US" u="sng" dirty="0"/>
              <a:t>power</a:t>
            </a:r>
            <a:r>
              <a:rPr lang="en-US" altLang="en-US" dirty="0"/>
              <a:t> on our behalf (“and tell [show] you great and unsearchable things you do not know”). </a:t>
            </a:r>
          </a:p>
          <a:p>
            <a:pPr>
              <a:spcBef>
                <a:spcPts val="0"/>
              </a:spcBef>
            </a:pPr>
            <a:endParaRPr lang="en-US" altLang="en-US" dirty="0"/>
          </a:p>
          <a:p>
            <a:pPr>
              <a:spcBef>
                <a:spcPts val="0"/>
              </a:spcBef>
            </a:pPr>
            <a:r>
              <a:rPr lang="en-US" altLang="en-US" dirty="0">
                <a:solidFill>
                  <a:srgbClr val="000000"/>
                </a:solidFill>
              </a:rPr>
              <a:t>We can </a:t>
            </a:r>
            <a:r>
              <a:rPr lang="en-US" altLang="en-US" u="sng" dirty="0">
                <a:solidFill>
                  <a:srgbClr val="000000"/>
                </a:solidFill>
              </a:rPr>
              <a:t>release God’s power</a:t>
            </a:r>
            <a:r>
              <a:rPr lang="en-US" altLang="en-US" dirty="0">
                <a:solidFill>
                  <a:srgbClr val="000000"/>
                </a:solidFill>
              </a:rPr>
              <a:t> when we engage in the “Power/Effort Ratio.”</a:t>
            </a:r>
          </a:p>
        </p:txBody>
      </p:sp>
    </p:spTree>
    <p:extLst>
      <p:ext uri="{BB962C8B-B14F-4D97-AF65-F5344CB8AC3E}">
        <p14:creationId xmlns:p14="http://schemas.microsoft.com/office/powerpoint/2010/main" val="31918013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74CFB8B-A198-4BA6-B380-1C7384F696BF}" type="slidenum">
              <a:rPr lang="en-US" altLang="en-US" sz="1200">
                <a:solidFill>
                  <a:schemeClr val="tx1"/>
                </a:solidFill>
                <a:latin typeface="Times"/>
              </a:rPr>
              <a:pPr/>
              <a:t>38</a:t>
            </a:fld>
            <a:endParaRPr lang="en-US" altLang="en-US" sz="1200">
              <a:solidFill>
                <a:schemeClr val="tx1"/>
              </a:solidFill>
              <a:latin typeface="Times"/>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READ SLIDE:</a:t>
            </a:r>
            <a:r>
              <a:rPr lang="en-US" altLang="en-US" dirty="0"/>
              <a:t> </a:t>
            </a:r>
          </a:p>
          <a:p>
            <a:pPr>
              <a:spcBef>
                <a:spcPts val="0"/>
              </a:spcBef>
            </a:pPr>
            <a:endParaRPr lang="en-US" altLang="en-US" dirty="0"/>
          </a:p>
          <a:p>
            <a:pPr lvl="1">
              <a:spcBef>
                <a:spcPts val="0"/>
              </a:spcBef>
            </a:pPr>
            <a:r>
              <a:rPr lang="en-US" altLang="en-US" dirty="0"/>
              <a:t>Prayer releases Jesus’ </a:t>
            </a:r>
            <a:r>
              <a:rPr lang="en-US" altLang="en-US" u="sng" dirty="0"/>
              <a:t>presence</a:t>
            </a:r>
            <a:r>
              <a:rPr lang="en-US" altLang="en-US" dirty="0"/>
              <a:t> in you and His </a:t>
            </a:r>
            <a:r>
              <a:rPr lang="en-US" altLang="en-US" u="sng" dirty="0"/>
              <a:t>power</a:t>
            </a:r>
            <a:r>
              <a:rPr lang="en-US" altLang="en-US" dirty="0"/>
              <a:t> through YOU to change people!</a:t>
            </a:r>
          </a:p>
          <a:p>
            <a:pPr>
              <a:spcBef>
                <a:spcPts val="0"/>
              </a:spcBef>
            </a:pPr>
            <a:endParaRPr lang="en-US" altLang="en-US" b="1" dirty="0"/>
          </a:p>
          <a:p>
            <a:pPr>
              <a:spcBef>
                <a:spcPts val="0"/>
              </a:spcBef>
            </a:pPr>
            <a:r>
              <a:rPr lang="en-US" altLang="en-US" b="1" dirty="0"/>
              <a:t>EXPLAIN:</a:t>
            </a:r>
            <a:r>
              <a:rPr lang="en-US" altLang="en-US" dirty="0"/>
              <a:t> When we pray with passion, we “pray without ceasing”—aware of God’s </a:t>
            </a:r>
            <a:r>
              <a:rPr lang="en-US" altLang="en-US" u="sng" dirty="0"/>
              <a:t>presence and power</a:t>
            </a:r>
            <a:r>
              <a:rPr lang="en-US" altLang="en-US" dirty="0"/>
              <a:t> moment-by-moment--so we pray about everything. We live plugged into the </a:t>
            </a:r>
            <a:r>
              <a:rPr lang="en-US" altLang="en-US" u="sng" dirty="0"/>
              <a:t>Presence and Power Source</a:t>
            </a:r>
            <a:r>
              <a:rPr lang="en-US" altLang="en-US" dirty="0"/>
              <a:t>. The result: Jesus uses us to change people!</a:t>
            </a:r>
          </a:p>
        </p:txBody>
      </p:sp>
    </p:spTree>
    <p:extLst>
      <p:ext uri="{BB962C8B-B14F-4D97-AF65-F5344CB8AC3E}">
        <p14:creationId xmlns:p14="http://schemas.microsoft.com/office/powerpoint/2010/main" val="25703924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418EB1D-6FC4-467D-8A66-598104AE98BC}" type="slidenum">
              <a:rPr lang="en-US" altLang="en-US" sz="1200">
                <a:solidFill>
                  <a:schemeClr val="tx1"/>
                </a:solidFill>
                <a:latin typeface="Times"/>
              </a:rPr>
              <a:pPr/>
              <a:t>39</a:t>
            </a:fld>
            <a:endParaRPr lang="en-US" altLang="en-US" sz="1200">
              <a:solidFill>
                <a:schemeClr val="tx1"/>
              </a:solidFill>
              <a:latin typeface="Times"/>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latin typeface="Arial MT" charset="0"/>
              </a:rPr>
              <a:t>EXPLAIN: </a:t>
            </a:r>
            <a:r>
              <a:rPr lang="en-US" altLang="en-US" u="sng" dirty="0">
                <a:latin typeface="Arial MT" charset="0"/>
              </a:rPr>
              <a:t>These next verses hide one of the amazing secrets in the Bible</a:t>
            </a:r>
            <a:r>
              <a:rPr lang="en-US" altLang="en-US" dirty="0">
                <a:latin typeface="Arial MT" charset="0"/>
              </a:rPr>
              <a:t>, seemingly unseen by churches and church leaders. When was the last time you heard about a church that embraces the strategy Jesus gives in these verses? </a:t>
            </a:r>
          </a:p>
          <a:p>
            <a:pPr>
              <a:spcBef>
                <a:spcPts val="0"/>
              </a:spcBef>
            </a:pPr>
            <a:endParaRPr lang="en-US" altLang="en-US" b="1" dirty="0"/>
          </a:p>
          <a:p>
            <a:pPr>
              <a:spcBef>
                <a:spcPts val="0"/>
              </a:spcBef>
            </a:pPr>
            <a:r>
              <a:rPr lang="en-US" altLang="en-US" b="1" dirty="0"/>
              <a:t>CHOOSE </a:t>
            </a:r>
            <a:r>
              <a:rPr lang="en-US" altLang="en-US" dirty="0"/>
              <a:t>a participant to read Matthew 18:18-20 on the slide:</a:t>
            </a:r>
          </a:p>
          <a:p>
            <a:pPr>
              <a:spcBef>
                <a:spcPts val="0"/>
              </a:spcBef>
            </a:pPr>
            <a:r>
              <a:rPr lang="en-US" altLang="en-US" dirty="0"/>
              <a:t>	</a:t>
            </a:r>
          </a:p>
          <a:p>
            <a:pPr>
              <a:spcBef>
                <a:spcPts val="0"/>
              </a:spcBef>
            </a:pPr>
            <a:r>
              <a:rPr lang="en-US" altLang="en-US" i="1" dirty="0"/>
              <a:t>Truly I tell you, whatever you bind on earth will be bound in </a:t>
            </a:r>
          </a:p>
          <a:p>
            <a:pPr>
              <a:spcBef>
                <a:spcPts val="0"/>
              </a:spcBef>
            </a:pPr>
            <a:r>
              <a:rPr lang="en-US" altLang="en-US" i="1" dirty="0"/>
              <a:t>heaven, and whatever you loose on earth will be  loosed in </a:t>
            </a:r>
          </a:p>
          <a:p>
            <a:pPr>
              <a:spcBef>
                <a:spcPts val="0"/>
              </a:spcBef>
            </a:pPr>
            <a:r>
              <a:rPr lang="en-US" altLang="en-US" i="1" dirty="0"/>
              <a:t>heaven. Again, truly I tell you that if two of you on earth 	</a:t>
            </a:r>
          </a:p>
          <a:p>
            <a:pPr>
              <a:spcBef>
                <a:spcPts val="0"/>
              </a:spcBef>
            </a:pPr>
            <a:r>
              <a:rPr lang="en-US" altLang="en-US" i="1" dirty="0"/>
              <a:t>agree about anything they ask for, it will be done for them by </a:t>
            </a:r>
          </a:p>
          <a:p>
            <a:pPr>
              <a:spcBef>
                <a:spcPts val="0"/>
              </a:spcBef>
            </a:pPr>
            <a:r>
              <a:rPr lang="en-US" altLang="en-US" i="1" dirty="0"/>
              <a:t>my Father in heaven. For where two or three gather in my 	</a:t>
            </a:r>
          </a:p>
          <a:p>
            <a:pPr>
              <a:spcBef>
                <a:spcPts val="0"/>
              </a:spcBef>
            </a:pPr>
            <a:r>
              <a:rPr lang="en-US" altLang="en-US" i="1" dirty="0"/>
              <a:t>name, there am I with them.</a:t>
            </a:r>
          </a:p>
          <a:p>
            <a:pPr marL="230292" indent="-230292">
              <a:spcBef>
                <a:spcPts val="0"/>
              </a:spcBef>
            </a:pPr>
            <a:r>
              <a:rPr lang="en-US" altLang="en-US" dirty="0"/>
              <a:t>				                 Matthew 18:18-20 NIV</a:t>
            </a:r>
          </a:p>
          <a:p>
            <a:pPr marL="230292" indent="-230292">
              <a:spcBef>
                <a:spcPts val="0"/>
              </a:spcBef>
            </a:pPr>
            <a:r>
              <a:rPr lang="en-US" altLang="en-US" b="1" dirty="0"/>
              <a:t>NOTICE: </a:t>
            </a:r>
          </a:p>
          <a:p>
            <a:pPr marL="230292" indent="-230292">
              <a:spcBef>
                <a:spcPts val="0"/>
              </a:spcBef>
            </a:pPr>
            <a:endParaRPr lang="en-US" altLang="en-US" b="1" dirty="0"/>
          </a:p>
          <a:p>
            <a:pPr marL="687492" lvl="1" indent="-230292">
              <a:spcBef>
                <a:spcPts val="0"/>
              </a:spcBef>
              <a:buFont typeface="Arial"/>
              <a:buChar char="•"/>
            </a:pPr>
            <a:r>
              <a:rPr lang="en-US" altLang="en-US" dirty="0"/>
              <a:t>God will release or bind up all the resources of heaven according to our prayers. </a:t>
            </a:r>
          </a:p>
          <a:p>
            <a:pPr lvl="1">
              <a:spcBef>
                <a:spcPts val="0"/>
              </a:spcBef>
            </a:pPr>
            <a:endParaRPr lang="en-US" altLang="en-US" dirty="0"/>
          </a:p>
          <a:p>
            <a:pPr marL="687492" lvl="1" indent="-230292">
              <a:spcBef>
                <a:spcPts val="0"/>
              </a:spcBef>
              <a:buFont typeface="Arial"/>
              <a:buChar char="•"/>
            </a:pPr>
            <a:r>
              <a:rPr lang="en-US" altLang="en-US" dirty="0"/>
              <a:t>If we agree about anything we ask for on earth, it will be done in heaven. </a:t>
            </a:r>
          </a:p>
          <a:p>
            <a:pPr lvl="1">
              <a:spcBef>
                <a:spcPts val="0"/>
              </a:spcBef>
            </a:pPr>
            <a:endParaRPr lang="en-US" altLang="en-US" dirty="0"/>
          </a:p>
          <a:p>
            <a:pPr marL="687492" lvl="1" indent="-230292">
              <a:spcBef>
                <a:spcPts val="0"/>
              </a:spcBef>
              <a:buFont typeface="Arial"/>
              <a:buChar char="•"/>
            </a:pPr>
            <a:r>
              <a:rPr lang="en-US" altLang="en-US" dirty="0"/>
              <a:t>Where two or three come together there Jesus is in our midst—releasing His </a:t>
            </a:r>
            <a:r>
              <a:rPr lang="en-US" altLang="en-US" u="sng" dirty="0"/>
              <a:t>presence and power</a:t>
            </a:r>
            <a:r>
              <a:rPr lang="en-US" altLang="en-US" dirty="0"/>
              <a:t> on our behalf! </a:t>
            </a:r>
          </a:p>
          <a:p>
            <a:endParaRPr lang="en-US" altLang="en-US" dirty="0"/>
          </a:p>
          <a:p>
            <a:endParaRPr lang="en-US" altLang="en-US" i="1" dirty="0"/>
          </a:p>
        </p:txBody>
      </p:sp>
    </p:spTree>
    <p:extLst>
      <p:ext uri="{BB962C8B-B14F-4D97-AF65-F5344CB8AC3E}">
        <p14:creationId xmlns:p14="http://schemas.microsoft.com/office/powerpoint/2010/main" val="420923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4FE0501F-7850-47AE-A4F9-A900FD0C559A}" type="slidenum">
              <a:rPr lang="en-US" altLang="en-US" sz="1200">
                <a:solidFill>
                  <a:schemeClr val="tx1"/>
                </a:solidFill>
                <a:latin typeface="Times"/>
              </a:rPr>
              <a:pPr/>
              <a:t>4</a:t>
            </a:fld>
            <a:endParaRPr lang="en-US" altLang="en-US" sz="1200" dirty="0">
              <a:solidFill>
                <a:schemeClr val="tx1"/>
              </a:solidFill>
              <a:latin typeface="Times"/>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527050" y="2807208"/>
            <a:ext cx="5943600" cy="6492240"/>
          </a:xfrm>
          <a:noFill/>
        </p:spPr>
        <p:txBody>
          <a:bodyPr/>
          <a:lstStyle/>
          <a:p>
            <a:pPr algn="ctr">
              <a:lnSpc>
                <a:spcPct val="90000"/>
              </a:lnSpc>
              <a:spcBef>
                <a:spcPts val="0"/>
              </a:spcBef>
            </a:pPr>
            <a:r>
              <a:rPr lang="en-US" altLang="en-US" b="1" dirty="0"/>
              <a:t>Forum Purpose </a:t>
            </a:r>
          </a:p>
          <a:p>
            <a:pPr algn="ctr">
              <a:lnSpc>
                <a:spcPct val="90000"/>
              </a:lnSpc>
              <a:spcBef>
                <a:spcPts val="0"/>
              </a:spcBef>
            </a:pPr>
            <a:r>
              <a:rPr lang="en-US" altLang="en-US" b="1" dirty="0"/>
              <a:t>(5 min. -- Forum Purpose and </a:t>
            </a:r>
            <a:r>
              <a:rPr lang="en-US" altLang="en-US" b="1" dirty="0" err="1"/>
              <a:t>Barna</a:t>
            </a:r>
            <a:r>
              <a:rPr lang="en-US" altLang="en-US" b="1" dirty="0"/>
              <a:t> Quote)</a:t>
            </a:r>
          </a:p>
          <a:p>
            <a:pPr algn="ctr">
              <a:lnSpc>
                <a:spcPct val="90000"/>
              </a:lnSpc>
              <a:spcBef>
                <a:spcPts val="0"/>
              </a:spcBef>
            </a:pPr>
            <a:endParaRPr lang="en-US" altLang="en-US" b="1" dirty="0"/>
          </a:p>
          <a:p>
            <a:pPr>
              <a:spcBef>
                <a:spcPts val="0"/>
              </a:spcBef>
            </a:pPr>
            <a:r>
              <a:rPr lang="en-US" altLang="en-US" b="1" dirty="0"/>
              <a:t>CHOOSE </a:t>
            </a:r>
            <a:r>
              <a:rPr lang="en-US" altLang="en-US" dirty="0"/>
              <a:t>a participant to read the slide</a:t>
            </a:r>
            <a:r>
              <a:rPr lang="en-US" altLang="en-US" b="1" dirty="0"/>
              <a:t>:</a:t>
            </a:r>
          </a:p>
          <a:p>
            <a:pPr>
              <a:spcBef>
                <a:spcPts val="0"/>
              </a:spcBef>
            </a:pPr>
            <a:r>
              <a:rPr lang="en-US" altLang="en-US" b="1" dirty="0"/>
              <a:t> </a:t>
            </a:r>
          </a:p>
          <a:p>
            <a:pPr lvl="1">
              <a:spcBef>
                <a:spcPts val="0"/>
              </a:spcBef>
            </a:pPr>
            <a:r>
              <a:rPr lang="en-US" altLang="en-US" dirty="0"/>
              <a:t>Forum Purpose: to discover how to</a:t>
            </a:r>
            <a:r>
              <a:rPr lang="en-US" altLang="en-US" b="1" dirty="0"/>
              <a:t> </a:t>
            </a:r>
            <a:r>
              <a:rPr lang="en-US" altLang="en-US" u="sng" dirty="0"/>
              <a:t>implement</a:t>
            </a:r>
            <a:r>
              <a:rPr lang="en-US" altLang="en-US" b="1" dirty="0"/>
              <a:t> </a:t>
            </a:r>
            <a:r>
              <a:rPr lang="en-US" altLang="en-US" dirty="0"/>
              <a:t>and </a:t>
            </a:r>
            <a:r>
              <a:rPr lang="en-US" altLang="en-US" u="sng" dirty="0"/>
              <a:t>multiply</a:t>
            </a:r>
            <a:r>
              <a:rPr lang="en-US" altLang="en-US" dirty="0"/>
              <a:t> Jesus-Focused Youth Ministry</a:t>
            </a:r>
            <a:endParaRPr lang="en-US" altLang="en-US" b="1" dirty="0"/>
          </a:p>
          <a:p>
            <a:pPr>
              <a:spcBef>
                <a:spcPts val="0"/>
              </a:spcBef>
            </a:pPr>
            <a:endParaRPr lang="en-US" altLang="en-US" b="1" dirty="0"/>
          </a:p>
          <a:p>
            <a:pPr>
              <a:spcBef>
                <a:spcPts val="0"/>
              </a:spcBef>
            </a:pPr>
            <a:r>
              <a:rPr lang="en-US" altLang="en-US" b="1" dirty="0"/>
              <a:t>EXPLAIN: </a:t>
            </a:r>
            <a:r>
              <a:rPr lang="en-US" altLang="en-US" dirty="0"/>
              <a:t>JFYM will help you structure your ministry around </a:t>
            </a:r>
            <a:r>
              <a:rPr lang="en-US" altLang="en-US" u="sng" dirty="0"/>
              <a:t>building relational bridges</a:t>
            </a:r>
            <a:r>
              <a:rPr lang="en-US" altLang="en-US" dirty="0"/>
              <a:t>. As you “discover how to</a:t>
            </a:r>
            <a:r>
              <a:rPr lang="en-US" altLang="en-US" i="1" dirty="0"/>
              <a:t> implement </a:t>
            </a:r>
            <a:r>
              <a:rPr lang="en-US" altLang="en-US" dirty="0"/>
              <a:t>and </a:t>
            </a:r>
            <a:r>
              <a:rPr lang="en-US" altLang="en-US" i="1" dirty="0"/>
              <a:t>multiply </a:t>
            </a:r>
            <a:r>
              <a:rPr lang="en-US" altLang="en-US" dirty="0"/>
              <a:t>Jesus-Focused Youth Ministry” the principles will be the same for all of us, yet each one of you will apply these principles </a:t>
            </a:r>
            <a:r>
              <a:rPr lang="en-US" altLang="en-US" u="sng" dirty="0"/>
              <a:t>uniquely</a:t>
            </a:r>
            <a:r>
              <a:rPr lang="en-US" altLang="en-US" dirty="0"/>
              <a:t> -- both through your personality and through your unique relationships and ministry.</a:t>
            </a:r>
          </a:p>
          <a:p>
            <a:pPr>
              <a:lnSpc>
                <a:spcPct val="90000"/>
              </a:lnSpc>
              <a:spcBef>
                <a:spcPts val="0"/>
              </a:spcBef>
            </a:pPr>
            <a:r>
              <a:rPr lang="en-US" altLang="en-US" dirty="0"/>
              <a:t> </a:t>
            </a:r>
            <a:r>
              <a:rPr lang="en-US" altLang="en-US" b="1" dirty="0"/>
              <a:t> </a:t>
            </a:r>
          </a:p>
          <a:p>
            <a:pPr>
              <a:lnSpc>
                <a:spcPct val="90000"/>
              </a:lnSpc>
              <a:spcBef>
                <a:spcPts val="0"/>
              </a:spcBef>
            </a:pPr>
            <a:r>
              <a:rPr lang="en-US" altLang="en-US" b="1" dirty="0"/>
              <a:t>ILLUSTRATE: </a:t>
            </a:r>
            <a:r>
              <a:rPr lang="en-US" altLang="en-US" dirty="0"/>
              <a:t>For example, we are all the same (one head, two arms and legs), yet we are all different (hair, skin color, height, weight). JFYM offers you a “skeleton” that is the same for all, yet the “outward look” will express itself uniquely for each of us. Let’s see how this works. </a:t>
            </a:r>
            <a:endParaRPr lang="en-US" altLang="en-US" b="1" dirty="0"/>
          </a:p>
          <a:p>
            <a:pPr>
              <a:lnSpc>
                <a:spcPct val="90000"/>
              </a:lnSpc>
              <a:spcBef>
                <a:spcPts val="0"/>
              </a:spcBef>
            </a:pPr>
            <a:endParaRPr lang="en-US" altLang="en-US" b="1" dirty="0"/>
          </a:p>
          <a:p>
            <a:pPr>
              <a:lnSpc>
                <a:spcPct val="90000"/>
              </a:lnSpc>
              <a:spcBef>
                <a:spcPts val="0"/>
              </a:spcBef>
            </a:pPr>
            <a:r>
              <a:rPr lang="en-US" altLang="en-US" b="1" dirty="0"/>
              <a:t>EXPLAIN:</a:t>
            </a:r>
            <a:r>
              <a:rPr lang="en-US" altLang="en-US" dirty="0"/>
              <a:t> </a:t>
            </a:r>
          </a:p>
          <a:p>
            <a:pPr>
              <a:lnSpc>
                <a:spcPct val="90000"/>
              </a:lnSpc>
              <a:spcBef>
                <a:spcPts val="0"/>
              </a:spcBef>
            </a:pPr>
            <a:endParaRPr lang="en-US" altLang="en-US" b="1" dirty="0"/>
          </a:p>
          <a:p>
            <a:pPr marL="628650" lvl="1" indent="-171450">
              <a:lnSpc>
                <a:spcPct val="90000"/>
              </a:lnSpc>
              <a:spcBef>
                <a:spcPts val="0"/>
              </a:spcBef>
              <a:buFont typeface="Arial" panose="020B0604020202020204" pitchFamily="34" charset="0"/>
              <a:buChar char="•"/>
            </a:pPr>
            <a:r>
              <a:rPr lang="en-US" altLang="en-US" u="sng" dirty="0"/>
              <a:t>Implement</a:t>
            </a:r>
            <a:r>
              <a:rPr lang="en-US" altLang="en-US" dirty="0"/>
              <a:t>: To discover and apply God’s unique plan for you to intentionally implement JFYM</a:t>
            </a:r>
          </a:p>
          <a:p>
            <a:pPr lvl="1">
              <a:lnSpc>
                <a:spcPct val="90000"/>
              </a:lnSpc>
              <a:spcBef>
                <a:spcPts val="0"/>
              </a:spcBef>
            </a:pPr>
            <a:endParaRPr lang="en-US" altLang="en-US" b="1" dirty="0"/>
          </a:p>
          <a:p>
            <a:pPr marL="628650" lvl="1" indent="-171450">
              <a:lnSpc>
                <a:spcPct val="90000"/>
              </a:lnSpc>
              <a:spcBef>
                <a:spcPts val="0"/>
              </a:spcBef>
              <a:buFont typeface="Arial" panose="020B0604020202020204" pitchFamily="34" charset="0"/>
              <a:buChar char="•"/>
            </a:pPr>
            <a:r>
              <a:rPr lang="en-US" altLang="en-US" u="sng" dirty="0"/>
              <a:t>Multiply</a:t>
            </a:r>
            <a:r>
              <a:rPr lang="en-US" altLang="en-US" dirty="0"/>
              <a:t>: To catch a glimpse of how JFYM can uniquely reproduce your ministry in others</a:t>
            </a:r>
          </a:p>
          <a:p>
            <a:pPr lvl="1">
              <a:lnSpc>
                <a:spcPct val="90000"/>
              </a:lnSpc>
              <a:spcBef>
                <a:spcPts val="0"/>
              </a:spcBef>
            </a:pPr>
            <a:endParaRPr lang="en-US" altLang="en-US" b="1" dirty="0"/>
          </a:p>
          <a:p>
            <a:pPr>
              <a:lnSpc>
                <a:spcPct val="90000"/>
              </a:lnSpc>
              <a:spcBef>
                <a:spcPts val="0"/>
              </a:spcBef>
            </a:pPr>
            <a:r>
              <a:rPr lang="en-US" altLang="en-US" b="1" dirty="0"/>
              <a:t>CHALLENGE:</a:t>
            </a:r>
            <a:r>
              <a:rPr lang="en-US" altLang="en-US" dirty="0"/>
              <a:t> Today, as we focus on reaching up to God and out to others, </a:t>
            </a:r>
            <a:r>
              <a:rPr lang="en-US" altLang="en-US" u="sng" dirty="0"/>
              <a:t>how does God want you to pursue the Forum Purpose</a:t>
            </a:r>
            <a:r>
              <a:rPr lang="en-US" altLang="en-US" dirty="0"/>
              <a:t>?  </a:t>
            </a:r>
          </a:p>
        </p:txBody>
      </p:sp>
    </p:spTree>
    <p:extLst>
      <p:ext uri="{BB962C8B-B14F-4D97-AF65-F5344CB8AC3E}">
        <p14:creationId xmlns:p14="http://schemas.microsoft.com/office/powerpoint/2010/main" val="38102210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4048CCD-58C2-4ED7-832B-791087922C90}" type="slidenum">
              <a:rPr lang="en-US" altLang="en-US" sz="1200">
                <a:solidFill>
                  <a:schemeClr val="tx1"/>
                </a:solidFill>
                <a:latin typeface="Times"/>
              </a:rPr>
              <a:pPr/>
              <a:t>40</a:t>
            </a:fld>
            <a:endParaRPr lang="en-US" altLang="en-US" sz="1200">
              <a:solidFill>
                <a:schemeClr val="tx1"/>
              </a:solidFill>
              <a:latin typeface="Times"/>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INTRODUCE</a:t>
            </a:r>
            <a:r>
              <a:rPr lang="en-US" altLang="en-US" dirty="0"/>
              <a:t> “Prayer Triplets.” According to Matthew 18:18-20, Jesus liked “Prayer Triplets” as a way to pursue praying with passion. He invented it. (</a:t>
            </a:r>
            <a:r>
              <a:rPr lang="en-US" altLang="en-US" i="1" dirty="0"/>
              <a:t>For where two or three come together in my name, there am I with them.</a:t>
            </a:r>
            <a:r>
              <a:rPr lang="en-US" altLang="en-US" dirty="0"/>
              <a:t>)</a:t>
            </a:r>
          </a:p>
          <a:p>
            <a:pPr marL="230292" indent="-230292">
              <a:spcBef>
                <a:spcPts val="0"/>
              </a:spcBef>
            </a:pPr>
            <a:endParaRPr lang="en-US" altLang="en-US" b="1" dirty="0"/>
          </a:p>
          <a:p>
            <a:pPr>
              <a:spcBef>
                <a:spcPts val="0"/>
              </a:spcBef>
            </a:pPr>
            <a:r>
              <a:rPr lang="en-US" altLang="en-US" b="1" dirty="0"/>
              <a:t>ASK </a:t>
            </a:r>
            <a:r>
              <a:rPr lang="en-US" altLang="en-US" dirty="0"/>
              <a:t>the whole group to read slide:</a:t>
            </a:r>
          </a:p>
          <a:p>
            <a:pPr>
              <a:spcBef>
                <a:spcPts val="0"/>
              </a:spcBef>
            </a:pPr>
            <a:r>
              <a:rPr lang="en-US" altLang="en-US" dirty="0"/>
              <a:t>	 </a:t>
            </a:r>
          </a:p>
          <a:p>
            <a:pPr>
              <a:spcBef>
                <a:spcPts val="0"/>
              </a:spcBef>
            </a:pPr>
            <a:r>
              <a:rPr lang="en-US" altLang="en-US" dirty="0"/>
              <a:t>	How do you pursue praying with passion?</a:t>
            </a:r>
          </a:p>
          <a:p>
            <a:pPr>
              <a:spcBef>
                <a:spcPts val="0"/>
              </a:spcBef>
            </a:pPr>
            <a:endParaRPr lang="en-US" altLang="en-US" dirty="0"/>
          </a:p>
          <a:p>
            <a:pPr>
              <a:spcBef>
                <a:spcPts val="0"/>
              </a:spcBef>
            </a:pPr>
            <a:r>
              <a:rPr lang="en-US" altLang="en-US" i="1" dirty="0"/>
              <a:t>	3 Christians meet 3 times a week to prayer for 3 non-Christian friends.</a:t>
            </a:r>
          </a:p>
          <a:p>
            <a:pPr marL="230292" indent="-230292"/>
            <a:endParaRPr lang="en-US" altLang="en-US" b="1" dirty="0"/>
          </a:p>
          <a:p>
            <a:pPr marL="690875" lvl="1" indent="-230292"/>
            <a:endParaRPr lang="en-US" altLang="en-US" dirty="0"/>
          </a:p>
        </p:txBody>
      </p:sp>
    </p:spTree>
    <p:extLst>
      <p:ext uri="{BB962C8B-B14F-4D97-AF65-F5344CB8AC3E}">
        <p14:creationId xmlns:p14="http://schemas.microsoft.com/office/powerpoint/2010/main" val="37844131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7302541-74BE-46C7-ABE4-87CAF8DCD394}" type="slidenum">
              <a:rPr lang="en-US" altLang="en-US" sz="1200">
                <a:solidFill>
                  <a:schemeClr val="tx1"/>
                </a:solidFill>
                <a:latin typeface="Times"/>
              </a:rPr>
              <a:pPr/>
              <a:t>41</a:t>
            </a:fld>
            <a:endParaRPr lang="en-US" altLang="en-US" sz="1200">
              <a:solidFill>
                <a:schemeClr val="tx1"/>
              </a:solidFill>
              <a:latin typeface="Times"/>
            </a:endParaRPr>
          </a:p>
        </p:txBody>
      </p:sp>
      <p:sp>
        <p:nvSpPr>
          <p:cNvPr id="134147"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3DD29028-AB65-438F-A772-AC7DD98A354B}" type="slidenum">
              <a:rPr lang="en-US" altLang="en-US" sz="1200">
                <a:solidFill>
                  <a:schemeClr val="tx1"/>
                </a:solidFill>
                <a:latin typeface="Times"/>
              </a:rPr>
              <a:pPr algn="r"/>
              <a:t>41</a:t>
            </a:fld>
            <a:endParaRPr lang="en-US" altLang="en-US" sz="1200">
              <a:solidFill>
                <a:schemeClr val="tx1"/>
              </a:solidFill>
              <a:latin typeface="Times"/>
            </a:endParaRPr>
          </a:p>
        </p:txBody>
      </p:sp>
      <p:sp>
        <p:nvSpPr>
          <p:cNvPr id="134148" name="Rectangle 2"/>
          <p:cNvSpPr>
            <a:spLocks noGrp="1" noRot="1" noChangeAspect="1" noChangeArrowheads="1" noTextEdit="1"/>
          </p:cNvSpPr>
          <p:nvPr>
            <p:ph type="sldImg"/>
          </p:nvPr>
        </p:nvSpPr>
        <p:spPr>
          <a:ln/>
        </p:spPr>
      </p:sp>
      <p:sp>
        <p:nvSpPr>
          <p:cNvPr id="134149" name="Rectangle 3"/>
          <p:cNvSpPr>
            <a:spLocks noGrp="1" noChangeArrowheads="1"/>
          </p:cNvSpPr>
          <p:nvPr>
            <p:ph type="body" idx="1"/>
          </p:nvPr>
        </p:nvSpPr>
        <p:spPr>
          <a:xfrm>
            <a:off x="530211" y="2807208"/>
            <a:ext cx="5943600" cy="6492240"/>
          </a:xfrm>
          <a:noFill/>
        </p:spPr>
        <p:txBody>
          <a:bodyPr/>
          <a:lstStyle/>
          <a:p>
            <a:pPr marL="230292" marR="0" lvl="0" indent="-230292" algn="l" defTabSz="914400" rtl="0" eaLnBrk="0" fontAlgn="base" latinLnBrk="0" hangingPunct="0">
              <a:lnSpc>
                <a:spcPct val="100000"/>
              </a:lnSpc>
              <a:spcBef>
                <a:spcPts val="0"/>
              </a:spcBef>
              <a:spcAft>
                <a:spcPct val="0"/>
              </a:spcAft>
              <a:buClrTx/>
              <a:buSzTx/>
              <a:buFontTx/>
              <a:buNone/>
              <a:tabLst/>
              <a:defRPr/>
            </a:pPr>
            <a:r>
              <a:rPr lang="en-US" altLang="en-US" b="1" dirty="0"/>
              <a:t>SHOW</a:t>
            </a:r>
            <a:r>
              <a:rPr lang="en-US" altLang="en-US" b="0" dirty="0"/>
              <a:t> and describe</a:t>
            </a:r>
            <a:r>
              <a:rPr lang="en-US" altLang="en-US" b="1" dirty="0"/>
              <a:t> </a:t>
            </a:r>
            <a:r>
              <a:rPr lang="en-US" altLang="en-US" b="0" dirty="0"/>
              <a:t>both resources.</a:t>
            </a:r>
          </a:p>
          <a:p>
            <a:pPr marL="230292" marR="0" lvl="0" indent="-230292" algn="l" defTabSz="914400" rtl="0" eaLnBrk="0" fontAlgn="base" latinLnBrk="0" hangingPunct="0">
              <a:lnSpc>
                <a:spcPct val="100000"/>
              </a:lnSpc>
              <a:spcBef>
                <a:spcPts val="0"/>
              </a:spcBef>
              <a:spcAft>
                <a:spcPct val="0"/>
              </a:spcAft>
              <a:buClrTx/>
              <a:buSzTx/>
              <a:buFontTx/>
              <a:buNone/>
              <a:tabLst/>
              <a:defRPr/>
            </a:pPr>
            <a:r>
              <a:rPr lang="en-US" altLang="en-US" b="1"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230292" indent="-230292">
              <a:spcBef>
                <a:spcPts val="0"/>
              </a:spcBef>
            </a:pPr>
            <a:endParaRPr lang="en-US" altLang="en-US" dirty="0"/>
          </a:p>
          <a:p>
            <a:pPr marL="230292" indent="-230292">
              <a:spcBef>
                <a:spcPts val="0"/>
              </a:spcBef>
            </a:pPr>
            <a:endParaRPr lang="en-US" altLang="en-US" dirty="0"/>
          </a:p>
          <a:p>
            <a:pPr marL="230292" indent="-230292">
              <a:spcBef>
                <a:spcPts val="0"/>
              </a:spcBef>
            </a:pPr>
            <a:r>
              <a:rPr lang="en-US" sz="1800" b="1" dirty="0">
                <a:solidFill>
                  <a:srgbClr val="002060"/>
                </a:solidFill>
                <a:effectLst/>
                <a:latin typeface="Calibri" panose="020F0502020204030204" pitchFamily="34" charset="0"/>
                <a:ea typeface="Times New Roman" panose="02020603050405020304" pitchFamily="18" charset="0"/>
              </a:rPr>
              <a:t>NOTE:</a:t>
            </a:r>
            <a:r>
              <a:rPr lang="en-US" sz="1800" dirty="0">
                <a:solidFill>
                  <a:srgbClr val="002060"/>
                </a:solidFill>
                <a:effectLst/>
                <a:latin typeface="Calibri" panose="020F0502020204030204" pitchFamily="34" charset="0"/>
                <a:ea typeface="Times New Roman" panose="02020603050405020304" pitchFamily="18" charset="0"/>
              </a:rPr>
              <a:t>  Both </a:t>
            </a:r>
            <a:r>
              <a:rPr lang="en-US" sz="1800" u="sng" dirty="0">
                <a:solidFill>
                  <a:srgbClr val="002060"/>
                </a:solidFill>
                <a:effectLst/>
                <a:latin typeface="Calibri" panose="020F0502020204030204" pitchFamily="34" charset="0"/>
                <a:ea typeface="Times New Roman" panose="02020603050405020304" pitchFamily="18" charset="0"/>
              </a:rPr>
              <a:t>Awesome Way to Pray</a:t>
            </a:r>
            <a:r>
              <a:rPr lang="en-US" sz="1800" dirty="0">
                <a:solidFill>
                  <a:srgbClr val="002060"/>
                </a:solidFill>
                <a:effectLst/>
                <a:latin typeface="Calibri" panose="020F0502020204030204" pitchFamily="34" charset="0"/>
                <a:ea typeface="Times New Roman" panose="02020603050405020304" pitchFamily="18" charset="0"/>
              </a:rPr>
              <a:t> books in digital format will be added to </a:t>
            </a:r>
            <a:r>
              <a:rPr lang="en-US" sz="1800" b="1" dirty="0" err="1">
                <a:solidFill>
                  <a:srgbClr val="002060"/>
                </a:solidFill>
                <a:effectLst/>
                <a:latin typeface="Calibri" panose="020F0502020204030204" pitchFamily="34" charset="0"/>
                <a:ea typeface="Times New Roman" panose="02020603050405020304" pitchFamily="18" charset="0"/>
              </a:rPr>
              <a:t>barrystclair.com</a:t>
            </a:r>
            <a:r>
              <a:rPr lang="en-US" sz="1800" dirty="0">
                <a:solidFill>
                  <a:srgbClr val="002060"/>
                </a:solidFill>
                <a:effectLst/>
                <a:latin typeface="Calibri" panose="020F0502020204030204" pitchFamily="34" charset="0"/>
                <a:ea typeface="Times New Roman" panose="02020603050405020304" pitchFamily="18" charset="0"/>
              </a:rPr>
              <a:t> as soon as they are available. </a:t>
            </a:r>
            <a:endParaRPr lang="en-US" altLang="en-US" dirty="0"/>
          </a:p>
          <a:p>
            <a:pPr marL="230292" indent="-230292">
              <a:spcBef>
                <a:spcPts val="0"/>
              </a:spcBef>
            </a:pPr>
            <a:endParaRPr lang="en-US" altLang="en-US" dirty="0"/>
          </a:p>
          <a:p>
            <a:pPr marL="457200" marR="0" lvl="1" indent="0" algn="l">
              <a:spcBef>
                <a:spcPts val="0"/>
              </a:spcBef>
              <a:spcAft>
                <a:spcPts val="0"/>
              </a:spcAft>
              <a:buFont typeface="Arial" panose="020B0604020202020204" pitchFamily="34" charset="0"/>
              <a:buNone/>
            </a:pPr>
            <a:r>
              <a:rPr lang="en-US" sz="1800" b="1" i="0" u="none" strike="noStrike" dirty="0">
                <a:solidFill>
                  <a:srgbClr val="002060"/>
                </a:solidFill>
                <a:effectLst/>
                <a:latin typeface="Calibri" panose="020F0502020204030204" pitchFamily="34" charset="0"/>
              </a:rPr>
              <a:t>An Awesome Way to Pray Student’s Journal</a:t>
            </a:r>
            <a:endParaRPr lang="en-US" sz="1800" b="0" i="0" u="none" strike="noStrike" dirty="0">
              <a:solidFill>
                <a:srgbClr val="000000"/>
              </a:solidFill>
              <a:effectLst/>
              <a:latin typeface="Calibri" panose="020F0502020204030204" pitchFamily="34" charset="0"/>
            </a:endParaRPr>
          </a:p>
          <a:p>
            <a:pPr marL="457200" marR="0" lvl="1" indent="0" algn="l">
              <a:spcBef>
                <a:spcPts val="0"/>
              </a:spcBef>
              <a:spcAft>
                <a:spcPts val="0"/>
              </a:spcAft>
              <a:buFont typeface="Arial" panose="020B0604020202020204" pitchFamily="34" charset="0"/>
              <a:buNone/>
            </a:pPr>
            <a:r>
              <a:rPr lang="en-US" sz="1800" b="0" i="0" u="none" strike="noStrike" dirty="0">
                <a:solidFill>
                  <a:srgbClr val="002060"/>
                </a:solidFill>
                <a:effectLst/>
                <a:latin typeface="Calibri" panose="020F0502020204030204" pitchFamily="34" charset="0"/>
              </a:rPr>
              <a:t>The </a:t>
            </a:r>
            <a:r>
              <a:rPr lang="en-US" sz="1800" b="0" i="1" u="none" strike="noStrike" dirty="0">
                <a:solidFill>
                  <a:srgbClr val="002060"/>
                </a:solidFill>
                <a:effectLst/>
                <a:latin typeface="Calibri" panose="020F0502020204030204" pitchFamily="34" charset="0"/>
              </a:rPr>
              <a:t>Awesome Way to Pray Student Journal </a:t>
            </a:r>
            <a:r>
              <a:rPr lang="en-US" sz="1800" b="0" i="0" u="none" strike="noStrike" dirty="0">
                <a:solidFill>
                  <a:srgbClr val="002060"/>
                </a:solidFill>
                <a:effectLst/>
                <a:latin typeface="Calibri" panose="020F0502020204030204" pitchFamily="34" charset="0"/>
              </a:rPr>
              <a:t>encourages “3 Christians to meet 3 times a week for pray for 3 non-Christian friends”. Often used around the “See You at the Pole” event, it is designed to take the momentum of that prayer experience into this 6 weeks’ prayer adventure--to boldly pray and share Jesus through meaningful conversations with their non-believing friends.  </a:t>
            </a:r>
            <a:endParaRPr lang="en-US" sz="1800" b="0" i="0" u="none" strike="noStrike" dirty="0">
              <a:solidFill>
                <a:srgbClr val="000000"/>
              </a:solidFill>
              <a:effectLst/>
              <a:latin typeface="Calibri" panose="020F0502020204030204" pitchFamily="34" charset="0"/>
            </a:endParaRPr>
          </a:p>
          <a:p>
            <a:pPr marL="457200" marR="0" lvl="1" indent="0" algn="l">
              <a:spcBef>
                <a:spcPts val="0"/>
              </a:spcBef>
              <a:spcAft>
                <a:spcPts val="0"/>
              </a:spcAft>
              <a:buFont typeface="Arial" panose="020B0604020202020204" pitchFamily="34" charset="0"/>
              <a:buNone/>
            </a:pPr>
            <a:r>
              <a:rPr lang="en-US" sz="1800" b="1" i="0" u="none" strike="noStrike" dirty="0">
                <a:solidFill>
                  <a:srgbClr val="002060"/>
                </a:solidFill>
                <a:effectLst/>
                <a:latin typeface="Calibri" panose="020F0502020204030204" pitchFamily="34" charset="0"/>
              </a:rPr>
              <a:t> </a:t>
            </a:r>
            <a:endParaRPr lang="en-US" sz="1800" b="0" i="0" u="none" strike="noStrike" dirty="0">
              <a:solidFill>
                <a:srgbClr val="000000"/>
              </a:solidFill>
              <a:effectLst/>
              <a:latin typeface="Calibri" panose="020F0502020204030204" pitchFamily="34" charset="0"/>
            </a:endParaRPr>
          </a:p>
          <a:p>
            <a:pPr marL="457200" marR="0" lvl="1" indent="0" algn="l">
              <a:spcBef>
                <a:spcPts val="0"/>
              </a:spcBef>
              <a:spcAft>
                <a:spcPts val="0"/>
              </a:spcAft>
              <a:buFont typeface="Arial" panose="020B0604020202020204" pitchFamily="34" charset="0"/>
              <a:buNone/>
            </a:pPr>
            <a:r>
              <a:rPr lang="en-US" sz="1800" b="1" i="0" u="none" strike="noStrike" dirty="0">
                <a:solidFill>
                  <a:srgbClr val="002060"/>
                </a:solidFill>
                <a:effectLst/>
                <a:latin typeface="Calibri" panose="020F0502020204030204" pitchFamily="34" charset="0"/>
              </a:rPr>
              <a:t>An Awesome Way to Pray Leader’s Guide</a:t>
            </a:r>
            <a:endParaRPr lang="en-US" sz="1800" b="0" i="0" u="none" strike="noStrike" dirty="0">
              <a:solidFill>
                <a:srgbClr val="000000"/>
              </a:solidFill>
              <a:effectLst/>
              <a:latin typeface="Calibri" panose="020F0502020204030204" pitchFamily="34" charset="0"/>
            </a:endParaRPr>
          </a:p>
          <a:p>
            <a:pPr marL="457200" marR="0" lvl="1" indent="0" algn="l">
              <a:spcBef>
                <a:spcPts val="0"/>
              </a:spcBef>
              <a:spcAft>
                <a:spcPts val="0"/>
              </a:spcAft>
              <a:buFont typeface="Arial" panose="020B0604020202020204" pitchFamily="34" charset="0"/>
              <a:buNone/>
            </a:pPr>
            <a:r>
              <a:rPr lang="en-US" sz="1800" b="0" i="0" u="none" strike="noStrike" dirty="0">
                <a:solidFill>
                  <a:srgbClr val="002060"/>
                </a:solidFill>
                <a:effectLst/>
                <a:latin typeface="Calibri" panose="020F0502020204030204" pitchFamily="34" charset="0"/>
              </a:rPr>
              <a:t>This </a:t>
            </a:r>
            <a:r>
              <a:rPr lang="en-US" sz="1800" b="0" i="1" u="none" strike="noStrike" dirty="0">
                <a:solidFill>
                  <a:srgbClr val="002060"/>
                </a:solidFill>
                <a:effectLst/>
                <a:latin typeface="Calibri" panose="020F0502020204030204" pitchFamily="34" charset="0"/>
              </a:rPr>
              <a:t>Awesome Way to Pray Leader’s Guide </a:t>
            </a:r>
            <a:r>
              <a:rPr lang="en-US" sz="1800" b="0" i="0" u="none" strike="noStrike" dirty="0">
                <a:solidFill>
                  <a:srgbClr val="002060"/>
                </a:solidFill>
                <a:effectLst/>
                <a:latin typeface="Calibri" panose="020F0502020204030204" pitchFamily="34" charset="0"/>
              </a:rPr>
              <a:t>gives youth leaders a strategy and eight group sessions to lead their students to pray with passion. Following Jesus’ prayer strategy in Matthew 18:18-20--“3 students pray 3 times a week for 3 of their non-Christian friends”—students will be energized to live the life, love their friends, and tell their story at school. </a:t>
            </a:r>
            <a:r>
              <a:rPr lang="en-US" sz="1800" b="0" i="1" u="none" strike="noStrike" dirty="0">
                <a:solidFill>
                  <a:srgbClr val="002060"/>
                </a:solidFill>
                <a:effectLst/>
                <a:latin typeface="Calibri" panose="020F0502020204030204" pitchFamily="34" charset="0"/>
              </a:rPr>
              <a:t>An Awesome Way to Pray Student Guide </a:t>
            </a:r>
            <a:r>
              <a:rPr lang="en-US" sz="1800" b="0" i="0" u="none" strike="noStrike" dirty="0">
                <a:solidFill>
                  <a:srgbClr val="002060"/>
                </a:solidFill>
                <a:effectLst/>
                <a:latin typeface="Calibri" panose="020F0502020204030204" pitchFamily="34" charset="0"/>
              </a:rPr>
              <a:t>is also available.</a:t>
            </a:r>
            <a:endParaRPr lang="en-US" sz="1800" b="0" i="0" u="none" strike="noStrike" dirty="0">
              <a:solidFill>
                <a:srgbClr val="000000"/>
              </a:solidFill>
              <a:effectLst/>
              <a:latin typeface="Calibri" panose="020F0502020204030204" pitchFamily="34" charset="0"/>
            </a:endParaRPr>
          </a:p>
          <a:p>
            <a:pPr marL="230292" indent="-230292">
              <a:spcBef>
                <a:spcPts val="0"/>
              </a:spcBef>
            </a:pPr>
            <a:endParaRPr lang="en-US" altLang="en-US" dirty="0"/>
          </a:p>
        </p:txBody>
      </p:sp>
    </p:spTree>
    <p:extLst>
      <p:ext uri="{BB962C8B-B14F-4D97-AF65-F5344CB8AC3E}">
        <p14:creationId xmlns:p14="http://schemas.microsoft.com/office/powerpoint/2010/main" val="617501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2B58973-FC1B-415E-BD8D-2A9AFF2CE6D0}" type="slidenum">
              <a:rPr lang="en-US" altLang="en-US" sz="1200">
                <a:solidFill>
                  <a:schemeClr val="tx1"/>
                </a:solidFill>
                <a:latin typeface="Times"/>
              </a:rPr>
              <a:pPr/>
              <a:t>42</a:t>
            </a:fld>
            <a:endParaRPr lang="en-US" altLang="en-US" sz="1200">
              <a:solidFill>
                <a:schemeClr val="tx1"/>
              </a:solidFill>
              <a:latin typeface="Times"/>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CHALLENGE:</a:t>
            </a:r>
            <a:r>
              <a:rPr lang="en-US" altLang="en-US" dirty="0"/>
              <a:t> Each Session has a “Take Away” for you. For this session, it is: </a:t>
            </a:r>
            <a:r>
              <a:rPr lang="en-US" altLang="en-US" b="1" dirty="0"/>
              <a:t>Join a Prayer Triplet.  </a:t>
            </a:r>
          </a:p>
          <a:p>
            <a:pPr>
              <a:spcBef>
                <a:spcPts val="0"/>
              </a:spcBef>
            </a:pPr>
            <a:endParaRPr lang="en-US" altLang="en-US" dirty="0"/>
          </a:p>
          <a:p>
            <a:pPr marL="690875" lvl="1" indent="-230292">
              <a:spcBef>
                <a:spcPts val="0"/>
              </a:spcBef>
              <a:buFontTx/>
              <a:buChar char="•"/>
            </a:pPr>
            <a:r>
              <a:rPr lang="en-US" altLang="en-US" dirty="0"/>
              <a:t>Begin a Prayer Triplet yourself first, following the “Prayer Triplets” diagram.</a:t>
            </a:r>
          </a:p>
          <a:p>
            <a:pPr marL="460583" lvl="1">
              <a:spcBef>
                <a:spcPts val="0"/>
              </a:spcBef>
            </a:pPr>
            <a:endParaRPr lang="en-US" altLang="en-US" dirty="0"/>
          </a:p>
          <a:p>
            <a:pPr marL="690875" lvl="1" indent="-230292">
              <a:spcBef>
                <a:spcPts val="0"/>
              </a:spcBef>
              <a:buFontTx/>
              <a:buChar char="•"/>
            </a:pPr>
            <a:r>
              <a:rPr lang="en-US" altLang="en-US" dirty="0"/>
              <a:t>Then equip and mobilize your leaders, parents and students to begin Prayer Triplets.</a:t>
            </a:r>
          </a:p>
          <a:p>
            <a:pPr marL="460583" lvl="1">
              <a:spcBef>
                <a:spcPts val="0"/>
              </a:spcBef>
            </a:pPr>
            <a:endParaRPr lang="en-US" altLang="en-US" dirty="0"/>
          </a:p>
          <a:p>
            <a:pPr marL="690875" lvl="1" indent="-230292">
              <a:spcBef>
                <a:spcPts val="0"/>
              </a:spcBef>
              <a:buFontTx/>
              <a:buChar char="•"/>
            </a:pPr>
            <a:r>
              <a:rPr lang="en-US" altLang="en-US" dirty="0"/>
              <a:t>Use Prayer Triplets in every meeting you lead.</a:t>
            </a:r>
          </a:p>
          <a:p>
            <a:pPr marL="460583" lvl="1">
              <a:spcBef>
                <a:spcPts val="0"/>
              </a:spcBef>
            </a:pPr>
            <a:endParaRPr lang="en-US" altLang="en-US" dirty="0"/>
          </a:p>
          <a:p>
            <a:pPr marL="3383">
              <a:spcBef>
                <a:spcPts val="0"/>
              </a:spcBef>
            </a:pPr>
            <a:r>
              <a:rPr lang="en-US" altLang="en-US" dirty="0"/>
              <a:t>Your ministry will be saturated with passionate pray-</a:t>
            </a:r>
            <a:r>
              <a:rPr lang="en-US" altLang="en-US" dirty="0" err="1"/>
              <a:t>ers</a:t>
            </a:r>
            <a:r>
              <a:rPr lang="en-US" altLang="en-US" dirty="0"/>
              <a:t> who release the</a:t>
            </a:r>
            <a:r>
              <a:rPr lang="en-US" altLang="en-US" u="none" dirty="0"/>
              <a:t> </a:t>
            </a:r>
            <a:r>
              <a:rPr lang="en-US" altLang="en-US" u="sng" dirty="0"/>
              <a:t>presence and power</a:t>
            </a:r>
            <a:r>
              <a:rPr lang="en-US" altLang="en-US" u="none" dirty="0"/>
              <a:t> </a:t>
            </a:r>
            <a:r>
              <a:rPr lang="en-US" altLang="en-US" dirty="0"/>
              <a:t>of God into your ministry.</a:t>
            </a:r>
            <a:r>
              <a:rPr lang="en-US" altLang="en-US" b="1" dirty="0"/>
              <a:t> </a:t>
            </a:r>
          </a:p>
          <a:p>
            <a:pPr marL="460583" lvl="1">
              <a:spcBef>
                <a:spcPts val="0"/>
              </a:spcBef>
            </a:pPr>
            <a:endParaRPr lang="en-US" altLang="en-US" b="1" dirty="0"/>
          </a:p>
          <a:p>
            <a:pPr marL="3383">
              <a:spcBef>
                <a:spcPts val="0"/>
              </a:spcBef>
            </a:pPr>
            <a:r>
              <a:rPr lang="en-US" altLang="en-US" u="sng" dirty="0"/>
              <a:t>When “prayer triplets” operate with every group in your ministry, then you will have created a place and space for God’s presence and power to reside!</a:t>
            </a:r>
            <a:r>
              <a:rPr lang="en-US" altLang="en-US" dirty="0"/>
              <a:t> When that happens, watch out! God is on the move! </a:t>
            </a:r>
            <a:endParaRPr lang="en-US" altLang="en-US" b="1" dirty="0"/>
          </a:p>
          <a:p>
            <a:endParaRPr lang="en-US" altLang="en-US" dirty="0"/>
          </a:p>
        </p:txBody>
      </p:sp>
    </p:spTree>
    <p:extLst>
      <p:ext uri="{BB962C8B-B14F-4D97-AF65-F5344CB8AC3E}">
        <p14:creationId xmlns:p14="http://schemas.microsoft.com/office/powerpoint/2010/main" val="37602963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814AE34-8E55-4299-AC5A-A3D94F1F4C77}" type="slidenum">
              <a:rPr lang="en-US" altLang="en-US" sz="1200">
                <a:solidFill>
                  <a:schemeClr val="tx1"/>
                </a:solidFill>
                <a:latin typeface="Times"/>
              </a:rPr>
              <a:pPr/>
              <a:t>43</a:t>
            </a:fld>
            <a:endParaRPr lang="en-US" altLang="en-US" sz="1200">
              <a:solidFill>
                <a:schemeClr val="tx1"/>
              </a:solidFill>
              <a:latin typeface="Times"/>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marL="230292" indent="-230292">
              <a:spcBef>
                <a:spcPts val="0"/>
              </a:spcBef>
            </a:pPr>
            <a:endParaRPr lang="en-US" altLang="en-US" b="1" dirty="0"/>
          </a:p>
          <a:p>
            <a:pPr marL="230292" indent="-230292">
              <a:spcBef>
                <a:spcPts val="0"/>
              </a:spcBef>
            </a:pPr>
            <a:r>
              <a:rPr lang="en-US" altLang="en-US" b="1" dirty="0"/>
              <a:t>REFER</a:t>
            </a:r>
            <a:r>
              <a:rPr lang="en-US" altLang="en-US" dirty="0"/>
              <a:t> participants to the Schedule</a:t>
            </a:r>
            <a:r>
              <a:rPr lang="en-US" altLang="en-US" b="1" dirty="0"/>
              <a:t>.</a:t>
            </a:r>
          </a:p>
          <a:p>
            <a:pPr marL="230292" indent="-230292">
              <a:spcBef>
                <a:spcPts val="0"/>
              </a:spcBef>
            </a:pPr>
            <a:endParaRPr lang="en-US" altLang="en-US" b="1" dirty="0"/>
          </a:p>
          <a:p>
            <a:pPr>
              <a:spcBef>
                <a:spcPts val="0"/>
              </a:spcBef>
            </a:pPr>
            <a:r>
              <a:rPr lang="en-US" altLang="en-US" b="1" dirty="0"/>
              <a:t>INSTRUCT</a:t>
            </a:r>
            <a:r>
              <a:rPr lang="en-US" altLang="en-US" dirty="0"/>
              <a:t> participants during their Time Alone to fill in your “Pray with Passion” Plan of Action. Think about why and how you envision praying with passion. (p. 96)</a:t>
            </a:r>
          </a:p>
          <a:p>
            <a:pPr marL="230292" indent="-230292"/>
            <a:endParaRPr lang="en-US" altLang="en-US" dirty="0"/>
          </a:p>
        </p:txBody>
      </p:sp>
    </p:spTree>
    <p:extLst>
      <p:ext uri="{BB962C8B-B14F-4D97-AF65-F5344CB8AC3E}">
        <p14:creationId xmlns:p14="http://schemas.microsoft.com/office/powerpoint/2010/main" val="224246877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781C9E7-80DC-461F-9277-28430B8E04A6}" type="slidenum">
              <a:rPr lang="en-US" altLang="en-US" sz="1200">
                <a:solidFill>
                  <a:schemeClr val="tx1"/>
                </a:solidFill>
                <a:latin typeface="Times"/>
              </a:rPr>
              <a:pPr/>
              <a:t>44</a:t>
            </a:fld>
            <a:endParaRPr lang="en-US" altLang="en-US" sz="1200">
              <a:solidFill>
                <a:schemeClr val="tx1"/>
              </a:solidFill>
              <a:latin typeface="Times"/>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 </a:t>
            </a:r>
          </a:p>
          <a:p>
            <a:pPr marL="230292" indent="-230292" algn="ctr">
              <a:spcBef>
                <a:spcPts val="0"/>
              </a:spcBef>
            </a:pPr>
            <a:r>
              <a:rPr lang="en-US" altLang="en-US" b="1" dirty="0"/>
              <a:t>(15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p>
          <a:p>
            <a:pPr marL="460583" lvl="1">
              <a:spcBef>
                <a:spcPts val="0"/>
              </a:spcBef>
            </a:pPr>
            <a:endParaRPr lang="en-US" altLang="en-US" dirty="0"/>
          </a:p>
          <a:p>
            <a:pPr marL="690875" lvl="1" indent="-230292">
              <a:spcBef>
                <a:spcPts val="0"/>
              </a:spcBef>
              <a:buFontTx/>
              <a:buChar char="•"/>
            </a:pPr>
            <a:r>
              <a:rPr lang="en-US" altLang="en-US" dirty="0"/>
              <a:t>Share their “Pray with Passion” Plan of Action.</a:t>
            </a:r>
          </a:p>
          <a:p>
            <a:pPr marL="460583" lvl="1">
              <a:spcBef>
                <a:spcPts val="0"/>
              </a:spcBef>
            </a:pPr>
            <a:endParaRPr lang="en-US" altLang="en-US" dirty="0"/>
          </a:p>
          <a:p>
            <a:pPr marL="690875" lvl="1" indent="-230292">
              <a:spcBef>
                <a:spcPts val="0"/>
              </a:spcBef>
              <a:buFontTx/>
              <a:buChar char="•"/>
            </a:pPr>
            <a:r>
              <a:rPr lang="en-US" altLang="en-US" dirty="0"/>
              <a:t>Pray </a:t>
            </a:r>
            <a:r>
              <a:rPr lang="en-US" altLang="en-US"/>
              <a:t>with their </a:t>
            </a:r>
            <a:r>
              <a:rPr lang="en-US" altLang="en-US" dirty="0"/>
              <a:t>“Prayer Triplet” offering God your plans to “Pray with Passion.”</a:t>
            </a:r>
          </a:p>
          <a:p>
            <a:pPr marL="230292" indent="-230292">
              <a:spcBef>
                <a:spcPts val="0"/>
              </a:spcBef>
            </a:pPr>
            <a:endParaRPr lang="en-US" altLang="en-US" dirty="0"/>
          </a:p>
          <a:p>
            <a:pPr marL="230292" indent="-230292" algn="ctr">
              <a:spcBef>
                <a:spcPts val="0"/>
              </a:spcBef>
            </a:pPr>
            <a:r>
              <a:rPr lang="en-US" altLang="en-US" b="1" dirty="0"/>
              <a:t>Break </a:t>
            </a:r>
          </a:p>
          <a:p>
            <a:pPr marL="230292" indent="-230292" algn="ctr">
              <a:spcBef>
                <a:spcPts val="0"/>
              </a:spcBef>
            </a:pPr>
            <a:r>
              <a:rPr lang="en-US" altLang="en-US" b="1" dirty="0"/>
              <a:t>11:30 – 11:45</a:t>
            </a:r>
          </a:p>
          <a:p>
            <a:pPr marL="230292" indent="-230292" algn="ctr">
              <a:spcBef>
                <a:spcPts val="0"/>
              </a:spcBef>
            </a:pPr>
            <a:r>
              <a:rPr lang="en-US" altLang="en-US" b="1" dirty="0"/>
              <a:t>(15 min.)</a:t>
            </a:r>
            <a:endParaRPr lang="en-US" altLang="en-US" dirty="0"/>
          </a:p>
          <a:p>
            <a:pPr marL="230292" indent="-230292"/>
            <a:endParaRPr lang="en-US" altLang="en-US" dirty="0"/>
          </a:p>
        </p:txBody>
      </p:sp>
    </p:spTree>
    <p:extLst>
      <p:ext uri="{BB962C8B-B14F-4D97-AF65-F5344CB8AC3E}">
        <p14:creationId xmlns:p14="http://schemas.microsoft.com/office/powerpoint/2010/main" val="11900012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45</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Build Leaders</a:t>
            </a:r>
          </a:p>
          <a:p>
            <a:pPr algn="ctr">
              <a:spcBef>
                <a:spcPts val="0"/>
              </a:spcBef>
            </a:pPr>
            <a:r>
              <a:rPr lang="en-US" altLang="en-US" b="1" dirty="0"/>
              <a:t>11:45-12:30</a:t>
            </a:r>
          </a:p>
          <a:p>
            <a:pPr algn="ctr">
              <a:spcBef>
                <a:spcPts val="0"/>
              </a:spcBef>
            </a:pPr>
            <a:endParaRPr lang="en-US" altLang="en-US" b="1" dirty="0"/>
          </a:p>
          <a:p>
            <a:pPr>
              <a:spcBef>
                <a:spcPts val="0"/>
              </a:spcBef>
            </a:pPr>
            <a:r>
              <a:rPr lang="en-US" altLang="en-US" b="1" dirty="0"/>
              <a:t>INTRODUCE </a:t>
            </a:r>
            <a:r>
              <a:rPr lang="en-US" altLang="en-US" dirty="0"/>
              <a:t>the next Forum segment which explores Session 4 in the </a:t>
            </a:r>
            <a:r>
              <a:rPr lang="en-US" altLang="en-US" i="1" dirty="0"/>
              <a:t>JFYM Notebook</a:t>
            </a:r>
            <a:r>
              <a:rPr lang="en-US" altLang="en-US" dirty="0"/>
              <a:t>—Build Leaders. </a:t>
            </a:r>
          </a:p>
          <a:p>
            <a:pPr marL="230292" indent="-230292">
              <a:spcBef>
                <a:spcPts val="0"/>
              </a:spcBef>
            </a:pPr>
            <a:endParaRPr lang="en-US" altLang="en-US" dirty="0"/>
          </a:p>
          <a:p>
            <a:pPr marL="230292" indent="-230292">
              <a:spcBef>
                <a:spcPts val="0"/>
              </a:spcBef>
            </a:pPr>
            <a:r>
              <a:rPr lang="en-US" altLang="en-US" dirty="0"/>
              <a:t>Show them where this session fits on the diagram. </a:t>
            </a:r>
          </a:p>
          <a:p>
            <a:pPr marL="230292" indent="-230292"/>
            <a:endParaRPr lang="en-US" altLang="en-US" dirty="0"/>
          </a:p>
        </p:txBody>
      </p:sp>
    </p:spTree>
    <p:extLst>
      <p:ext uri="{BB962C8B-B14F-4D97-AF65-F5344CB8AC3E}">
        <p14:creationId xmlns:p14="http://schemas.microsoft.com/office/powerpoint/2010/main" val="13972702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A307966-DD8A-4D64-9A3B-49E17A2D343E}" type="slidenum">
              <a:rPr lang="en-US" altLang="en-US" sz="1200">
                <a:solidFill>
                  <a:schemeClr val="tx1"/>
                </a:solidFill>
                <a:latin typeface="Times"/>
              </a:rPr>
              <a:pPr/>
              <a:t>46</a:t>
            </a:fld>
            <a:endParaRPr lang="en-US" altLang="en-US" sz="1200">
              <a:solidFill>
                <a:schemeClr val="tx1"/>
              </a:solidFill>
              <a:latin typeface="Times"/>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xfrm>
            <a:off x="530352" y="2824142"/>
            <a:ext cx="5943600" cy="6492240"/>
          </a:xfrm>
          <a:noFill/>
        </p:spPr>
        <p:txBody>
          <a:bodyPr/>
          <a:lstStyle/>
          <a:p>
            <a:pPr>
              <a:spcBef>
                <a:spcPts val="0"/>
              </a:spcBef>
            </a:pPr>
            <a:r>
              <a:rPr lang="en-US" altLang="en-US" b="1" dirty="0"/>
              <a:t>EXPLAIN:</a:t>
            </a:r>
            <a:r>
              <a:rPr lang="en-US" altLang="en-US" dirty="0"/>
              <a:t> Let’s go to “Build Leaders”—Session 4 in the </a:t>
            </a:r>
            <a:r>
              <a:rPr lang="en-US" altLang="en-US" i="1" dirty="0"/>
              <a:t>JFYM Notebook.</a:t>
            </a:r>
          </a:p>
          <a:p>
            <a:pPr>
              <a:spcBef>
                <a:spcPts val="0"/>
              </a:spcBef>
            </a:pPr>
            <a:endParaRPr lang="en-US" altLang="en-US" dirty="0">
              <a:solidFill>
                <a:schemeClr val="accent1"/>
              </a:solidFill>
            </a:endParaRPr>
          </a:p>
          <a:p>
            <a:pPr>
              <a:spcBef>
                <a:spcPts val="0"/>
              </a:spcBef>
            </a:pPr>
            <a:r>
              <a:rPr lang="en-US" altLang="en-US" b="1" dirty="0"/>
              <a:t>ILLUSTRATE </a:t>
            </a:r>
            <a:r>
              <a:rPr lang="en-US" altLang="en-US" dirty="0"/>
              <a:t>with the Arm Up/Arm Out illustration. Now we are moving from Arm Up to Arm Out—from our vertical relationship of loving God to our horizontal relationships of loving people. </a:t>
            </a:r>
          </a:p>
          <a:p>
            <a:pPr>
              <a:spcBef>
                <a:spcPts val="0"/>
              </a:spcBef>
            </a:pPr>
            <a:endParaRPr lang="en-US" altLang="en-US" i="1" dirty="0"/>
          </a:p>
          <a:p>
            <a:pPr>
              <a:spcBef>
                <a:spcPts val="0"/>
              </a:spcBef>
            </a:pPr>
            <a:r>
              <a:rPr lang="en-US" altLang="en-US" dirty="0"/>
              <a:t>At this point you may feel like the </a:t>
            </a:r>
            <a:r>
              <a:rPr lang="en-US" altLang="en-US" u="sng" dirty="0"/>
              <a:t>puzzle has not come together</a:t>
            </a:r>
            <a:r>
              <a:rPr lang="en-US" altLang="en-US" dirty="0"/>
              <a:t> yet. That is probably true, but it will before the day is over. So let’s keep going. </a:t>
            </a:r>
            <a:r>
              <a:rPr lang="en-US" altLang="en-US" i="1" dirty="0"/>
              <a:t> </a:t>
            </a:r>
          </a:p>
          <a:p>
            <a:pPr>
              <a:spcBef>
                <a:spcPts val="0"/>
              </a:spcBef>
            </a:pPr>
            <a:endParaRPr lang="en-US" altLang="en-US" b="1" dirty="0"/>
          </a:p>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lvl="1">
              <a:spcBef>
                <a:spcPts val="0"/>
              </a:spcBef>
            </a:pPr>
            <a:r>
              <a:rPr lang="en-US" altLang="en-US" dirty="0"/>
              <a:t>The Goal: to build quality leaders for in-depth and long-term ministry</a:t>
            </a:r>
          </a:p>
        </p:txBody>
      </p:sp>
    </p:spTree>
    <p:extLst>
      <p:ext uri="{BB962C8B-B14F-4D97-AF65-F5344CB8AC3E}">
        <p14:creationId xmlns:p14="http://schemas.microsoft.com/office/powerpoint/2010/main" val="27252779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D924591-B314-4C18-9281-BDA91B2C4D9F}" type="slidenum">
              <a:rPr lang="en-US" altLang="en-US" sz="1200">
                <a:solidFill>
                  <a:schemeClr val="tx1"/>
                </a:solidFill>
                <a:latin typeface="Times"/>
              </a:rPr>
              <a:pPr/>
              <a:t>47</a:t>
            </a:fld>
            <a:endParaRPr lang="en-US" altLang="en-US" sz="1200">
              <a:solidFill>
                <a:schemeClr val="tx1"/>
              </a:solidFill>
              <a:latin typeface="Times"/>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xfrm>
            <a:off x="530352" y="2807208"/>
            <a:ext cx="5943600" cy="6492240"/>
          </a:xfrm>
          <a:noFill/>
        </p:spPr>
        <p:txBody>
          <a:bodyPr/>
          <a:lstStyle/>
          <a:p>
            <a:r>
              <a:rPr lang="en-US" altLang="en-US" b="1" dirty="0"/>
              <a:t>ASK:</a:t>
            </a:r>
            <a:r>
              <a:rPr lang="en-US" altLang="en-US" dirty="0"/>
              <a:t> How do you build quality leaders for an in-depth and long-term ministry? </a:t>
            </a:r>
          </a:p>
        </p:txBody>
      </p:sp>
    </p:spTree>
    <p:extLst>
      <p:ext uri="{BB962C8B-B14F-4D97-AF65-F5344CB8AC3E}">
        <p14:creationId xmlns:p14="http://schemas.microsoft.com/office/powerpoint/2010/main" val="81370014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39EE231-843E-4EDE-BCCD-A65A431993E1}" type="slidenum">
              <a:rPr lang="en-US" altLang="en-US" sz="1200">
                <a:solidFill>
                  <a:schemeClr val="tx1"/>
                </a:solidFill>
                <a:latin typeface="Times"/>
              </a:rPr>
              <a:pPr/>
              <a:t>48</a:t>
            </a:fld>
            <a:endParaRPr lang="en-US" altLang="en-US" sz="1200">
              <a:solidFill>
                <a:schemeClr val="tx1"/>
              </a:solidFill>
              <a:latin typeface="Times"/>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a:t>
            </a:r>
          </a:p>
          <a:p>
            <a:pPr algn="ctr">
              <a:spcBef>
                <a:spcPts val="0"/>
              </a:spcBef>
            </a:pPr>
            <a:r>
              <a:rPr lang="en-US" altLang="en-US" b="1" dirty="0"/>
              <a:t>(5 min.)</a:t>
            </a:r>
          </a:p>
          <a:p>
            <a:pPr>
              <a:spcBef>
                <a:spcPts val="0"/>
              </a:spcBef>
            </a:pPr>
            <a:endParaRPr lang="en-US" altLang="en-US" b="1" dirty="0"/>
          </a:p>
          <a:p>
            <a:pPr>
              <a:spcBef>
                <a:spcPts val="0"/>
              </a:spcBef>
            </a:pPr>
            <a:r>
              <a:rPr lang="en-US" altLang="en-US" b="1" dirty="0"/>
              <a:t>INSTRUCT </a:t>
            </a:r>
            <a:r>
              <a:rPr lang="en-US" altLang="en-US" dirty="0"/>
              <a:t>participants to prepare by reading the </a:t>
            </a:r>
            <a:r>
              <a:rPr lang="en-US" altLang="en-US" i="1" dirty="0"/>
              <a:t>JFYM Notebook</a:t>
            </a:r>
            <a:r>
              <a:rPr lang="en-US" altLang="en-US" dirty="0"/>
              <a:t>, pages 41-44</a:t>
            </a:r>
            <a:r>
              <a:rPr lang="en-US" altLang="en-US" b="0" dirty="0"/>
              <a:t>.</a:t>
            </a:r>
            <a:r>
              <a:rPr lang="en-US" altLang="en-US" dirty="0"/>
              <a:t> </a:t>
            </a:r>
          </a:p>
        </p:txBody>
      </p:sp>
    </p:spTree>
    <p:extLst>
      <p:ext uri="{BB962C8B-B14F-4D97-AF65-F5344CB8AC3E}">
        <p14:creationId xmlns:p14="http://schemas.microsoft.com/office/powerpoint/2010/main" val="383092758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AEC6FAEF-AE5C-4BAA-8163-A8EE16FF4B4B}" type="slidenum">
              <a:rPr lang="en-US" altLang="en-US" sz="1200">
                <a:solidFill>
                  <a:schemeClr val="tx1"/>
                </a:solidFill>
                <a:latin typeface="Times"/>
              </a:rPr>
              <a:pPr/>
              <a:t>49</a:t>
            </a:fld>
            <a:endParaRPr lang="en-US" altLang="en-US" sz="1200">
              <a:solidFill>
                <a:schemeClr val="tx1"/>
              </a:solidFill>
              <a:latin typeface="Times"/>
            </a:endParaRPr>
          </a:p>
        </p:txBody>
      </p:sp>
      <p:sp>
        <p:nvSpPr>
          <p:cNvPr id="143363" name="Rectangle 4"/>
          <p:cNvSpPr>
            <a:spLocks noGrp="1" noRot="1" noChangeAspect="1" noChangeArrowheads="1" noTextEdit="1"/>
          </p:cNvSpPr>
          <p:nvPr>
            <p:ph type="sldImg"/>
          </p:nvPr>
        </p:nvSpPr>
        <p:spPr>
          <a:ln/>
        </p:spPr>
      </p:sp>
      <p:sp>
        <p:nvSpPr>
          <p:cNvPr id="143364" name="Rectangle 5"/>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EXPLAIN:</a:t>
            </a:r>
            <a:r>
              <a:rPr lang="en-US" altLang="en-US" dirty="0"/>
              <a:t> Jesus built his own Leadership Team. He showed them how to take courageous action. </a:t>
            </a:r>
          </a:p>
          <a:p>
            <a:pPr>
              <a:spcBef>
                <a:spcPts val="0"/>
              </a:spcBef>
            </a:pPr>
            <a:endParaRPr lang="en-US" altLang="en-US" dirty="0"/>
          </a:p>
          <a:p>
            <a:pPr>
              <a:spcBef>
                <a:spcPts val="0"/>
              </a:spcBef>
            </a:pPr>
            <a:r>
              <a:rPr lang="en-US" altLang="en-US" b="1" dirty="0"/>
              <a:t>ASK:</a:t>
            </a:r>
            <a:r>
              <a:rPr lang="en-US" altLang="en-US" dirty="0"/>
              <a:t> What kind of courageous action did Jesus take with his leaders?</a:t>
            </a:r>
          </a:p>
          <a:p>
            <a:pPr>
              <a:spcBef>
                <a:spcPts val="0"/>
              </a:spcBef>
            </a:pPr>
            <a:endParaRPr lang="en-US" altLang="en-US" dirty="0"/>
          </a:p>
          <a:p>
            <a:pPr>
              <a:spcBef>
                <a:spcPts val="0"/>
              </a:spcBef>
            </a:pPr>
            <a:r>
              <a:rPr lang="en-US" altLang="en-US" b="1" dirty="0"/>
              <a:t>READ SLIDE:</a:t>
            </a:r>
            <a:r>
              <a:rPr lang="en-US" altLang="en-US" dirty="0"/>
              <a:t> The Purpose of the Leadership Team</a:t>
            </a:r>
          </a:p>
          <a:p>
            <a:pPr>
              <a:spcBef>
                <a:spcPts val="0"/>
              </a:spcBef>
            </a:pPr>
            <a:endParaRPr lang="en-US" altLang="en-US" dirty="0"/>
          </a:p>
          <a:p>
            <a:pPr lvl="1">
              <a:spcBef>
                <a:spcPts val="0"/>
              </a:spcBef>
            </a:pPr>
            <a:r>
              <a:rPr lang="en-US" altLang="en-US" dirty="0"/>
              <a:t>Jesus prays these requests for His disciples in John 17:21: </a:t>
            </a:r>
          </a:p>
          <a:p>
            <a:pPr lvl="2">
              <a:spcBef>
                <a:spcPts val="0"/>
              </a:spcBef>
            </a:pPr>
            <a:endParaRPr lang="en-US" altLang="en-US" dirty="0"/>
          </a:p>
          <a:p>
            <a:pPr lvl="2">
              <a:spcBef>
                <a:spcPts val="0"/>
              </a:spcBef>
            </a:pPr>
            <a:r>
              <a:rPr lang="en-US" altLang="en-US" dirty="0"/>
              <a:t>Commitment to Christ—…</a:t>
            </a:r>
            <a:r>
              <a:rPr lang="en-US" altLang="en-US" i="1" dirty="0"/>
              <a:t>may they also be in us…</a:t>
            </a:r>
            <a:endParaRPr lang="en-US" altLang="en-US" dirty="0"/>
          </a:p>
          <a:p>
            <a:pPr lvl="2">
              <a:spcBef>
                <a:spcPts val="0"/>
              </a:spcBef>
            </a:pPr>
            <a:r>
              <a:rPr lang="en-US" altLang="en-US" dirty="0"/>
              <a:t>Commitment to one another—…</a:t>
            </a:r>
            <a:r>
              <a:rPr lang="en-US" altLang="en-US" i="1" dirty="0"/>
              <a:t>that all of them may be one… </a:t>
            </a:r>
            <a:endParaRPr lang="en-US" altLang="en-US" dirty="0"/>
          </a:p>
          <a:p>
            <a:pPr lvl="2">
              <a:spcBef>
                <a:spcPts val="0"/>
              </a:spcBef>
            </a:pPr>
            <a:r>
              <a:rPr lang="en-US" altLang="en-US" dirty="0"/>
              <a:t>Commitment to minister to the world--</a:t>
            </a:r>
            <a:r>
              <a:rPr lang="en-US" altLang="en-US" i="1" dirty="0"/>
              <a:t>…so that the world may believe that you have sent me… </a:t>
            </a:r>
            <a:r>
              <a:rPr lang="en-US" altLang="en-US" dirty="0"/>
              <a:t>                                           	 </a:t>
            </a:r>
          </a:p>
          <a:p>
            <a:pPr lvl="2">
              <a:spcBef>
                <a:spcPts val="0"/>
              </a:spcBef>
            </a:pPr>
            <a:r>
              <a:rPr lang="en-US" altLang="en-US" dirty="0"/>
              <a:t>			                            John 17:21 </a:t>
            </a:r>
          </a:p>
        </p:txBody>
      </p:sp>
    </p:spTree>
    <p:extLst>
      <p:ext uri="{BB962C8B-B14F-4D97-AF65-F5344CB8AC3E}">
        <p14:creationId xmlns:p14="http://schemas.microsoft.com/office/powerpoint/2010/main" val="415503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9A80A12-3F6B-4B07-A1A1-B58F782303F0}" type="slidenum">
              <a:rPr lang="en-US" altLang="en-US" sz="1200">
                <a:solidFill>
                  <a:schemeClr val="tx1"/>
                </a:solidFill>
                <a:latin typeface="Times"/>
              </a:rPr>
              <a:pPr/>
              <a:t>5</a:t>
            </a:fld>
            <a:endParaRPr lang="en-US" altLang="en-US" sz="1200">
              <a:solidFill>
                <a:schemeClr val="tx1"/>
              </a:solidFill>
              <a:latin typeface="Times"/>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dirty="0"/>
              <a:t>Think about how you need to pursue the Forum purpose as we read this quote. </a:t>
            </a:r>
          </a:p>
          <a:p>
            <a:pPr>
              <a:spcBef>
                <a:spcPts val="0"/>
              </a:spcBef>
            </a:pPr>
            <a:endParaRPr lang="en-US" altLang="en-US" b="1" dirty="0"/>
          </a:p>
          <a:p>
            <a:pPr>
              <a:spcBef>
                <a:spcPts val="0"/>
              </a:spcBef>
            </a:pPr>
            <a:r>
              <a:rPr lang="en-US" altLang="en-US" b="1" dirty="0"/>
              <a:t>CHOOSE </a:t>
            </a:r>
            <a:r>
              <a:rPr lang="en-US" altLang="en-US" dirty="0"/>
              <a:t>a participant to read the slide</a:t>
            </a:r>
            <a:r>
              <a:rPr lang="en-US" altLang="en-US" b="1" dirty="0"/>
              <a:t>:</a:t>
            </a:r>
          </a:p>
          <a:p>
            <a:pPr>
              <a:spcBef>
                <a:spcPts val="0"/>
              </a:spcBef>
            </a:pPr>
            <a:endParaRPr lang="en-US" altLang="en-US" b="1" dirty="0"/>
          </a:p>
          <a:p>
            <a:pPr lvl="1">
              <a:spcBef>
                <a:spcPts val="0"/>
              </a:spcBef>
            </a:pPr>
            <a:r>
              <a:rPr lang="en-US" altLang="en-US" i="1" dirty="0"/>
              <a:t>The greatest need in our churches is for men and women who can </a:t>
            </a:r>
            <a:r>
              <a:rPr lang="en-US" altLang="en-US" i="1" u="sng" dirty="0"/>
              <a:t>envision </a:t>
            </a:r>
            <a:r>
              <a:rPr lang="en-US" altLang="en-US" i="1" dirty="0"/>
              <a:t>the better future God wills for His people; who will </a:t>
            </a:r>
            <a:r>
              <a:rPr lang="en-US" altLang="en-US" i="1" u="sng" dirty="0"/>
              <a:t>motivate</a:t>
            </a:r>
            <a:r>
              <a:rPr lang="en-US" altLang="en-US" i="1" dirty="0"/>
              <a:t> people to action; who will </a:t>
            </a:r>
            <a:r>
              <a:rPr lang="en-US" altLang="en-US" i="1" u="sng" dirty="0"/>
              <a:t>create</a:t>
            </a:r>
            <a:r>
              <a:rPr lang="en-US" altLang="en-US" i="1" dirty="0"/>
              <a:t> intelligent plans for positive change; and who </a:t>
            </a:r>
            <a:r>
              <a:rPr lang="en-US" altLang="en-US" i="1" u="sng" dirty="0"/>
              <a:t>will spearhead the implementation</a:t>
            </a:r>
            <a:r>
              <a:rPr lang="en-US" altLang="en-US" i="1" dirty="0"/>
              <a:t> of those plans, for the enduring glory of God</a:t>
            </a:r>
            <a:r>
              <a:rPr lang="en-US" altLang="en-US" b="1" i="1" dirty="0"/>
              <a:t>. </a:t>
            </a:r>
            <a:r>
              <a:rPr lang="en-US" altLang="en-US" dirty="0"/>
              <a:t> </a:t>
            </a:r>
          </a:p>
          <a:p>
            <a:pPr>
              <a:spcBef>
                <a:spcPts val="0"/>
              </a:spcBef>
            </a:pPr>
            <a:endParaRPr lang="en-US" altLang="en-US" dirty="0"/>
          </a:p>
          <a:p>
            <a:pPr>
              <a:spcBef>
                <a:spcPts val="0"/>
              </a:spcBef>
            </a:pPr>
            <a:r>
              <a:rPr lang="en-US" altLang="en-US" b="1" dirty="0"/>
              <a:t>EXPLAIN: </a:t>
            </a:r>
            <a:r>
              <a:rPr lang="en-US" altLang="en-US" dirty="0"/>
              <a:t>God is calling you to </a:t>
            </a:r>
            <a:r>
              <a:rPr lang="en-US" altLang="en-US" u="sng" dirty="0"/>
              <a:t>envision</a:t>
            </a:r>
            <a:r>
              <a:rPr lang="en-US" altLang="en-US" b="1" dirty="0"/>
              <a:t>, </a:t>
            </a:r>
            <a:r>
              <a:rPr lang="en-US" altLang="en-US" u="sng" dirty="0"/>
              <a:t>motivate</a:t>
            </a:r>
            <a:r>
              <a:rPr lang="en-US" altLang="en-US" dirty="0"/>
              <a:t>, </a:t>
            </a:r>
            <a:r>
              <a:rPr lang="en-US" altLang="en-US" u="sng" dirty="0"/>
              <a:t>create</a:t>
            </a:r>
            <a:r>
              <a:rPr lang="en-US" altLang="en-US" dirty="0"/>
              <a:t> and</a:t>
            </a:r>
            <a:r>
              <a:rPr lang="en-US" altLang="en-US" b="1" dirty="0"/>
              <a:t> </a:t>
            </a:r>
            <a:r>
              <a:rPr lang="en-US" altLang="en-US" u="sng" dirty="0"/>
              <a:t>spearhead implementation</a:t>
            </a:r>
            <a:r>
              <a:rPr lang="en-US" altLang="en-US" b="1" dirty="0"/>
              <a:t>. </a:t>
            </a:r>
            <a:r>
              <a:rPr lang="en-US" altLang="en-US" dirty="0"/>
              <a:t>That takes strong leadership that focuses on relationships—our relationship with God and with the people around us. </a:t>
            </a:r>
            <a:r>
              <a:rPr lang="en-US" altLang="en-US" b="1" dirty="0"/>
              <a:t> </a:t>
            </a:r>
            <a:r>
              <a:rPr lang="en-US" altLang="en-US" dirty="0"/>
              <a:t>Jesus demonstrated that real change comes through those relationships. Like Jesus, your ministry will flourish when you focus on </a:t>
            </a:r>
            <a:r>
              <a:rPr lang="en-US" altLang="en-US" u="sng" dirty="0"/>
              <a:t>relationships, not programs</a:t>
            </a:r>
            <a:r>
              <a:rPr lang="en-US" altLang="en-US" dirty="0"/>
              <a:t>. And we are about to discover how to do that through JFYM! </a:t>
            </a:r>
          </a:p>
        </p:txBody>
      </p:sp>
    </p:spTree>
    <p:extLst>
      <p:ext uri="{BB962C8B-B14F-4D97-AF65-F5344CB8AC3E}">
        <p14:creationId xmlns:p14="http://schemas.microsoft.com/office/powerpoint/2010/main" val="411960590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101A62E1-DA43-41AC-ACA5-9A6B1B8E5FCF}" type="slidenum">
              <a:rPr lang="en-US" altLang="en-US" sz="1200">
                <a:solidFill>
                  <a:schemeClr val="tx1"/>
                </a:solidFill>
                <a:latin typeface="Times"/>
              </a:rPr>
              <a:pPr/>
              <a:t>50</a:t>
            </a:fld>
            <a:endParaRPr lang="en-US" altLang="en-US" sz="1200">
              <a:solidFill>
                <a:schemeClr val="tx1"/>
              </a:solidFill>
              <a:latin typeface="Times"/>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530211" y="2807208"/>
            <a:ext cx="5943600" cy="6492240"/>
          </a:xfrm>
          <a:noFill/>
        </p:spPr>
        <p:txBody>
          <a:bodyPr/>
          <a:lstStyle/>
          <a:p>
            <a:pPr>
              <a:spcBef>
                <a:spcPts val="0"/>
              </a:spcBef>
            </a:pPr>
            <a:r>
              <a:rPr lang="en-US" altLang="en-US" b="1" dirty="0"/>
              <a:t>EXPLAIN: </a:t>
            </a:r>
            <a:r>
              <a:rPr lang="en-US" altLang="en-US" dirty="0"/>
              <a:t>Looking at the entire three-year span of Jesus’ ministry, we find that He progressively led His disciples by taking them through four stages. All of the stages had one amazing element in common. </a:t>
            </a:r>
          </a:p>
          <a:p>
            <a:pPr marL="230292" indent="-230292">
              <a:spcBef>
                <a:spcPts val="0"/>
              </a:spcBef>
            </a:pPr>
            <a:endParaRPr lang="en-US" altLang="en-US" dirty="0"/>
          </a:p>
          <a:p>
            <a:pPr>
              <a:spcBef>
                <a:spcPts val="0"/>
              </a:spcBef>
            </a:pPr>
            <a:r>
              <a:rPr lang="en-US" altLang="en-US" b="1" dirty="0"/>
              <a:t>NOTE: </a:t>
            </a:r>
            <a:r>
              <a:rPr lang="en-US" altLang="en-US" dirty="0"/>
              <a:t>Due to time constraints, you do not need to read the Bible verses or cite the references.</a:t>
            </a:r>
          </a:p>
          <a:p>
            <a:pPr marL="230292" indent="-230292">
              <a:spcBef>
                <a:spcPts val="0"/>
              </a:spcBef>
            </a:pPr>
            <a:endParaRPr lang="en-US" altLang="en-US" dirty="0"/>
          </a:p>
          <a:p>
            <a:pPr marL="230292" indent="-230292">
              <a:spcBef>
                <a:spcPts val="0"/>
              </a:spcBef>
            </a:pPr>
            <a:r>
              <a:rPr lang="en-US" altLang="en-US" b="1" dirty="0"/>
              <a:t>READ SLIDE: </a:t>
            </a:r>
            <a:r>
              <a:rPr lang="en-US" altLang="en-US" dirty="0"/>
              <a:t>The Progression of the Leadership Team</a:t>
            </a:r>
          </a:p>
          <a:p>
            <a:pPr marL="230292" indent="-230292">
              <a:spcBef>
                <a:spcPts val="0"/>
              </a:spcBef>
            </a:pPr>
            <a:endParaRPr lang="en-US" altLang="en-US" dirty="0"/>
          </a:p>
          <a:p>
            <a:pPr marL="690875" lvl="1" indent="-230292">
              <a:spcBef>
                <a:spcPts val="0"/>
              </a:spcBef>
              <a:buFontTx/>
              <a:buAutoNum type="arabicPeriod"/>
            </a:pPr>
            <a:r>
              <a:rPr lang="en-US" altLang="en-US" dirty="0"/>
              <a:t>I do </a:t>
            </a:r>
            <a:r>
              <a:rPr lang="en-US" altLang="en-US" b="1" dirty="0"/>
              <a:t>it. </a:t>
            </a:r>
            <a:r>
              <a:rPr lang="en-US" altLang="en-US" i="1" dirty="0"/>
              <a:t>(Luke 4:31-37 and 38-44)</a:t>
            </a:r>
          </a:p>
          <a:p>
            <a:pPr marL="690875" lvl="1" indent="-230292">
              <a:spcBef>
                <a:spcPts val="0"/>
              </a:spcBef>
              <a:buFontTx/>
              <a:buAutoNum type="arabicPeriod"/>
            </a:pPr>
            <a:r>
              <a:rPr lang="en-US" altLang="en-US" dirty="0"/>
              <a:t>I do </a:t>
            </a:r>
            <a:r>
              <a:rPr lang="en-US" altLang="en-US" b="1" dirty="0"/>
              <a:t>it </a:t>
            </a:r>
            <a:r>
              <a:rPr lang="en-US" altLang="en-US" dirty="0"/>
              <a:t>and they are with me. </a:t>
            </a:r>
            <a:r>
              <a:rPr lang="en-US" altLang="en-US" i="1" dirty="0"/>
              <a:t>(Luke 5:1-11)</a:t>
            </a:r>
          </a:p>
          <a:p>
            <a:pPr marL="690875" lvl="1" indent="-230292">
              <a:spcBef>
                <a:spcPts val="0"/>
              </a:spcBef>
              <a:buFontTx/>
              <a:buAutoNum type="arabicPeriod"/>
            </a:pPr>
            <a:r>
              <a:rPr lang="en-US" altLang="en-US" dirty="0"/>
              <a:t>They do </a:t>
            </a:r>
            <a:r>
              <a:rPr lang="en-US" altLang="en-US" b="1" dirty="0"/>
              <a:t>it </a:t>
            </a:r>
            <a:r>
              <a:rPr lang="en-US" altLang="en-US" dirty="0"/>
              <a:t>and I am with them. </a:t>
            </a:r>
            <a:r>
              <a:rPr lang="en-US" altLang="en-US" i="1" dirty="0"/>
              <a:t>(Luke 10:1-17)</a:t>
            </a:r>
          </a:p>
          <a:p>
            <a:pPr marL="690875" lvl="1" indent="-230292">
              <a:spcBef>
                <a:spcPts val="0"/>
              </a:spcBef>
              <a:buFontTx/>
              <a:buAutoNum type="arabicPeriod"/>
            </a:pPr>
            <a:r>
              <a:rPr lang="en-US" altLang="en-US" dirty="0"/>
              <a:t>They do </a:t>
            </a:r>
            <a:r>
              <a:rPr lang="en-US" altLang="en-US" b="1" dirty="0"/>
              <a:t>it</a:t>
            </a:r>
            <a:r>
              <a:rPr lang="en-US" altLang="en-US" dirty="0"/>
              <a:t> and I am in the background to encourage. (</a:t>
            </a:r>
            <a:r>
              <a:rPr lang="en-US" altLang="en-US" i="1" dirty="0"/>
              <a:t>Luke 24:44-49 </a:t>
            </a:r>
            <a:r>
              <a:rPr lang="en-US" altLang="en-US" dirty="0"/>
              <a:t>and all of </a:t>
            </a:r>
            <a:r>
              <a:rPr lang="en-US" altLang="en-US" i="1" dirty="0"/>
              <a:t>Acts</a:t>
            </a:r>
            <a:r>
              <a:rPr lang="en-US" altLang="en-US" dirty="0"/>
              <a:t>)</a:t>
            </a:r>
          </a:p>
        </p:txBody>
      </p:sp>
    </p:spTree>
    <p:extLst>
      <p:ext uri="{BB962C8B-B14F-4D97-AF65-F5344CB8AC3E}">
        <p14:creationId xmlns:p14="http://schemas.microsoft.com/office/powerpoint/2010/main" val="30970268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CACE9D61-1E71-4945-AE91-E347AD93E50F}" type="slidenum">
              <a:rPr lang="en-US" altLang="en-US" sz="1200">
                <a:solidFill>
                  <a:schemeClr val="tx1"/>
                </a:solidFill>
                <a:latin typeface="Times"/>
              </a:rPr>
              <a:pPr/>
              <a:t>51</a:t>
            </a:fld>
            <a:endParaRPr lang="en-US" altLang="en-US" sz="1200">
              <a:solidFill>
                <a:schemeClr val="tx1"/>
              </a:solidFill>
              <a:latin typeface="Times"/>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ASK: </a:t>
            </a:r>
            <a:r>
              <a:rPr lang="en-US" altLang="en-US" dirty="0"/>
              <a:t>What is </a:t>
            </a:r>
            <a:r>
              <a:rPr lang="en-US" altLang="en-US" b="1" dirty="0"/>
              <a:t>“it”</a:t>
            </a:r>
            <a:r>
              <a:rPr lang="en-US" altLang="en-US" dirty="0"/>
              <a:t>?</a:t>
            </a:r>
          </a:p>
          <a:p>
            <a:pPr marL="230292" indent="-230292">
              <a:spcBef>
                <a:spcPts val="0"/>
              </a:spcBef>
            </a:pPr>
            <a:endParaRPr lang="en-US" altLang="en-US" b="1" dirty="0"/>
          </a:p>
          <a:p>
            <a:pPr marL="230292" indent="-230292">
              <a:spcBef>
                <a:spcPts val="0"/>
              </a:spcBef>
            </a:pPr>
            <a:r>
              <a:rPr lang="en-US" altLang="en-US" b="1" dirty="0"/>
              <a:t>EXPLAIN: </a:t>
            </a:r>
            <a:r>
              <a:rPr lang="en-US" altLang="en-US" dirty="0"/>
              <a:t>Jesus demonstrated </a:t>
            </a:r>
            <a:r>
              <a:rPr lang="en-US" altLang="en-US" b="1" dirty="0"/>
              <a:t>“it”</a:t>
            </a:r>
            <a:r>
              <a:rPr lang="en-US" altLang="en-US" dirty="0"/>
              <a:t> on almost every page of the Gospels. </a:t>
            </a:r>
          </a:p>
          <a:p>
            <a:pPr marL="230292" indent="-230292">
              <a:spcBef>
                <a:spcPts val="0"/>
              </a:spcBef>
            </a:pPr>
            <a:endParaRPr lang="en-US" altLang="en-US" b="1" dirty="0"/>
          </a:p>
          <a:p>
            <a:pPr>
              <a:spcBef>
                <a:spcPts val="0"/>
              </a:spcBef>
            </a:pPr>
            <a:r>
              <a:rPr lang="en-US" altLang="en-US" b="1" dirty="0"/>
              <a:t>READ SLIDE and CHOOSE </a:t>
            </a:r>
            <a:r>
              <a:rPr lang="en-US" altLang="en-US" dirty="0"/>
              <a:t>four participants to read each of the four passages. </a:t>
            </a:r>
            <a:r>
              <a:rPr lang="en-US" altLang="en-US" b="1" dirty="0"/>
              <a:t> </a:t>
            </a:r>
            <a:r>
              <a:rPr lang="en-US" altLang="en-US" dirty="0"/>
              <a:t>Refer participants to </a:t>
            </a:r>
            <a:r>
              <a:rPr lang="en-US" altLang="en-US" i="1" dirty="0"/>
              <a:t>JFYM Notebook</a:t>
            </a:r>
            <a:r>
              <a:rPr lang="en-US" altLang="en-US" dirty="0"/>
              <a:t> pp. 48-49. </a:t>
            </a:r>
          </a:p>
          <a:p>
            <a:pPr marL="230292" indent="-230292">
              <a:spcBef>
                <a:spcPts val="0"/>
              </a:spcBef>
            </a:pPr>
            <a:endParaRPr lang="en-US" altLang="en-US" dirty="0"/>
          </a:p>
          <a:p>
            <a:pPr marL="690875" lvl="1" indent="-230292">
              <a:spcBef>
                <a:spcPts val="0"/>
              </a:spcBef>
              <a:buFontTx/>
              <a:buChar char="•"/>
            </a:pPr>
            <a:r>
              <a:rPr lang="en-US" altLang="en-US" dirty="0"/>
              <a:t>The Messiah would come to do </a:t>
            </a:r>
            <a:r>
              <a:rPr lang="en-US" altLang="en-US" b="1" dirty="0"/>
              <a:t>“it”</a:t>
            </a:r>
            <a:r>
              <a:rPr lang="en-US" altLang="en-US" dirty="0"/>
              <a:t> </a:t>
            </a:r>
            <a:r>
              <a:rPr lang="en-US" altLang="en-US" i="1" dirty="0"/>
              <a:t>(Isaiah 61:1-3)</a:t>
            </a:r>
          </a:p>
          <a:p>
            <a:pPr marL="690875" lvl="1" indent="-230292">
              <a:spcBef>
                <a:spcPts val="0"/>
              </a:spcBef>
              <a:buFontTx/>
              <a:buChar char="•"/>
            </a:pPr>
            <a:r>
              <a:rPr lang="en-US" altLang="en-US" dirty="0"/>
              <a:t>Jesus came as the Messiah and did </a:t>
            </a:r>
            <a:r>
              <a:rPr lang="en-US" altLang="en-US" b="1" dirty="0"/>
              <a:t>“it”</a:t>
            </a:r>
            <a:r>
              <a:rPr lang="en-US" altLang="en-US" dirty="0"/>
              <a:t> </a:t>
            </a:r>
            <a:r>
              <a:rPr lang="en-US" altLang="en-US" i="1" dirty="0"/>
              <a:t>(Luke 4:18-19)</a:t>
            </a:r>
          </a:p>
          <a:p>
            <a:pPr marL="690875" lvl="1" indent="-230292">
              <a:spcBef>
                <a:spcPts val="0"/>
              </a:spcBef>
              <a:buFontTx/>
              <a:buChar char="•"/>
            </a:pPr>
            <a:r>
              <a:rPr lang="en-US" altLang="en-US" dirty="0"/>
              <a:t>The disciples did </a:t>
            </a:r>
            <a:r>
              <a:rPr lang="en-US" altLang="en-US" b="1" dirty="0"/>
              <a:t>“it”</a:t>
            </a:r>
            <a:r>
              <a:rPr lang="en-US" altLang="en-US" dirty="0"/>
              <a:t> </a:t>
            </a:r>
            <a:r>
              <a:rPr lang="en-US" altLang="en-US" i="1" dirty="0"/>
              <a:t>(Mark 6:12-13)</a:t>
            </a:r>
          </a:p>
          <a:p>
            <a:pPr marL="690875" lvl="1" indent="-230292">
              <a:spcBef>
                <a:spcPts val="0"/>
              </a:spcBef>
              <a:buFontTx/>
              <a:buChar char="•"/>
            </a:pPr>
            <a:r>
              <a:rPr lang="en-US" altLang="en-US" dirty="0"/>
              <a:t>Now we get to do </a:t>
            </a:r>
            <a:r>
              <a:rPr lang="en-US" altLang="en-US" b="1" dirty="0"/>
              <a:t>“it”</a:t>
            </a:r>
            <a:r>
              <a:rPr lang="en-US" altLang="en-US" dirty="0"/>
              <a:t> </a:t>
            </a:r>
            <a:r>
              <a:rPr lang="en-US" altLang="en-US" i="1" dirty="0"/>
              <a:t>(John 14:12)      </a:t>
            </a:r>
          </a:p>
          <a:p>
            <a:pPr marL="690875" lvl="1" indent="-230292">
              <a:spcBef>
                <a:spcPts val="0"/>
              </a:spcBef>
              <a:buFontTx/>
              <a:buChar char="•"/>
            </a:pPr>
            <a:endParaRPr lang="en-US" altLang="en-US" dirty="0"/>
          </a:p>
          <a:p>
            <a:pPr lvl="1">
              <a:spcBef>
                <a:spcPts val="0"/>
              </a:spcBef>
            </a:pPr>
            <a:r>
              <a:rPr lang="en-US" altLang="en-US" i="1" dirty="0"/>
              <a:t>I tell you the truth, anyone who has faith in me will do what I have been doing. He will do even greater things than these, because I am going to the Father.</a:t>
            </a:r>
            <a:r>
              <a:rPr lang="en-US" altLang="en-US" dirty="0"/>
              <a:t> 					        John 14:12</a:t>
            </a:r>
          </a:p>
          <a:p>
            <a:pPr marL="230292" indent="-230292">
              <a:spcBef>
                <a:spcPts val="0"/>
              </a:spcBef>
            </a:pPr>
            <a:r>
              <a:rPr lang="en-US" altLang="en-US" dirty="0"/>
              <a:t>                      </a:t>
            </a:r>
            <a:endParaRPr lang="en-US" altLang="en-US" b="1" dirty="0"/>
          </a:p>
          <a:p>
            <a:pPr marL="230292" indent="-230292">
              <a:spcBef>
                <a:spcPts val="0"/>
              </a:spcBef>
            </a:pPr>
            <a:r>
              <a:rPr lang="en-US" altLang="en-US" b="1" dirty="0"/>
              <a:t>SUMMARIZE: </a:t>
            </a:r>
            <a:r>
              <a:rPr lang="en-US" altLang="en-US" dirty="0"/>
              <a:t>Each of these verses makes clear what </a:t>
            </a:r>
            <a:r>
              <a:rPr lang="en-US" altLang="en-US" b="1" dirty="0"/>
              <a:t>“it”</a:t>
            </a:r>
            <a:r>
              <a:rPr lang="en-US" altLang="en-US" dirty="0"/>
              <a:t> is.</a:t>
            </a:r>
          </a:p>
        </p:txBody>
      </p:sp>
    </p:spTree>
    <p:extLst>
      <p:ext uri="{BB962C8B-B14F-4D97-AF65-F5344CB8AC3E}">
        <p14:creationId xmlns:p14="http://schemas.microsoft.com/office/powerpoint/2010/main" val="13531253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F1D5291-AD54-4569-A49E-5EC26417C075}" type="slidenum">
              <a:rPr lang="en-US" altLang="en-US" sz="1200">
                <a:solidFill>
                  <a:schemeClr val="tx1"/>
                </a:solidFill>
                <a:latin typeface="Times"/>
              </a:rPr>
              <a:pPr/>
              <a:t>52</a:t>
            </a:fld>
            <a:endParaRPr lang="en-US" altLang="en-US" sz="1200">
              <a:solidFill>
                <a:schemeClr val="tx1"/>
              </a:solidFill>
              <a:latin typeface="Times"/>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READ SLIDE:  “It” is </a:t>
            </a:r>
            <a:r>
              <a:rPr lang="en-US" altLang="en-US" b="1" i="1" dirty="0"/>
              <a:t>the ministry of Jesus</a:t>
            </a:r>
            <a:r>
              <a:rPr lang="en-US" altLang="en-US" b="1" dirty="0"/>
              <a:t> that</a:t>
            </a:r>
            <a:r>
              <a:rPr lang="en-US" altLang="en-US" dirty="0"/>
              <a:t>:</a:t>
            </a:r>
          </a:p>
          <a:p>
            <a:pPr marL="230292" indent="-230292">
              <a:spcBef>
                <a:spcPts val="0"/>
              </a:spcBef>
            </a:pPr>
            <a:endParaRPr lang="en-US" altLang="en-US" dirty="0"/>
          </a:p>
          <a:p>
            <a:pPr marL="690875" lvl="1" indent="-230292">
              <a:spcBef>
                <a:spcPts val="0"/>
              </a:spcBef>
              <a:buFontTx/>
              <a:buChar char="•"/>
            </a:pPr>
            <a:r>
              <a:rPr lang="en-US" altLang="en-US" dirty="0"/>
              <a:t>preaches the good news</a:t>
            </a:r>
          </a:p>
          <a:p>
            <a:pPr marL="690875" lvl="1" indent="-230292">
              <a:spcBef>
                <a:spcPts val="0"/>
              </a:spcBef>
              <a:buFontTx/>
              <a:buChar char="•"/>
            </a:pPr>
            <a:r>
              <a:rPr lang="en-US" altLang="en-US" dirty="0"/>
              <a:t>heals the sick and broken-hearted</a:t>
            </a:r>
          </a:p>
          <a:p>
            <a:pPr marL="690875" lvl="1" indent="-230292">
              <a:spcBef>
                <a:spcPts val="0"/>
              </a:spcBef>
              <a:buFontTx/>
              <a:buChar char="•"/>
            </a:pPr>
            <a:r>
              <a:rPr lang="en-US" altLang="en-US" dirty="0"/>
              <a:t>releases those oppressed by the devil</a:t>
            </a:r>
          </a:p>
          <a:p>
            <a:pPr marL="460583" lvl="1">
              <a:spcBef>
                <a:spcPts val="0"/>
              </a:spcBef>
            </a:pPr>
            <a:endParaRPr lang="en-US" altLang="en-US" dirty="0"/>
          </a:p>
          <a:p>
            <a:pPr marL="3383">
              <a:spcBef>
                <a:spcPts val="0"/>
              </a:spcBef>
            </a:pPr>
            <a:r>
              <a:rPr lang="en-US" altLang="en-US" b="1" dirty="0"/>
              <a:t>EXPLAIN:  </a:t>
            </a:r>
            <a:r>
              <a:rPr lang="en-US" altLang="en-US" dirty="0"/>
              <a:t>If ever the younger generation needed the ministry of Jesus described here, it is now!</a:t>
            </a:r>
          </a:p>
          <a:p>
            <a:pPr marL="3383">
              <a:spcBef>
                <a:spcPts val="0"/>
              </a:spcBef>
            </a:pPr>
            <a:r>
              <a:rPr lang="en-US" altLang="en-US" dirty="0"/>
              <a:t> </a:t>
            </a:r>
          </a:p>
          <a:p>
            <a:pPr marL="632033" lvl="1" indent="-171450">
              <a:spcBef>
                <a:spcPts val="0"/>
              </a:spcBef>
              <a:buFont typeface="Arial"/>
              <a:buChar char="•"/>
            </a:pPr>
            <a:r>
              <a:rPr lang="en-US" altLang="en-US" dirty="0"/>
              <a:t>They have never been more depressed and suicidal—in need of good news. </a:t>
            </a:r>
          </a:p>
          <a:p>
            <a:pPr marL="460583" lvl="1">
              <a:spcBef>
                <a:spcPts val="0"/>
              </a:spcBef>
            </a:pPr>
            <a:endParaRPr lang="en-US" altLang="en-US" dirty="0"/>
          </a:p>
          <a:p>
            <a:pPr marL="632033" lvl="1" indent="-171450">
              <a:spcBef>
                <a:spcPts val="0"/>
              </a:spcBef>
              <a:buFont typeface="Arial"/>
              <a:buChar char="•"/>
            </a:pPr>
            <a:r>
              <a:rPr lang="en-US" altLang="en-US" dirty="0"/>
              <a:t>They have never been more rejected, abandoned and abused by their parents—in need of healing for their physical and emotional wounds.</a:t>
            </a:r>
          </a:p>
          <a:p>
            <a:pPr marL="460583" lvl="1">
              <a:spcBef>
                <a:spcPts val="0"/>
              </a:spcBef>
            </a:pPr>
            <a:r>
              <a:rPr lang="en-US" altLang="en-US" dirty="0"/>
              <a:t> </a:t>
            </a:r>
          </a:p>
          <a:p>
            <a:pPr marL="632033" lvl="1" indent="-171450">
              <a:spcBef>
                <a:spcPts val="0"/>
              </a:spcBef>
              <a:buFont typeface="Arial"/>
              <a:buChar char="•"/>
            </a:pPr>
            <a:r>
              <a:rPr lang="en-US" altLang="en-US" dirty="0"/>
              <a:t>They have never been more addicted to alcohol, drugs, porn and themselves—in need of deliverance from the stranglehold of the devil. </a:t>
            </a:r>
          </a:p>
          <a:p>
            <a:pPr marL="632033" lvl="1" indent="-171450">
              <a:spcBef>
                <a:spcPts val="0"/>
              </a:spcBef>
              <a:buFont typeface="Arial"/>
              <a:buChar char="•"/>
            </a:pPr>
            <a:endParaRPr lang="en-US" altLang="en-US" dirty="0"/>
          </a:p>
          <a:p>
            <a:pPr marL="3383">
              <a:spcBef>
                <a:spcPts val="0"/>
              </a:spcBef>
            </a:pPr>
            <a:r>
              <a:rPr lang="en-US" altLang="en-US" dirty="0"/>
              <a:t>Believers in Jesus are the only people in the human race who have the life-changing answers to these issues! </a:t>
            </a:r>
            <a:r>
              <a:rPr lang="en-US" altLang="en-US" u="sng" dirty="0"/>
              <a:t>And we MUST make the radical changes necessary to bring the ministry of Jesus to this generation!  </a:t>
            </a:r>
          </a:p>
          <a:p>
            <a:pPr marL="230292" indent="-230292"/>
            <a:endParaRPr lang="en-US" altLang="en-US" dirty="0"/>
          </a:p>
        </p:txBody>
      </p:sp>
    </p:spTree>
    <p:extLst>
      <p:ext uri="{BB962C8B-B14F-4D97-AF65-F5344CB8AC3E}">
        <p14:creationId xmlns:p14="http://schemas.microsoft.com/office/powerpoint/2010/main" val="23567957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C2FCD14-D6D3-432C-89AF-24668D84F0C3}" type="slidenum">
              <a:rPr lang="en-US" altLang="en-US" sz="1200">
                <a:solidFill>
                  <a:schemeClr val="tx1"/>
                </a:solidFill>
                <a:latin typeface="Times"/>
              </a:rPr>
              <a:pPr/>
              <a:t>53</a:t>
            </a:fld>
            <a:endParaRPr lang="en-US" altLang="en-US" sz="1200">
              <a:solidFill>
                <a:schemeClr val="tx1"/>
              </a:solidFill>
              <a:latin typeface="Times"/>
            </a:endParaRPr>
          </a:p>
        </p:txBody>
      </p:sp>
      <p:sp>
        <p:nvSpPr>
          <p:cNvPr id="147459"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54502D4E-1229-465B-B26D-C47ADB592BD7}" type="slidenum">
              <a:rPr lang="en-US" altLang="en-US" sz="1200">
                <a:solidFill>
                  <a:schemeClr val="tx1"/>
                </a:solidFill>
                <a:latin typeface="Times"/>
              </a:rPr>
              <a:pPr algn="r"/>
              <a:t>53</a:t>
            </a:fld>
            <a:endParaRPr lang="en-US" altLang="en-US" sz="1200">
              <a:solidFill>
                <a:schemeClr val="tx1"/>
              </a:solidFill>
              <a:latin typeface="Times"/>
            </a:endParaRPr>
          </a:p>
        </p:txBody>
      </p:sp>
      <p:sp>
        <p:nvSpPr>
          <p:cNvPr id="147460" name="Rectangle 2"/>
          <p:cNvSpPr>
            <a:spLocks noGrp="1" noRot="1" noChangeAspect="1" noChangeArrowheads="1" noTextEdit="1"/>
          </p:cNvSpPr>
          <p:nvPr>
            <p:ph type="sldImg"/>
          </p:nvPr>
        </p:nvSpPr>
        <p:spPr>
          <a:ln/>
        </p:spPr>
      </p:sp>
      <p:sp>
        <p:nvSpPr>
          <p:cNvPr id="147461" name="Rectangle 3"/>
          <p:cNvSpPr>
            <a:spLocks noGrp="1" noChangeArrowheads="1"/>
          </p:cNvSpPr>
          <p:nvPr>
            <p:ph type="body" idx="1"/>
          </p:nvPr>
        </p:nvSpPr>
        <p:spPr>
          <a:xfrm>
            <a:off x="530211" y="2807208"/>
            <a:ext cx="5943600" cy="6492240"/>
          </a:xfrm>
          <a:noFill/>
        </p:spPr>
        <p:txBody>
          <a:bodyPr/>
          <a:lstStyle/>
          <a:p>
            <a:pPr marL="230292" indent="-230292">
              <a:spcBef>
                <a:spcPts val="0"/>
              </a:spcBef>
            </a:pPr>
            <a:r>
              <a:rPr lang="en-US" altLang="en-US" b="1" dirty="0"/>
              <a:t>SHOW </a:t>
            </a:r>
            <a:r>
              <a:rPr lang="en-US" altLang="en-US" b="0" dirty="0"/>
              <a:t>and describe all 3 resources in</a:t>
            </a:r>
            <a:r>
              <a:rPr lang="en-US" altLang="en-US" dirty="0"/>
              <a:t> the </a:t>
            </a:r>
            <a:r>
              <a:rPr lang="en-US" altLang="en-US" b="1" i="1" dirty="0"/>
              <a:t>Building Leaders Series</a:t>
            </a:r>
            <a:r>
              <a:rPr lang="en-US" altLang="en-US" dirty="0"/>
              <a:t>. </a:t>
            </a:r>
          </a:p>
          <a:p>
            <a:pPr marL="230292" indent="-230292">
              <a:spcBef>
                <a:spcPts val="0"/>
              </a:spcBef>
            </a:pPr>
            <a:r>
              <a:rPr lang="en-US" altLang="en-US" b="1" dirty="0"/>
              <a:t>SAY: </a:t>
            </a:r>
            <a:r>
              <a:rPr lang="en-US" altLang="en-US" b="0" dirty="0"/>
              <a:t>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endParaRPr lang="en-US" altLang="en-US" dirty="0"/>
          </a:p>
          <a:p>
            <a:pPr marL="230292" indent="-230292">
              <a:spcBef>
                <a:spcPts val="0"/>
              </a:spcBef>
            </a:pPr>
            <a:endParaRPr lang="en-US" altLang="en-US" dirty="0"/>
          </a:p>
          <a:p>
            <a:pPr marL="687492" lvl="1" indent="-230292">
              <a:spcBef>
                <a:spcPts val="0"/>
              </a:spcBef>
              <a:buFontTx/>
              <a:buChar char="•"/>
            </a:pPr>
            <a:r>
              <a:rPr lang="en-US" altLang="en-US" dirty="0"/>
              <a:t>The Building Leaders Series offers a biblical, practical plan to equip volunteer leaders. They will find the motivation, vision, and skills to build relationships with and disciple believing students—as well as communicate Christ to non-believing students. This easy-to-use, interactive, 3-book set includes 12 sessions per book and easily adapts to your church’s calendar.</a:t>
            </a:r>
          </a:p>
          <a:p>
            <a:pPr>
              <a:spcBef>
                <a:spcPts val="0"/>
              </a:spcBef>
            </a:pPr>
            <a:r>
              <a:rPr lang="en-US" altLang="en-US" dirty="0"/>
              <a:t>	</a:t>
            </a:r>
          </a:p>
          <a:p>
            <a:pPr marL="628650" lvl="1" indent="-171450">
              <a:spcBef>
                <a:spcPts val="0"/>
              </a:spcBef>
              <a:buFont typeface="Arial"/>
              <a:buChar char="•"/>
            </a:pPr>
            <a:r>
              <a:rPr lang="en-US" altLang="en-US" dirty="0"/>
              <a:t>Notice that the 3 books follow the arm up and arm out theme. </a:t>
            </a:r>
          </a:p>
          <a:p>
            <a:pPr marL="1085850" lvl="2" indent="-171450">
              <a:spcBef>
                <a:spcPts val="0"/>
              </a:spcBef>
              <a:buFont typeface="Arial" panose="020B0604020202020204" pitchFamily="34" charset="0"/>
              <a:buChar char="•"/>
            </a:pPr>
            <a:r>
              <a:rPr lang="en-US" altLang="en-US" i="1" dirty="0"/>
              <a:t>Book 1: A Personal Walk with Jesus Christ</a:t>
            </a:r>
            <a:r>
              <a:rPr lang="en-US" altLang="en-US" dirty="0"/>
              <a:t> (Arm up)</a:t>
            </a:r>
          </a:p>
          <a:p>
            <a:pPr marL="1085850" lvl="2" indent="-171450">
              <a:spcBef>
                <a:spcPts val="0"/>
              </a:spcBef>
              <a:buFont typeface="Arial" panose="020B0604020202020204" pitchFamily="34" charset="0"/>
              <a:buChar char="•"/>
            </a:pPr>
            <a:r>
              <a:rPr lang="en-US" altLang="en-US" i="1" dirty="0"/>
              <a:t>Book 2: A Vision for Life and Ministry </a:t>
            </a:r>
            <a:r>
              <a:rPr lang="en-US" altLang="en-US" dirty="0"/>
              <a:t>(My heart)</a:t>
            </a:r>
          </a:p>
          <a:p>
            <a:pPr marL="1085850" lvl="2" indent="-171450">
              <a:spcBef>
                <a:spcPts val="0"/>
              </a:spcBef>
              <a:buFont typeface="Arial" panose="020B0604020202020204" pitchFamily="34" charset="0"/>
              <a:buChar char="•"/>
            </a:pPr>
            <a:r>
              <a:rPr lang="en-US" altLang="en-US" i="1" dirty="0"/>
              <a:t>Book 3: Essential Tools for Leading Students </a:t>
            </a:r>
            <a:r>
              <a:rPr lang="en-US" altLang="en-US" dirty="0"/>
              <a:t>(Arm out) </a:t>
            </a:r>
          </a:p>
          <a:p>
            <a:pPr marL="230292" indent="-230292">
              <a:spcBef>
                <a:spcPts val="0"/>
              </a:spcBef>
            </a:pPr>
            <a:endParaRPr lang="en-US" altLang="en-US" dirty="0"/>
          </a:p>
        </p:txBody>
      </p:sp>
    </p:spTree>
    <p:extLst>
      <p:ext uri="{BB962C8B-B14F-4D97-AF65-F5344CB8AC3E}">
        <p14:creationId xmlns:p14="http://schemas.microsoft.com/office/powerpoint/2010/main" val="20300722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4A3A074-99B6-4BE9-99F5-2626751552D0}" type="slidenum">
              <a:rPr lang="en-US" altLang="en-US" sz="1200">
                <a:solidFill>
                  <a:schemeClr val="tx1"/>
                </a:solidFill>
                <a:latin typeface="Times"/>
              </a:rPr>
              <a:pPr/>
              <a:t>54</a:t>
            </a:fld>
            <a:endParaRPr lang="en-US" altLang="en-US" sz="1200">
              <a:solidFill>
                <a:schemeClr val="tx1"/>
              </a:solidFill>
              <a:latin typeface="Times"/>
            </a:endParaRPr>
          </a:p>
        </p:txBody>
      </p:sp>
      <p:sp>
        <p:nvSpPr>
          <p:cNvPr id="148483"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3FA6FB47-93CE-4DA8-A6B3-00CD92386A31}" type="slidenum">
              <a:rPr lang="en-US" altLang="en-US" sz="1200">
                <a:solidFill>
                  <a:schemeClr val="tx1"/>
                </a:solidFill>
                <a:latin typeface="Times"/>
              </a:rPr>
              <a:pPr algn="r"/>
              <a:t>54</a:t>
            </a:fld>
            <a:endParaRPr lang="en-US" altLang="en-US" sz="1200">
              <a:solidFill>
                <a:schemeClr val="tx1"/>
              </a:solidFill>
              <a:latin typeface="Times"/>
            </a:endParaRPr>
          </a:p>
        </p:txBody>
      </p:sp>
      <p:sp>
        <p:nvSpPr>
          <p:cNvPr id="148484" name="Rectangle 7"/>
          <p:cNvSpPr txBox="1">
            <a:spLocks noGrp="1" noChangeArrowheads="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5DF9CDC3-7ACF-48E0-A49E-94DCC160B761}" type="slidenum">
              <a:rPr lang="en-US" altLang="en-US" sz="1200">
                <a:solidFill>
                  <a:schemeClr val="tx1"/>
                </a:solidFill>
                <a:latin typeface="Times"/>
              </a:rPr>
              <a:pPr algn="r"/>
              <a:t>54</a:t>
            </a:fld>
            <a:endParaRPr lang="en-US" altLang="en-US" sz="1200">
              <a:solidFill>
                <a:schemeClr val="tx1"/>
              </a:solidFill>
              <a:latin typeface="Times"/>
            </a:endParaRPr>
          </a:p>
        </p:txBody>
      </p:sp>
      <p:sp>
        <p:nvSpPr>
          <p:cNvPr id="148485" name="Rectangle 2"/>
          <p:cNvSpPr>
            <a:spLocks noGrp="1" noRot="1" noChangeAspect="1" noChangeArrowheads="1" noTextEdit="1"/>
          </p:cNvSpPr>
          <p:nvPr>
            <p:ph type="sldImg"/>
          </p:nvPr>
        </p:nvSpPr>
        <p:spPr>
          <a:ln/>
        </p:spPr>
      </p:sp>
      <p:sp>
        <p:nvSpPr>
          <p:cNvPr id="148486" name="Rectangle 3"/>
          <p:cNvSpPr>
            <a:spLocks noGrp="1" noChangeArrowheads="1"/>
          </p:cNvSpPr>
          <p:nvPr>
            <p:ph type="body" idx="1"/>
          </p:nvPr>
        </p:nvSpPr>
        <p:spPr>
          <a:xfrm>
            <a:off x="530352" y="2807208"/>
            <a:ext cx="5943600" cy="6492240"/>
          </a:xfrm>
          <a:noFill/>
        </p:spPr>
        <p:txBody>
          <a:bodyPr/>
          <a:lstStyle/>
          <a:p>
            <a:pPr marL="0" marR="0" lvl="0" indent="0" algn="l" defTabSz="914400" rtl="0" eaLnBrk="0" fontAlgn="base" latinLnBrk="0" hangingPunct="0">
              <a:lnSpc>
                <a:spcPct val="100000"/>
              </a:lnSpc>
              <a:spcBef>
                <a:spcPts val="0"/>
              </a:spcBef>
              <a:spcAft>
                <a:spcPct val="0"/>
              </a:spcAft>
              <a:buClrTx/>
              <a:buSzTx/>
              <a:buFont typeface="+mj-lt"/>
              <a:buNone/>
              <a:tabLst/>
              <a:defRPr/>
            </a:pPr>
            <a:r>
              <a:rPr lang="en-US" altLang="en-US" b="1" dirty="0"/>
              <a:t>SHOW</a:t>
            </a:r>
            <a:r>
              <a:rPr lang="en-US" altLang="en-US" dirty="0"/>
              <a:t> and describe </a:t>
            </a:r>
            <a:r>
              <a:rPr lang="en-US" altLang="en-US" b="1" i="1" dirty="0"/>
              <a:t>Parent Fuel</a:t>
            </a:r>
            <a:r>
              <a:rPr lang="en-US" altLang="en-US" b="1" dirty="0"/>
              <a:t>. </a:t>
            </a:r>
          </a:p>
          <a:p>
            <a:pPr marL="0" marR="0" lvl="0" indent="0" algn="l" defTabSz="914400" rtl="0" eaLnBrk="0" fontAlgn="base" latinLnBrk="0" hangingPunct="0">
              <a:lnSpc>
                <a:spcPct val="100000"/>
              </a:lnSpc>
              <a:spcBef>
                <a:spcPts val="0"/>
              </a:spcBef>
              <a:spcAft>
                <a:spcPct val="0"/>
              </a:spcAft>
              <a:buClrTx/>
              <a:buSzTx/>
              <a:buFont typeface="+mj-lt"/>
              <a:buNone/>
              <a:tabLst/>
              <a:defRPr/>
            </a:pPr>
            <a:r>
              <a:rPr lang="en-US" altLang="en-US" b="1"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230292" indent="-230292">
              <a:spcBef>
                <a:spcPts val="0"/>
              </a:spcBef>
              <a:buFontTx/>
              <a:buAutoNum type="arabicPeriod" startAt="2"/>
            </a:pPr>
            <a:endParaRPr lang="en-US" altLang="en-US" dirty="0"/>
          </a:p>
          <a:p>
            <a:pPr marL="230292" indent="-230292">
              <a:spcBef>
                <a:spcPts val="0"/>
              </a:spcBef>
            </a:pPr>
            <a:endParaRPr lang="en-US" altLang="en-US" dirty="0"/>
          </a:p>
          <a:p>
            <a:pPr marL="687492" lvl="1" indent="-230292">
              <a:spcBef>
                <a:spcPts val="0"/>
              </a:spcBef>
              <a:buFontTx/>
              <a:buChar char="•"/>
            </a:pPr>
            <a:r>
              <a:rPr lang="en-US" altLang="en-US" dirty="0"/>
              <a:t>This book equips the #1 youth leaders in the world—parents! Parents find out how to connect with their kids—heart-to-heart. As they go through the book, they discover more about loving God with all of their hearts and leading their kids to do the same. Parents realize how to invest spiritually by discipling their kids and their kids’ friends.</a:t>
            </a:r>
          </a:p>
          <a:p>
            <a:pPr marL="687492" lvl="1" indent="-230292">
              <a:spcBef>
                <a:spcPts val="0"/>
              </a:spcBef>
              <a:buFontTx/>
              <a:buChar char="•"/>
            </a:pPr>
            <a:endParaRPr lang="en-US" altLang="en-US" dirty="0"/>
          </a:p>
          <a:p>
            <a:pPr marL="687492" lvl="1" indent="-230292">
              <a:spcBef>
                <a:spcPts val="0"/>
              </a:spcBef>
              <a:buFontTx/>
              <a:buChar char="•"/>
            </a:pPr>
            <a:r>
              <a:rPr lang="en-US" sz="1800" dirty="0">
                <a:solidFill>
                  <a:srgbClr val="002060"/>
                </a:solidFill>
                <a:effectLst/>
                <a:latin typeface="Calibri" panose="020F0502020204030204" pitchFamily="34" charset="0"/>
                <a:ea typeface="Times New Roman" panose="02020603050405020304" pitchFamily="18" charset="0"/>
              </a:rPr>
              <a:t>You can download free the 9 “Destiny-</a:t>
            </a:r>
            <a:r>
              <a:rPr lang="en-US" sz="1800" dirty="0">
                <a:solidFill>
                  <a:srgbClr val="C00000"/>
                </a:solidFill>
                <a:effectLst/>
                <a:latin typeface="Calibri" panose="020F0502020204030204" pitchFamily="34" charset="0"/>
                <a:ea typeface="Times New Roman" panose="02020603050405020304" pitchFamily="18" charset="0"/>
              </a:rPr>
              <a:t>D</a:t>
            </a:r>
            <a:r>
              <a:rPr lang="en-US" sz="1800" dirty="0">
                <a:solidFill>
                  <a:srgbClr val="002060"/>
                </a:solidFill>
                <a:effectLst/>
                <a:latin typeface="Calibri" panose="020F0502020204030204" pitchFamily="34" charset="0"/>
                <a:ea typeface="Times New Roman" panose="02020603050405020304" pitchFamily="18" charset="0"/>
              </a:rPr>
              <a:t>eciders” at </a:t>
            </a:r>
            <a:r>
              <a:rPr lang="en-US" sz="1800" u="sng" dirty="0">
                <a:solidFill>
                  <a:srgbClr val="CCCCFF"/>
                </a:solidFill>
                <a:effectLst/>
                <a:latin typeface="Calibri" panose="020F0502020204030204" pitchFamily="34" charset="0"/>
                <a:ea typeface="Times New Roman" panose="02020603050405020304" pitchFamily="18" charset="0"/>
                <a:hlinkClick r:id="rId3">
                  <a:extLst>
                    <a:ext uri="{A12FA001-AC4F-418D-AE19-62706E023703}">
                      <ahyp:hlinkClr xmlns:ahyp="http://schemas.microsoft.com/office/drawing/2018/hyperlinkcolor" val="tx"/>
                    </a:ext>
                  </a:extLst>
                </a:hlinkClick>
              </a:rPr>
              <a:t>www.barrystclair.com</a:t>
            </a:r>
            <a:endParaRPr lang="en-US" altLang="en-US" dirty="0">
              <a:solidFill>
                <a:schemeClr val="tx1"/>
              </a:solidFill>
            </a:endParaRPr>
          </a:p>
        </p:txBody>
      </p:sp>
    </p:spTree>
    <p:extLst>
      <p:ext uri="{BB962C8B-B14F-4D97-AF65-F5344CB8AC3E}">
        <p14:creationId xmlns:p14="http://schemas.microsoft.com/office/powerpoint/2010/main" val="36737657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094A0A4-C2A5-4A81-A051-2CFD4A9802B0}" type="slidenum">
              <a:rPr lang="en-US" altLang="en-US" sz="1200">
                <a:solidFill>
                  <a:schemeClr val="tx1"/>
                </a:solidFill>
                <a:latin typeface="Times"/>
              </a:rPr>
              <a:pPr/>
              <a:t>55</a:t>
            </a:fld>
            <a:endParaRPr lang="en-US" altLang="en-US" sz="1200">
              <a:solidFill>
                <a:schemeClr val="tx1"/>
              </a:solidFill>
              <a:latin typeface="Times"/>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530352" y="2807208"/>
            <a:ext cx="5943600" cy="6492240"/>
          </a:xfrm>
          <a:noFill/>
        </p:spPr>
        <p:txBody>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dirty="0"/>
              <a:t>SHOW</a:t>
            </a:r>
            <a:r>
              <a:rPr lang="en-US" altLang="en-US" dirty="0"/>
              <a:t> and describe the </a:t>
            </a:r>
            <a:r>
              <a:rPr lang="en-US" altLang="en-US" b="1" i="1" dirty="0"/>
              <a:t>Parent Fuel Kit.</a:t>
            </a:r>
            <a:r>
              <a:rPr lang="en-US" altLang="en-US" b="1" dirty="0"/>
              <a:t> </a:t>
            </a:r>
          </a:p>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0" indent="0">
              <a:spcBef>
                <a:spcPts val="0"/>
              </a:spcBef>
              <a:buFontTx/>
              <a:buNone/>
            </a:pPr>
            <a:endParaRPr lang="en-US" altLang="en-US" dirty="0"/>
          </a:p>
          <a:p>
            <a:pPr marL="230292" indent="-230292">
              <a:spcBef>
                <a:spcPts val="0"/>
              </a:spcBef>
            </a:pPr>
            <a:endParaRPr lang="en-US" altLang="en-US" dirty="0"/>
          </a:p>
          <a:p>
            <a:pPr marL="687492" lvl="1" indent="-230292">
              <a:spcBef>
                <a:spcPts val="0"/>
              </a:spcBef>
              <a:buFontTx/>
              <a:buChar char="•"/>
            </a:pPr>
            <a:r>
              <a:rPr lang="en-US" altLang="en-US" dirty="0"/>
              <a:t>This complete set of resources makes it easy to lead groups of parents through Parent Fuel. This excellent curriculum includes: </a:t>
            </a:r>
          </a:p>
          <a:p>
            <a:pPr lvl="1">
              <a:spcBef>
                <a:spcPts val="0"/>
              </a:spcBef>
            </a:pPr>
            <a:endParaRPr lang="en-US" altLang="en-US" dirty="0"/>
          </a:p>
          <a:p>
            <a:pPr marL="1148075" lvl="2" indent="-230292">
              <a:spcBef>
                <a:spcPts val="0"/>
              </a:spcBef>
              <a:buFont typeface="Arial" panose="020B0604020202020204" pitchFamily="34" charset="0"/>
              <a:buChar char="•"/>
            </a:pPr>
            <a:r>
              <a:rPr lang="en-US" altLang="en-US" dirty="0"/>
              <a:t>The </a:t>
            </a:r>
            <a:r>
              <a:rPr lang="en-US" altLang="en-US" i="1" dirty="0"/>
              <a:t>Parent Fuel</a:t>
            </a:r>
            <a:r>
              <a:rPr lang="en-US" altLang="en-US" dirty="0"/>
              <a:t> book</a:t>
            </a:r>
          </a:p>
          <a:p>
            <a:pPr marL="1148075" lvl="2" indent="-230292">
              <a:spcBef>
                <a:spcPts val="0"/>
              </a:spcBef>
              <a:buFont typeface="Arial" panose="020B0604020202020204" pitchFamily="34" charset="0"/>
              <a:buChar char="•"/>
            </a:pPr>
            <a:r>
              <a:rPr lang="en-US" altLang="en-US" dirty="0"/>
              <a:t>A journal that helps parents implement what they discover in the book</a:t>
            </a:r>
          </a:p>
          <a:p>
            <a:pPr marL="1148075" lvl="2" indent="-230292">
              <a:spcBef>
                <a:spcPts val="0"/>
              </a:spcBef>
              <a:buFont typeface="Arial" panose="020B0604020202020204" pitchFamily="34" charset="0"/>
              <a:buChar char="•"/>
            </a:pPr>
            <a:r>
              <a:rPr lang="en-US" altLang="en-US" dirty="0"/>
              <a:t>Audio CDs from a motivating, live presentation</a:t>
            </a:r>
          </a:p>
          <a:p>
            <a:pPr marL="1148075" lvl="2" indent="-230292">
              <a:spcBef>
                <a:spcPts val="0"/>
              </a:spcBef>
              <a:buFont typeface="Arial" panose="020B0604020202020204" pitchFamily="34" charset="0"/>
              <a:buChar char="•"/>
            </a:pPr>
            <a:r>
              <a:rPr lang="en-US" altLang="en-US" dirty="0"/>
              <a:t>DVDs, including 6 highly interactive, 55-minutes sessions with a variety of parents expressing their struggles and successes</a:t>
            </a:r>
          </a:p>
          <a:p>
            <a:pPr marL="1148075" lvl="2" indent="-230292">
              <a:spcBef>
                <a:spcPts val="0"/>
              </a:spcBef>
              <a:buFont typeface="Arial" panose="020B0604020202020204" pitchFamily="34" charset="0"/>
              <a:buChar char="•"/>
            </a:pPr>
            <a:r>
              <a:rPr lang="en-US" altLang="en-US" dirty="0"/>
              <a:t>A leader’s guide for beginning and leading a small group</a:t>
            </a:r>
          </a:p>
          <a:p>
            <a:pPr marL="690875" lvl="1" indent="-230292">
              <a:spcBef>
                <a:spcPts val="0"/>
              </a:spcBef>
            </a:pPr>
            <a:endParaRPr lang="en-US" altLang="en-US" dirty="0"/>
          </a:p>
          <a:p>
            <a:pPr marL="687492" lvl="1" indent="-230292">
              <a:spcBef>
                <a:spcPts val="0"/>
              </a:spcBef>
              <a:buFontTx/>
              <a:buChar char="•"/>
            </a:pPr>
            <a:r>
              <a:rPr lang="en-US" altLang="en-US" dirty="0"/>
              <a:t>The </a:t>
            </a:r>
            <a:r>
              <a:rPr lang="en-US" altLang="en-US" b="1" i="1" dirty="0"/>
              <a:t>Parent Pak</a:t>
            </a:r>
            <a:r>
              <a:rPr lang="en-US" altLang="en-US" dirty="0"/>
              <a:t> includes the book, CDs, and journal.</a:t>
            </a:r>
          </a:p>
          <a:p>
            <a:pPr lvl="1">
              <a:spcBef>
                <a:spcPts val="0"/>
              </a:spcBef>
            </a:pPr>
            <a:endParaRPr lang="en-US" altLang="en-US" dirty="0"/>
          </a:p>
          <a:p>
            <a:pPr marL="687492" lvl="1" indent="-230292">
              <a:spcBef>
                <a:spcPts val="0"/>
              </a:spcBef>
              <a:buFontTx/>
              <a:buChar char="•"/>
            </a:pPr>
            <a:r>
              <a:rPr lang="en-US" altLang="en-US" dirty="0"/>
              <a:t>Free Leader’s Training is available at </a:t>
            </a:r>
            <a:r>
              <a:rPr lang="en-US" altLang="en-US" u="sng" dirty="0" err="1"/>
              <a:t>www.parentfuel.us</a:t>
            </a:r>
            <a:r>
              <a:rPr lang="en-US" altLang="en-US" dirty="0"/>
              <a:t>.</a:t>
            </a:r>
          </a:p>
          <a:p>
            <a:pPr marL="687492" lvl="1" indent="-230292">
              <a:spcBef>
                <a:spcPts val="0"/>
              </a:spcBef>
              <a:buFontTx/>
              <a:buChar char="•"/>
            </a:pPr>
            <a:endParaRPr lang="en-US" altLang="en-US" dirty="0"/>
          </a:p>
          <a:p>
            <a:pPr marL="687492" marR="0" lvl="1" indent="-230292" algn="l" defTabSz="914400" rtl="0" eaLnBrk="0" fontAlgn="base" latinLnBrk="0" hangingPunct="0">
              <a:lnSpc>
                <a:spcPct val="100000"/>
              </a:lnSpc>
              <a:spcBef>
                <a:spcPts val="0"/>
              </a:spcBef>
              <a:spcAft>
                <a:spcPct val="0"/>
              </a:spcAft>
              <a:buClrTx/>
              <a:buSzTx/>
              <a:buFontTx/>
              <a:buChar char="•"/>
              <a:tabLst/>
              <a:defRPr/>
            </a:pPr>
            <a:r>
              <a:rPr lang="en-US" sz="1200" dirty="0">
                <a:solidFill>
                  <a:srgbClr val="002060"/>
                </a:solidFill>
                <a:effectLst/>
                <a:latin typeface="Calibri" panose="020F0502020204030204" pitchFamily="34" charset="0"/>
                <a:ea typeface="Times New Roman" panose="02020603050405020304" pitchFamily="18" charset="0"/>
              </a:rPr>
              <a:t>You can download free the 9 “Destiny-</a:t>
            </a:r>
            <a:r>
              <a:rPr lang="en-US" sz="1200" dirty="0">
                <a:solidFill>
                  <a:srgbClr val="C00000"/>
                </a:solidFill>
                <a:effectLst/>
                <a:latin typeface="Calibri" panose="020F0502020204030204" pitchFamily="34" charset="0"/>
                <a:ea typeface="Times New Roman" panose="02020603050405020304" pitchFamily="18" charset="0"/>
              </a:rPr>
              <a:t>D</a:t>
            </a:r>
            <a:r>
              <a:rPr lang="en-US" sz="1200" dirty="0">
                <a:solidFill>
                  <a:srgbClr val="002060"/>
                </a:solidFill>
                <a:effectLst/>
                <a:latin typeface="Calibri" panose="020F0502020204030204" pitchFamily="34" charset="0"/>
                <a:ea typeface="Times New Roman" panose="02020603050405020304" pitchFamily="18" charset="0"/>
              </a:rPr>
              <a:t>eciders” at </a:t>
            </a:r>
            <a:r>
              <a:rPr lang="en-US" sz="1200" u="sng" dirty="0">
                <a:solidFill>
                  <a:srgbClr val="CCCCFF"/>
                </a:solidFill>
                <a:effectLst/>
                <a:latin typeface="Calibri" panose="020F0502020204030204" pitchFamily="34" charset="0"/>
                <a:ea typeface="Times New Roman" panose="02020603050405020304" pitchFamily="18" charset="0"/>
                <a:hlinkClick r:id="rId3">
                  <a:extLst>
                    <a:ext uri="{A12FA001-AC4F-418D-AE19-62706E023703}">
                      <ahyp:hlinkClr xmlns:ahyp="http://schemas.microsoft.com/office/drawing/2018/hyperlinkcolor" val="tx"/>
                    </a:ext>
                  </a:extLst>
                </a:hlinkClick>
              </a:rPr>
              <a:t>www.barrystclair.com</a:t>
            </a:r>
            <a:endParaRPr lang="en-US" altLang="en-US" dirty="0">
              <a:solidFill>
                <a:schemeClr val="tx1"/>
              </a:solidFill>
            </a:endParaRPr>
          </a:p>
        </p:txBody>
      </p:sp>
    </p:spTree>
    <p:extLst>
      <p:ext uri="{BB962C8B-B14F-4D97-AF65-F5344CB8AC3E}">
        <p14:creationId xmlns:p14="http://schemas.microsoft.com/office/powerpoint/2010/main" val="29735494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56</a:t>
            </a:fld>
            <a:endParaRPr lang="en-US" altLang="en-US" sz="1200">
              <a:solidFill>
                <a:schemeClr val="tx1"/>
              </a:solidFill>
              <a:latin typeface="Times"/>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CHALLENGE:</a:t>
            </a:r>
            <a:r>
              <a:rPr lang="en-US" altLang="en-US" dirty="0"/>
              <a:t> Each Session has a “Take Away” for you. For this session it is: </a:t>
            </a:r>
            <a:r>
              <a:rPr lang="en-US" altLang="en-US" b="1" dirty="0"/>
              <a:t>Build a Leadership Team. </a:t>
            </a:r>
          </a:p>
          <a:p>
            <a:pPr>
              <a:spcBef>
                <a:spcPts val="0"/>
              </a:spcBef>
            </a:pPr>
            <a:endParaRPr lang="en-US" altLang="en-US" b="1" dirty="0"/>
          </a:p>
          <a:p>
            <a:pPr>
              <a:spcBef>
                <a:spcPts val="0"/>
              </a:spcBef>
            </a:pPr>
            <a:r>
              <a:rPr lang="en-US" altLang="en-US" dirty="0"/>
              <a:t>That means you either </a:t>
            </a:r>
            <a:r>
              <a:rPr lang="en-US" altLang="en-US" u="sng" dirty="0"/>
              <a:t>begin,</a:t>
            </a:r>
            <a:r>
              <a:rPr lang="en-US" altLang="en-US" dirty="0"/>
              <a:t> </a:t>
            </a:r>
            <a:r>
              <a:rPr lang="en-US" altLang="en-US" u="sng" dirty="0"/>
              <a:t>improve</a:t>
            </a:r>
            <a:r>
              <a:rPr lang="en-US" altLang="en-US" dirty="0"/>
              <a:t> or </a:t>
            </a:r>
            <a:r>
              <a:rPr lang="en-US" altLang="en-US" u="sng" dirty="0"/>
              <a:t>join</a:t>
            </a:r>
            <a:r>
              <a:rPr lang="en-US" altLang="en-US" dirty="0"/>
              <a:t> a Leadership Team.</a:t>
            </a:r>
            <a:r>
              <a:rPr lang="en-US" altLang="en-US" b="1" dirty="0"/>
              <a:t> </a:t>
            </a:r>
            <a:r>
              <a:rPr lang="en-US" altLang="en-US" dirty="0"/>
              <a:t>Building a Leadership Team is very important because: </a:t>
            </a:r>
          </a:p>
          <a:p>
            <a:pPr>
              <a:spcBef>
                <a:spcPts val="0"/>
              </a:spcBef>
            </a:pPr>
            <a:endParaRPr lang="en-US" altLang="en-US" dirty="0"/>
          </a:p>
          <a:p>
            <a:pPr marL="690875" lvl="1" indent="-230292">
              <a:spcBef>
                <a:spcPts val="0"/>
              </a:spcBef>
              <a:buFontTx/>
              <a:buChar char="•"/>
            </a:pPr>
            <a:r>
              <a:rPr lang="en-US" altLang="en-US" dirty="0"/>
              <a:t>It creates the environment to take courageous action to do the ministry of Jesus.</a:t>
            </a:r>
          </a:p>
          <a:p>
            <a:pPr marL="460583" lvl="1">
              <a:spcBef>
                <a:spcPts val="0"/>
              </a:spcBef>
            </a:pPr>
            <a:endParaRPr lang="en-US" altLang="en-US" dirty="0"/>
          </a:p>
          <a:p>
            <a:pPr marL="690875" lvl="1" indent="-230292">
              <a:spcBef>
                <a:spcPts val="0"/>
              </a:spcBef>
              <a:buFontTx/>
              <a:buChar char="•"/>
            </a:pPr>
            <a:r>
              <a:rPr lang="en-US" altLang="en-US" dirty="0"/>
              <a:t>It provides a relational structure that leads to exponential growth. </a:t>
            </a:r>
          </a:p>
          <a:p>
            <a:pPr marL="460583" lvl="1">
              <a:spcBef>
                <a:spcPts val="0"/>
              </a:spcBef>
            </a:pPr>
            <a:endParaRPr lang="en-US" altLang="en-US" dirty="0"/>
          </a:p>
          <a:p>
            <a:pPr marL="690875" lvl="1" indent="-230292">
              <a:spcBef>
                <a:spcPts val="0"/>
              </a:spcBef>
              <a:buFontTx/>
              <a:buChar char="•"/>
            </a:pPr>
            <a:r>
              <a:rPr lang="en-US" altLang="en-US" dirty="0"/>
              <a:t>It crafts a ministry that strongly influences kids to follow Jesus.  </a:t>
            </a:r>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900" dirty="0"/>
          </a:p>
          <a:p>
            <a:pPr marL="230292" indent="-230292">
              <a:lnSpc>
                <a:spcPct val="90000"/>
              </a:lnSpc>
            </a:pPr>
            <a:endParaRPr lang="en-US" altLang="en-US" sz="900" b="1" dirty="0"/>
          </a:p>
          <a:p>
            <a:pPr marL="230292" indent="-230292">
              <a:lnSpc>
                <a:spcPct val="90000"/>
              </a:lnSpc>
            </a:pPr>
            <a:endParaRPr lang="en-US" altLang="en-US" sz="700" b="1" dirty="0"/>
          </a:p>
          <a:p>
            <a:pPr marL="230292" indent="-230292">
              <a:lnSpc>
                <a:spcPct val="90000"/>
              </a:lnSpc>
            </a:pPr>
            <a:endParaRPr lang="en-US" altLang="en-US" sz="700" b="1" dirty="0"/>
          </a:p>
          <a:p>
            <a:pPr marL="690875" lvl="1" indent="-230292">
              <a:lnSpc>
                <a:spcPct val="90000"/>
              </a:lnSpc>
            </a:pPr>
            <a:endParaRPr lang="en-US" altLang="en-US" sz="700" dirty="0"/>
          </a:p>
        </p:txBody>
      </p:sp>
    </p:spTree>
    <p:extLst>
      <p:ext uri="{BB962C8B-B14F-4D97-AF65-F5344CB8AC3E}">
        <p14:creationId xmlns:p14="http://schemas.microsoft.com/office/powerpoint/2010/main" val="8961709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7A165CD-B857-4846-83A4-AB1A45670F37}" type="slidenum">
              <a:rPr lang="en-US" altLang="en-US" sz="1200">
                <a:solidFill>
                  <a:schemeClr val="tx1"/>
                </a:solidFill>
                <a:latin typeface="Times"/>
              </a:rPr>
              <a:pPr/>
              <a:t>57</a:t>
            </a:fld>
            <a:endParaRPr lang="en-US" altLang="en-US" sz="1200">
              <a:solidFill>
                <a:schemeClr val="tx1"/>
              </a:solidFill>
              <a:latin typeface="Times"/>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marL="230292" indent="-230292" algn="ctr">
              <a:spcBef>
                <a:spcPts val="0"/>
              </a:spcBef>
            </a:pPr>
            <a:endParaRPr lang="en-US" altLang="en-US" b="1" dirty="0"/>
          </a:p>
          <a:p>
            <a:pPr marL="230292" indent="-230292">
              <a:spcBef>
                <a:spcPts val="0"/>
              </a:spcBef>
            </a:pPr>
            <a:r>
              <a:rPr lang="en-US" altLang="en-US" b="1" dirty="0"/>
              <a:t>REFER</a:t>
            </a:r>
            <a:r>
              <a:rPr lang="en-US" altLang="en-US" dirty="0"/>
              <a:t> participants to the Schedule</a:t>
            </a:r>
            <a:r>
              <a:rPr lang="en-US" altLang="en-US" b="1" dirty="0"/>
              <a:t>.</a:t>
            </a:r>
          </a:p>
          <a:p>
            <a:pPr marL="230292" indent="-230292">
              <a:spcBef>
                <a:spcPts val="0"/>
              </a:spcBef>
            </a:pPr>
            <a:endParaRPr lang="en-US" altLang="en-US" b="1" dirty="0"/>
          </a:p>
          <a:p>
            <a:pPr>
              <a:spcBef>
                <a:spcPts val="0"/>
              </a:spcBef>
            </a:pPr>
            <a:r>
              <a:rPr lang="en-US" altLang="en-US" b="1" dirty="0"/>
              <a:t>INSTRUCT </a:t>
            </a:r>
            <a:r>
              <a:rPr lang="en-US" altLang="en-US" dirty="0"/>
              <a:t>participants during their Time Alone to fill in the “Build Leaders” Plan of Action (p.97). Think about why and how you envision participating in a courageous Leadership Team.</a:t>
            </a:r>
          </a:p>
          <a:p>
            <a:pPr marL="230292" indent="-230292"/>
            <a:endParaRPr lang="en-US" altLang="en-US" dirty="0"/>
          </a:p>
        </p:txBody>
      </p:sp>
    </p:spTree>
    <p:extLst>
      <p:ext uri="{BB962C8B-B14F-4D97-AF65-F5344CB8AC3E}">
        <p14:creationId xmlns:p14="http://schemas.microsoft.com/office/powerpoint/2010/main" val="19340655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15A1E5F-81EA-4E69-B846-7990FDFBC171}" type="slidenum">
              <a:rPr lang="en-US" altLang="en-US" sz="1200">
                <a:solidFill>
                  <a:schemeClr val="tx1"/>
                </a:solidFill>
                <a:latin typeface="Times"/>
              </a:rPr>
              <a:pPr/>
              <a:t>58</a:t>
            </a:fld>
            <a:endParaRPr lang="en-US" altLang="en-US" sz="1200">
              <a:solidFill>
                <a:schemeClr val="tx1"/>
              </a:solidFill>
              <a:latin typeface="Times"/>
            </a:endParaRPr>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xfrm>
            <a:off x="530211" y="2807208"/>
            <a:ext cx="5943600" cy="6492240"/>
          </a:xfrm>
          <a:noFill/>
        </p:spPr>
        <p:txBody>
          <a:bodyPr/>
          <a:lstStyle/>
          <a:p>
            <a:pPr marL="230292" indent="-230292" algn="ctr">
              <a:spcBef>
                <a:spcPts val="0"/>
              </a:spcBef>
            </a:pPr>
            <a:r>
              <a:rPr lang="en-US" altLang="en-US" b="1" dirty="0"/>
              <a:t>Team Time </a:t>
            </a:r>
          </a:p>
          <a:p>
            <a:pPr marL="230292" indent="-230292" algn="ctr">
              <a:spcBef>
                <a:spcPts val="0"/>
              </a:spcBef>
            </a:pPr>
            <a:r>
              <a:rPr lang="en-US" altLang="en-US" b="1" dirty="0"/>
              <a:t>(15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p>
          <a:p>
            <a:pPr marL="230292" indent="-230292">
              <a:spcBef>
                <a:spcPts val="0"/>
              </a:spcBef>
            </a:pPr>
            <a:endParaRPr lang="en-US" altLang="en-US" dirty="0"/>
          </a:p>
          <a:p>
            <a:pPr marL="690875" lvl="1" indent="-230292">
              <a:spcBef>
                <a:spcPts val="0"/>
              </a:spcBef>
              <a:buFontTx/>
              <a:buChar char="•"/>
            </a:pPr>
            <a:r>
              <a:rPr lang="en-US" altLang="en-US" dirty="0"/>
              <a:t>Share your “Build Leaders” Plan of Action and explain how your participation will strengthen your Leadership Team.</a:t>
            </a:r>
          </a:p>
          <a:p>
            <a:pPr marL="460583" lvl="1">
              <a:spcBef>
                <a:spcPts val="0"/>
              </a:spcBef>
            </a:pPr>
            <a:endParaRPr lang="en-US" altLang="en-US" dirty="0"/>
          </a:p>
          <a:p>
            <a:pPr marL="690875" lvl="1" indent="-230292">
              <a:spcBef>
                <a:spcPts val="0"/>
              </a:spcBef>
              <a:buFontTx/>
              <a:buChar char="•"/>
            </a:pPr>
            <a:r>
              <a:rPr lang="en-US" altLang="en-US" dirty="0"/>
              <a:t>Pray with your “Prayer Triplet” offering God your plans to “Build Leaders.”</a:t>
            </a:r>
          </a:p>
          <a:p>
            <a:pPr marL="230292" indent="-230292"/>
            <a:endParaRPr lang="en-US" altLang="en-US" dirty="0"/>
          </a:p>
          <a:p>
            <a:pPr marL="230292" indent="-230292"/>
            <a:endParaRPr lang="en-US" altLang="en-US" dirty="0"/>
          </a:p>
        </p:txBody>
      </p:sp>
    </p:spTree>
    <p:extLst>
      <p:ext uri="{BB962C8B-B14F-4D97-AF65-F5344CB8AC3E}">
        <p14:creationId xmlns:p14="http://schemas.microsoft.com/office/powerpoint/2010/main" val="411053911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59</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3400" y="2807208"/>
            <a:ext cx="5943600" cy="6492240"/>
          </a:xfrm>
          <a:noFill/>
        </p:spPr>
        <p:txBody>
          <a:bodyPr/>
          <a:lstStyle/>
          <a:p>
            <a:pPr algn="ctr">
              <a:spcBef>
                <a:spcPts val="0"/>
              </a:spcBef>
            </a:pPr>
            <a:r>
              <a:rPr lang="en-US" altLang="en-US" b="1" dirty="0"/>
              <a:t>Disciple Students</a:t>
            </a:r>
          </a:p>
          <a:p>
            <a:pPr algn="ctr">
              <a:spcBef>
                <a:spcPts val="0"/>
              </a:spcBef>
            </a:pPr>
            <a:r>
              <a:rPr lang="en-US" altLang="en-US" b="1" dirty="0"/>
              <a:t>12:30-1:15</a:t>
            </a:r>
          </a:p>
          <a:p>
            <a:pPr algn="ctr">
              <a:spcBef>
                <a:spcPts val="0"/>
              </a:spcBef>
            </a:pPr>
            <a:endParaRPr lang="en-US" altLang="en-US" b="1" dirty="0"/>
          </a:p>
          <a:p>
            <a:pPr>
              <a:spcBef>
                <a:spcPts val="0"/>
              </a:spcBef>
            </a:pPr>
            <a:r>
              <a:rPr lang="en-US" altLang="en-US" b="1" dirty="0"/>
              <a:t>INTRODUCE </a:t>
            </a:r>
            <a:r>
              <a:rPr lang="en-US" altLang="en-US" dirty="0"/>
              <a:t>the next Forum segment which explores Session 5 in the </a:t>
            </a:r>
            <a:r>
              <a:rPr lang="en-US" altLang="en-US" i="1" dirty="0"/>
              <a:t>JFYM Notebook</a:t>
            </a:r>
            <a:r>
              <a:rPr lang="en-US" altLang="en-US" dirty="0"/>
              <a:t>—Disciple Students. </a:t>
            </a:r>
          </a:p>
          <a:p>
            <a:pPr marL="230292" indent="-230292">
              <a:spcBef>
                <a:spcPts val="0"/>
              </a:spcBef>
            </a:pPr>
            <a:endParaRPr lang="en-US" altLang="en-US" dirty="0"/>
          </a:p>
          <a:p>
            <a:pPr marL="230292" indent="-230292">
              <a:spcBef>
                <a:spcPts val="0"/>
              </a:spcBef>
            </a:pPr>
            <a:r>
              <a:rPr lang="en-US" altLang="en-US" b="1" dirty="0"/>
              <a:t>SHOW</a:t>
            </a:r>
            <a:r>
              <a:rPr lang="en-US" altLang="en-US" dirty="0"/>
              <a:t> them where this session fits on the diagram. </a:t>
            </a:r>
          </a:p>
          <a:p>
            <a:pPr marL="230292" indent="-230292">
              <a:spcBef>
                <a:spcPts val="0"/>
              </a:spcBef>
            </a:pPr>
            <a:endParaRPr lang="en-US" altLang="en-US" dirty="0"/>
          </a:p>
          <a:p>
            <a:pPr>
              <a:spcBef>
                <a:spcPts val="0"/>
              </a:spcBef>
            </a:pPr>
            <a:r>
              <a:rPr lang="en-US" altLang="en-US" b="1" dirty="0"/>
              <a:t>ILLUSTRATE </a:t>
            </a:r>
            <a:r>
              <a:rPr lang="en-US" altLang="en-US" dirty="0"/>
              <a:t>using the Arm Up/Arm Out illustration, reminding them that the Leadership Team is the first “Arm Out” relational extension, and now the adult leaders “Disciple Students” as the next relational extension. </a:t>
            </a:r>
            <a:endParaRPr lang="en-US" altLang="en-US" b="1" dirty="0"/>
          </a:p>
          <a:p>
            <a:pPr marL="230292" indent="-230292"/>
            <a:endParaRPr lang="en-US" altLang="en-US" dirty="0"/>
          </a:p>
        </p:txBody>
      </p:sp>
    </p:spTree>
    <p:extLst>
      <p:ext uri="{BB962C8B-B14F-4D97-AF65-F5344CB8AC3E}">
        <p14:creationId xmlns:p14="http://schemas.microsoft.com/office/powerpoint/2010/main" val="3262815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B988F4B-9442-4F16-B0F5-BD9C2DC30678}" type="slidenum">
              <a:rPr lang="en-US" altLang="en-US" sz="1200">
                <a:solidFill>
                  <a:schemeClr val="tx1"/>
                </a:solidFill>
                <a:latin typeface="Times"/>
              </a:rPr>
              <a:pPr/>
              <a:t>6</a:t>
            </a:fld>
            <a:endParaRPr lang="en-US" altLang="en-US" sz="1200">
              <a:solidFill>
                <a:schemeClr val="tx1"/>
              </a:solidFill>
              <a:latin typeface="Times"/>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See the Big Picture</a:t>
            </a:r>
          </a:p>
          <a:p>
            <a:pPr algn="ctr">
              <a:spcBef>
                <a:spcPts val="0"/>
              </a:spcBef>
            </a:pPr>
            <a:r>
              <a:rPr lang="en-US" altLang="en-US" b="1" dirty="0"/>
              <a:t>9:25 – 9:55</a:t>
            </a:r>
          </a:p>
          <a:p>
            <a:pPr algn="ctr">
              <a:spcBef>
                <a:spcPts val="0"/>
              </a:spcBef>
            </a:pPr>
            <a:endParaRPr lang="en-US" altLang="en-US" b="1" dirty="0"/>
          </a:p>
          <a:p>
            <a:pPr>
              <a:spcBef>
                <a:spcPts val="0"/>
              </a:spcBef>
            </a:pPr>
            <a:r>
              <a:rPr lang="en-US" altLang="en-US" b="1" dirty="0"/>
              <a:t>INTRODUCE</a:t>
            </a:r>
            <a:r>
              <a:rPr lang="en-US" altLang="en-US" dirty="0"/>
              <a:t>: In Session 1 “See the Big Picture” -- envision an overview of what youth ministry can become. </a:t>
            </a:r>
          </a:p>
          <a:p>
            <a:pPr>
              <a:spcBef>
                <a:spcPts val="0"/>
              </a:spcBef>
            </a:pPr>
            <a:endParaRPr lang="en-US" altLang="en-US" dirty="0"/>
          </a:p>
          <a:p>
            <a:pPr>
              <a:spcBef>
                <a:spcPts val="0"/>
              </a:spcBef>
            </a:pPr>
            <a:r>
              <a:rPr lang="en-US" altLang="en-US" dirty="0"/>
              <a:t>The discussion follows Session 1 in the </a:t>
            </a:r>
            <a:r>
              <a:rPr lang="en-US" altLang="en-US" i="1" dirty="0"/>
              <a:t>JFYM Notebook –</a:t>
            </a:r>
            <a:r>
              <a:rPr lang="en-US" altLang="en-US" dirty="0"/>
              <a:t> “See the Big Picture.”  </a:t>
            </a:r>
          </a:p>
          <a:p>
            <a:pPr>
              <a:spcBef>
                <a:spcPts val="0"/>
              </a:spcBef>
            </a:pPr>
            <a:endParaRPr lang="en-US" altLang="en-US" b="1" dirty="0"/>
          </a:p>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lvl="1">
              <a:spcBef>
                <a:spcPts val="0"/>
              </a:spcBef>
            </a:pPr>
            <a:r>
              <a:rPr lang="en-US" altLang="en-US" dirty="0"/>
              <a:t>The goal: to catch the vision for Jesus-Focused Youth Ministry</a:t>
            </a:r>
          </a:p>
          <a:p>
            <a:pPr lvl="1">
              <a:spcBef>
                <a:spcPts val="0"/>
              </a:spcBef>
            </a:pPr>
            <a:endParaRPr lang="en-US" altLang="en-US" dirty="0"/>
          </a:p>
          <a:p>
            <a:pPr>
              <a:spcBef>
                <a:spcPts val="0"/>
              </a:spcBef>
            </a:pPr>
            <a:r>
              <a:rPr lang="en-US" altLang="en-US" b="1" dirty="0"/>
              <a:t>READ </a:t>
            </a:r>
            <a:r>
              <a:rPr lang="en-US" altLang="en-US" dirty="0"/>
              <a:t>1 Corinthians 3:11. </a:t>
            </a:r>
          </a:p>
          <a:p>
            <a:pPr>
              <a:spcBef>
                <a:spcPts val="0"/>
              </a:spcBef>
            </a:pPr>
            <a:endParaRPr lang="en-US" altLang="en-US" dirty="0"/>
          </a:p>
          <a:p>
            <a:pPr>
              <a:spcBef>
                <a:spcPts val="0"/>
              </a:spcBef>
            </a:pPr>
            <a:r>
              <a:rPr lang="en-US" altLang="en-US" b="1" dirty="0"/>
              <a:t>EXPLAIN: </a:t>
            </a:r>
            <a:r>
              <a:rPr lang="en-US" altLang="en-US" dirty="0"/>
              <a:t>The only way for this vision to become reality is to build every element of your ministry on the foundation of Jesus Christ.</a:t>
            </a:r>
            <a:endParaRPr lang="en-US" altLang="en-US" b="1" dirty="0"/>
          </a:p>
        </p:txBody>
      </p:sp>
    </p:spTree>
    <p:extLst>
      <p:ext uri="{BB962C8B-B14F-4D97-AF65-F5344CB8AC3E}">
        <p14:creationId xmlns:p14="http://schemas.microsoft.com/office/powerpoint/2010/main" val="36823658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DAF93D4D-21CE-493F-A6E1-3D10FB6A8D02}" type="slidenum">
              <a:rPr lang="en-US" altLang="en-US" sz="1200">
                <a:solidFill>
                  <a:schemeClr val="tx1"/>
                </a:solidFill>
                <a:latin typeface="Times"/>
              </a:rPr>
              <a:pPr/>
              <a:t>60</a:t>
            </a:fld>
            <a:endParaRPr lang="en-US" altLang="en-US" sz="1200">
              <a:solidFill>
                <a:schemeClr val="tx1"/>
              </a:solidFill>
              <a:latin typeface="Times"/>
            </a:endParaRPr>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Disciple Students</a:t>
            </a:r>
          </a:p>
          <a:p>
            <a:pPr>
              <a:spcBef>
                <a:spcPts val="0"/>
              </a:spcBef>
            </a:pPr>
            <a:endParaRPr lang="en-US" altLang="en-US" b="1" dirty="0"/>
          </a:p>
          <a:p>
            <a:pPr>
              <a:spcBef>
                <a:spcPts val="0"/>
              </a:spcBef>
            </a:pPr>
            <a:r>
              <a:rPr lang="en-US" altLang="en-US" b="1" dirty="0"/>
              <a:t>EXPLAIN:</a:t>
            </a:r>
            <a:r>
              <a:rPr lang="en-US" altLang="en-US" dirty="0"/>
              <a:t> Let’s go to “Disciple Students”—Session 5 in the </a:t>
            </a:r>
            <a:r>
              <a:rPr lang="en-US" altLang="en-US" i="1" dirty="0"/>
              <a:t>JFYM Notebook.</a:t>
            </a:r>
          </a:p>
          <a:p>
            <a:pPr>
              <a:spcBef>
                <a:spcPts val="0"/>
              </a:spcBef>
            </a:pPr>
            <a:endParaRPr lang="en-US" altLang="en-US" b="1" dirty="0"/>
          </a:p>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lvl="1">
              <a:spcBef>
                <a:spcPts val="0"/>
              </a:spcBef>
            </a:pPr>
            <a:r>
              <a:rPr lang="en-US" altLang="en-US" dirty="0"/>
              <a:t>The Goal: to disciple students who experience life-change and become life-changers</a:t>
            </a:r>
          </a:p>
          <a:p>
            <a:pPr>
              <a:spcBef>
                <a:spcPts val="0"/>
              </a:spcBef>
            </a:pPr>
            <a:endParaRPr lang="en-US" altLang="en-US" dirty="0"/>
          </a:p>
          <a:p>
            <a:pPr>
              <a:spcBef>
                <a:spcPts val="0"/>
              </a:spcBef>
            </a:pPr>
            <a:r>
              <a:rPr lang="en-US" altLang="en-US" b="1" dirty="0"/>
              <a:t>EXPLAIN: </a:t>
            </a:r>
            <a:r>
              <a:rPr lang="en-US" altLang="en-US" u="sng" dirty="0"/>
              <a:t>Why do so many ministries NOT disciple kids?</a:t>
            </a:r>
            <a:r>
              <a:rPr lang="en-US" altLang="en-US" dirty="0"/>
              <a:t> After all, Jesus had 12 ______. (What did he call them?) For three years he _____. (What did He do with them?) And the last words He said to them were “Go and make _________. (What did He tell them to do?) </a:t>
            </a:r>
          </a:p>
          <a:p>
            <a:pPr>
              <a:spcBef>
                <a:spcPts val="0"/>
              </a:spcBef>
            </a:pPr>
            <a:endParaRPr lang="en-US" altLang="en-US" dirty="0"/>
          </a:p>
          <a:p>
            <a:pPr>
              <a:spcBef>
                <a:spcPts val="0"/>
              </a:spcBef>
            </a:pPr>
            <a:r>
              <a:rPr lang="en-US" altLang="en-US" dirty="0"/>
              <a:t>Yet who is your pastor </a:t>
            </a:r>
            <a:r>
              <a:rPr lang="en-US" altLang="en-US" dirty="0" err="1"/>
              <a:t>discipling</a:t>
            </a:r>
            <a:r>
              <a:rPr lang="en-US" altLang="en-US" dirty="0"/>
              <a:t>? Who are the deacons/elders </a:t>
            </a:r>
            <a:r>
              <a:rPr lang="en-US" altLang="en-US" dirty="0" err="1"/>
              <a:t>discipling</a:t>
            </a:r>
            <a:r>
              <a:rPr lang="en-US" altLang="en-US" dirty="0"/>
              <a:t>? Who is the staff </a:t>
            </a:r>
            <a:r>
              <a:rPr lang="en-US" altLang="en-US" dirty="0" err="1"/>
              <a:t>discipling</a:t>
            </a:r>
            <a:r>
              <a:rPr lang="en-US" altLang="en-US" dirty="0"/>
              <a:t>? Who are YOU </a:t>
            </a:r>
            <a:r>
              <a:rPr lang="en-US" altLang="en-US" dirty="0" err="1"/>
              <a:t>discipling</a:t>
            </a:r>
            <a:r>
              <a:rPr lang="en-US" altLang="en-US" dirty="0"/>
              <a:t>? </a:t>
            </a:r>
          </a:p>
          <a:p>
            <a:pPr>
              <a:spcBef>
                <a:spcPts val="0"/>
              </a:spcBef>
            </a:pPr>
            <a:endParaRPr lang="en-US" altLang="en-US" dirty="0"/>
          </a:p>
          <a:p>
            <a:pPr>
              <a:spcBef>
                <a:spcPts val="0"/>
              </a:spcBef>
            </a:pPr>
            <a:r>
              <a:rPr lang="en-US" altLang="en-US" dirty="0"/>
              <a:t>You say, </a:t>
            </a:r>
            <a:r>
              <a:rPr lang="en-US" altLang="en-US" u="sng" dirty="0"/>
              <a:t>“No one ever </a:t>
            </a:r>
            <a:r>
              <a:rPr lang="en-US" altLang="en-US" u="sng" dirty="0" err="1"/>
              <a:t>discipled</a:t>
            </a:r>
            <a:r>
              <a:rPr lang="en-US" altLang="en-US" u="sng" dirty="0"/>
              <a:t> me, so how can I disciple anyone else?</a:t>
            </a:r>
            <a:r>
              <a:rPr lang="en-US" altLang="en-US" dirty="0"/>
              <a:t>” Someone has to break the negative cycle, and you are the one to do it! And you can! If you have a passion to do this, and you can read, you can do it! </a:t>
            </a:r>
          </a:p>
          <a:p>
            <a:pPr>
              <a:spcBef>
                <a:spcPts val="0"/>
              </a:spcBef>
            </a:pPr>
            <a:endParaRPr lang="en-US" altLang="en-US" dirty="0"/>
          </a:p>
          <a:p>
            <a:pPr>
              <a:spcBef>
                <a:spcPts val="0"/>
              </a:spcBef>
            </a:pPr>
            <a:r>
              <a:rPr lang="en-US" altLang="en-US" dirty="0"/>
              <a:t>You get the point! </a:t>
            </a:r>
            <a:r>
              <a:rPr lang="en-US" altLang="en-US" u="sng" dirty="0"/>
              <a:t>We must make a radical change to disciple people! </a:t>
            </a:r>
          </a:p>
          <a:p>
            <a:endParaRPr lang="en-US" altLang="en-US" dirty="0"/>
          </a:p>
        </p:txBody>
      </p:sp>
    </p:spTree>
    <p:extLst>
      <p:ext uri="{BB962C8B-B14F-4D97-AF65-F5344CB8AC3E}">
        <p14:creationId xmlns:p14="http://schemas.microsoft.com/office/powerpoint/2010/main" val="161383492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41BB2053-24B1-4B86-9451-45777BD7CBAF}" type="slidenum">
              <a:rPr lang="en-US" altLang="en-US" sz="1200">
                <a:solidFill>
                  <a:schemeClr val="tx1"/>
                </a:solidFill>
                <a:latin typeface="Times"/>
              </a:rPr>
              <a:pPr/>
              <a:t>61</a:t>
            </a:fld>
            <a:endParaRPr lang="en-US" altLang="en-US" sz="1200">
              <a:solidFill>
                <a:schemeClr val="tx1"/>
              </a:solidFill>
              <a:latin typeface="Times"/>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xfrm>
            <a:off x="530352" y="2807208"/>
            <a:ext cx="5943600" cy="6492240"/>
          </a:xfrm>
          <a:noFill/>
        </p:spPr>
        <p:txBody>
          <a:bodyPr/>
          <a:lstStyle/>
          <a:p>
            <a:r>
              <a:rPr lang="en-US" altLang="en-US" b="1" dirty="0"/>
              <a:t>ASK: </a:t>
            </a:r>
            <a:r>
              <a:rPr lang="en-US" altLang="en-US" dirty="0"/>
              <a:t>How do you disciple students who experience life-change and become life-changers?</a:t>
            </a:r>
          </a:p>
        </p:txBody>
      </p:sp>
    </p:spTree>
    <p:extLst>
      <p:ext uri="{BB962C8B-B14F-4D97-AF65-F5344CB8AC3E}">
        <p14:creationId xmlns:p14="http://schemas.microsoft.com/office/powerpoint/2010/main" val="29786577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39EE231-843E-4EDE-BCCD-A65A431993E1}" type="slidenum">
              <a:rPr lang="en-US" altLang="en-US" sz="1200">
                <a:solidFill>
                  <a:schemeClr val="tx1"/>
                </a:solidFill>
                <a:latin typeface="Times"/>
              </a:rPr>
              <a:pPr/>
              <a:t>62</a:t>
            </a:fld>
            <a:endParaRPr lang="en-US" altLang="en-US" sz="1200">
              <a:solidFill>
                <a:schemeClr val="tx1"/>
              </a:solidFill>
              <a:latin typeface="Times"/>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a:t>
            </a:r>
          </a:p>
          <a:p>
            <a:pPr algn="ctr">
              <a:spcBef>
                <a:spcPts val="0"/>
              </a:spcBef>
            </a:pPr>
            <a:r>
              <a:rPr lang="en-US" altLang="en-US" b="1" dirty="0"/>
              <a:t>(5 min.)</a:t>
            </a:r>
          </a:p>
          <a:p>
            <a:pPr>
              <a:spcBef>
                <a:spcPts val="0"/>
              </a:spcBef>
            </a:pPr>
            <a:endParaRPr lang="en-US" altLang="en-US" b="1" dirty="0"/>
          </a:p>
          <a:p>
            <a:pPr>
              <a:spcBef>
                <a:spcPts val="0"/>
              </a:spcBef>
            </a:pPr>
            <a:r>
              <a:rPr lang="en-US" altLang="en-US" b="1" dirty="0"/>
              <a:t>INSTRUCT </a:t>
            </a:r>
            <a:r>
              <a:rPr lang="en-US" altLang="en-US" dirty="0"/>
              <a:t>participants to prepare by reading the </a:t>
            </a:r>
            <a:r>
              <a:rPr lang="en-US" altLang="en-US" i="1" dirty="0"/>
              <a:t>JFYM Notebook</a:t>
            </a:r>
            <a:r>
              <a:rPr lang="en-US" altLang="en-US" dirty="0"/>
              <a:t>, pages 55-57</a:t>
            </a:r>
            <a:r>
              <a:rPr lang="en-US" altLang="en-US" b="0" dirty="0"/>
              <a:t>.</a:t>
            </a:r>
            <a:r>
              <a:rPr lang="en-US" altLang="en-US" dirty="0"/>
              <a:t> </a:t>
            </a:r>
          </a:p>
        </p:txBody>
      </p:sp>
    </p:spTree>
    <p:extLst>
      <p:ext uri="{BB962C8B-B14F-4D97-AF65-F5344CB8AC3E}">
        <p14:creationId xmlns:p14="http://schemas.microsoft.com/office/powerpoint/2010/main" val="39895020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CBDB76D-ECD6-4A10-A5FF-11FF7924E8DB}" type="slidenum">
              <a:rPr lang="en-US" altLang="en-US" sz="1200">
                <a:solidFill>
                  <a:schemeClr val="tx1"/>
                </a:solidFill>
                <a:latin typeface="Times"/>
              </a:rPr>
              <a:pPr/>
              <a:t>63</a:t>
            </a:fld>
            <a:endParaRPr lang="en-US" altLang="en-US" sz="1200">
              <a:solidFill>
                <a:schemeClr val="tx1"/>
              </a:solidFill>
              <a:latin typeface="Times"/>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READ SLIDE:</a:t>
            </a:r>
          </a:p>
          <a:p>
            <a:pPr>
              <a:spcBef>
                <a:spcPts val="0"/>
              </a:spcBef>
            </a:pPr>
            <a:endParaRPr lang="en-US" altLang="en-US" i="1" dirty="0"/>
          </a:p>
          <a:p>
            <a:pPr lvl="1">
              <a:spcBef>
                <a:spcPts val="0"/>
              </a:spcBef>
            </a:pPr>
            <a:r>
              <a:rPr lang="en-US" altLang="en-US" i="1" dirty="0"/>
              <a:t>You then, my son, be strong in the grace that is in Christ Jesus. And the things you have heard me say in the presence of many witnesses entrust to reliable men who will also be qualified to teach others.</a:t>
            </a:r>
            <a:r>
              <a:rPr lang="en-US" altLang="en-US" dirty="0"/>
              <a:t>   </a:t>
            </a:r>
          </a:p>
          <a:p>
            <a:pPr lvl="1" algn="r">
              <a:spcBef>
                <a:spcPts val="0"/>
              </a:spcBef>
            </a:pPr>
            <a:r>
              <a:rPr lang="en-US" altLang="en-US" dirty="0"/>
              <a:t>				2 Timothy 2:1-2</a:t>
            </a:r>
          </a:p>
          <a:p>
            <a:pPr>
              <a:spcBef>
                <a:spcPts val="0"/>
              </a:spcBef>
            </a:pPr>
            <a:r>
              <a:rPr lang="en-US" altLang="en-US" b="1" dirty="0"/>
              <a:t>	</a:t>
            </a:r>
          </a:p>
          <a:p>
            <a:pPr>
              <a:spcBef>
                <a:spcPts val="0"/>
              </a:spcBef>
            </a:pPr>
            <a:r>
              <a:rPr lang="en-US" altLang="en-US" b="1" dirty="0"/>
              <a:t>EXPLAIN: </a:t>
            </a:r>
            <a:r>
              <a:rPr lang="en-US" altLang="en-US" dirty="0"/>
              <a:t>When we grasp the 6 </a:t>
            </a:r>
            <a:r>
              <a:rPr lang="en-US" altLang="en-US" dirty="0" err="1"/>
              <a:t>Discipling</a:t>
            </a:r>
            <a:r>
              <a:rPr lang="en-US" altLang="en-US" dirty="0"/>
              <a:t> Principles found in these verses we are on our way to understanding what it means to disciple students.</a:t>
            </a:r>
          </a:p>
        </p:txBody>
      </p:sp>
    </p:spTree>
    <p:extLst>
      <p:ext uri="{BB962C8B-B14F-4D97-AF65-F5344CB8AC3E}">
        <p14:creationId xmlns:p14="http://schemas.microsoft.com/office/powerpoint/2010/main" val="188721172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0A3EE9AD-805A-40F5-855B-5474C0C437C4}" type="slidenum">
              <a:rPr lang="en-US" altLang="en-US" sz="1200">
                <a:solidFill>
                  <a:schemeClr val="tx1"/>
                </a:solidFill>
                <a:latin typeface="Times"/>
              </a:rPr>
              <a:pPr/>
              <a:t>64</a:t>
            </a:fld>
            <a:endParaRPr lang="en-US" altLang="en-US" sz="1200">
              <a:solidFill>
                <a:schemeClr val="tx1"/>
              </a:solidFill>
              <a:latin typeface="Times"/>
            </a:endParaRPr>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READ AND EXPLAIN SLIDE: </a:t>
            </a:r>
          </a:p>
          <a:p>
            <a:pPr marL="230292" indent="-230292">
              <a:spcBef>
                <a:spcPts val="0"/>
              </a:spcBef>
            </a:pPr>
            <a:endParaRPr lang="en-US" altLang="en-US" b="1" dirty="0"/>
          </a:p>
          <a:p>
            <a:pPr marL="230292" indent="-230292">
              <a:spcBef>
                <a:spcPts val="0"/>
              </a:spcBef>
            </a:pPr>
            <a:r>
              <a:rPr lang="en-US" altLang="en-US" b="1" dirty="0"/>
              <a:t>NOTE:  </a:t>
            </a:r>
            <a:r>
              <a:rPr lang="en-US" altLang="en-US" dirty="0"/>
              <a:t>The </a:t>
            </a:r>
            <a:r>
              <a:rPr lang="en-US" altLang="en-US" u="sng" dirty="0"/>
              <a:t>underlined statements</a:t>
            </a:r>
            <a:r>
              <a:rPr lang="en-US" altLang="en-US" dirty="0"/>
              <a:t> below are explanations of each principle as you go along. </a:t>
            </a:r>
          </a:p>
          <a:p>
            <a:pPr marL="230292" indent="-230292">
              <a:spcBef>
                <a:spcPts val="0"/>
              </a:spcBef>
            </a:pPr>
            <a:endParaRPr lang="en-US" altLang="en-US" dirty="0"/>
          </a:p>
          <a:p>
            <a:pPr marL="230292" indent="-230292">
              <a:spcBef>
                <a:spcPts val="0"/>
              </a:spcBef>
            </a:pPr>
            <a:r>
              <a:rPr lang="en-US" altLang="en-US" dirty="0" err="1"/>
              <a:t>Discipling</a:t>
            </a:r>
            <a:r>
              <a:rPr lang="en-US" altLang="en-US" dirty="0"/>
              <a:t> Principles</a:t>
            </a:r>
          </a:p>
          <a:p>
            <a:pPr marL="230292" indent="-230292">
              <a:spcBef>
                <a:spcPts val="0"/>
              </a:spcBef>
              <a:buFontTx/>
              <a:buAutoNum type="arabicPeriod"/>
            </a:pPr>
            <a:r>
              <a:rPr lang="en-US" altLang="en-US" dirty="0"/>
              <a:t>Receiving</a:t>
            </a:r>
          </a:p>
          <a:p>
            <a:pPr marL="690875" lvl="1" indent="-230292">
              <a:spcBef>
                <a:spcPts val="0"/>
              </a:spcBef>
            </a:pPr>
            <a:r>
              <a:rPr lang="en-US" altLang="en-US" i="1" dirty="0"/>
              <a:t>You then, my son, be strong in the grace that is in Christ Jesus.</a:t>
            </a:r>
            <a:endParaRPr lang="en-US" altLang="en-US" b="1" i="1" dirty="0"/>
          </a:p>
          <a:p>
            <a:pPr marL="457200" lvl="2">
              <a:spcBef>
                <a:spcPts val="0"/>
              </a:spcBef>
            </a:pPr>
            <a:r>
              <a:rPr lang="en-US" altLang="en-US" u="sng" dirty="0"/>
              <a:t>(When we create an environment of grace, not rules, kids feel received—loved for who they are.)</a:t>
            </a:r>
            <a:endParaRPr lang="en-US" altLang="en-US" u="sng" dirty="0">
              <a:solidFill>
                <a:srgbClr val="000000"/>
              </a:solidFill>
            </a:endParaRPr>
          </a:p>
          <a:p>
            <a:pPr marL="690875" lvl="1" indent="-230292">
              <a:spcBef>
                <a:spcPts val="0"/>
              </a:spcBef>
            </a:pPr>
            <a:endParaRPr lang="en-US" altLang="en-US" dirty="0"/>
          </a:p>
          <a:p>
            <a:pPr marL="230292" indent="-230292">
              <a:spcBef>
                <a:spcPts val="0"/>
              </a:spcBef>
              <a:buFontTx/>
              <a:buAutoNum type="arabicPeriod" startAt="2"/>
            </a:pPr>
            <a:r>
              <a:rPr lang="en-US" altLang="en-US" dirty="0"/>
              <a:t>Relationships</a:t>
            </a:r>
          </a:p>
          <a:p>
            <a:pPr marL="690875" lvl="1" indent="-230292">
              <a:spcBef>
                <a:spcPts val="0"/>
              </a:spcBef>
            </a:pPr>
            <a:r>
              <a:rPr lang="en-US" altLang="en-US" i="1" dirty="0"/>
              <a:t>…you…me…(Paul and Timothy)</a:t>
            </a:r>
            <a:endParaRPr lang="en-US" altLang="en-US" b="1" dirty="0"/>
          </a:p>
          <a:p>
            <a:pPr marL="457200" lvl="2">
              <a:spcBef>
                <a:spcPts val="0"/>
              </a:spcBef>
            </a:pPr>
            <a:r>
              <a:rPr lang="en-US" altLang="en-US" u="sng" dirty="0"/>
              <a:t>(By seriously investing in relationships with kids we can significantly guide them to grow in their relationship with Jesus.)</a:t>
            </a:r>
          </a:p>
          <a:p>
            <a:pPr marL="690875" lvl="1" indent="-230292">
              <a:spcBef>
                <a:spcPts val="0"/>
              </a:spcBef>
            </a:pPr>
            <a:endParaRPr lang="en-US" altLang="en-US" dirty="0"/>
          </a:p>
          <a:p>
            <a:pPr marL="230292" indent="-230292">
              <a:spcBef>
                <a:spcPts val="0"/>
              </a:spcBef>
              <a:buFontTx/>
              <a:buAutoNum type="arabicPeriod" startAt="3"/>
            </a:pPr>
            <a:r>
              <a:rPr lang="en-US" altLang="en-US" dirty="0"/>
              <a:t>Reflection</a:t>
            </a:r>
          </a:p>
          <a:p>
            <a:pPr marL="690875" lvl="1" indent="-230292">
              <a:spcBef>
                <a:spcPts val="0"/>
              </a:spcBef>
            </a:pPr>
            <a:r>
              <a:rPr lang="en-US" altLang="en-US" i="1" dirty="0"/>
              <a:t>…entrust…</a:t>
            </a:r>
          </a:p>
          <a:p>
            <a:pPr marL="457200" lvl="2">
              <a:spcBef>
                <a:spcPts val="0"/>
              </a:spcBef>
            </a:pPr>
            <a:r>
              <a:rPr lang="en-US" altLang="en-US" u="sng" dirty="0"/>
              <a:t>(Before kids will open up they have to know they can trust us. Only then can we entrust to them the gospel and the Word of God and know they will embrace it.)</a:t>
            </a:r>
          </a:p>
        </p:txBody>
      </p:sp>
    </p:spTree>
    <p:extLst>
      <p:ext uri="{BB962C8B-B14F-4D97-AF65-F5344CB8AC3E}">
        <p14:creationId xmlns:p14="http://schemas.microsoft.com/office/powerpoint/2010/main" val="65803809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851520D-82F2-4AB2-B5A8-71B82396F024}" type="slidenum">
              <a:rPr lang="en-US" altLang="en-US" sz="1200">
                <a:solidFill>
                  <a:schemeClr val="tx1"/>
                </a:solidFill>
                <a:latin typeface="Times"/>
              </a:rPr>
              <a:pPr/>
              <a:t>65</a:t>
            </a:fld>
            <a:endParaRPr lang="en-US" altLang="en-US" sz="1200">
              <a:solidFill>
                <a:schemeClr val="tx1"/>
              </a:solidFill>
              <a:latin typeface="Times"/>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READ AND EXPLAIN SLIDE: </a:t>
            </a:r>
            <a:r>
              <a:rPr lang="en-US" altLang="en-US" dirty="0" err="1"/>
              <a:t>Discipling</a:t>
            </a:r>
            <a:r>
              <a:rPr lang="en-US" altLang="en-US" dirty="0"/>
              <a:t> Principles…continued</a:t>
            </a:r>
          </a:p>
          <a:p>
            <a:pPr marL="230292" indent="-230292">
              <a:spcBef>
                <a:spcPts val="0"/>
              </a:spcBef>
            </a:pPr>
            <a:endParaRPr lang="en-US" altLang="en-US" dirty="0"/>
          </a:p>
          <a:p>
            <a:pPr marL="230292" indent="-230292">
              <a:spcBef>
                <a:spcPts val="0"/>
              </a:spcBef>
              <a:buFontTx/>
              <a:buAutoNum type="arabicPeriod" startAt="4"/>
            </a:pPr>
            <a:r>
              <a:rPr lang="en-US" altLang="en-US" dirty="0"/>
              <a:t>Reality</a:t>
            </a:r>
          </a:p>
          <a:p>
            <a:pPr marL="690875" lvl="1" indent="-230292">
              <a:spcBef>
                <a:spcPts val="0"/>
              </a:spcBef>
            </a:pPr>
            <a:r>
              <a:rPr lang="en-US" altLang="en-US" i="1" dirty="0"/>
              <a:t>…in the presence of many witnesses…</a:t>
            </a:r>
            <a:endParaRPr lang="en-US" altLang="en-US" b="1" dirty="0"/>
          </a:p>
          <a:p>
            <a:pPr marL="457200" lvl="2">
              <a:spcBef>
                <a:spcPts val="0"/>
              </a:spcBef>
            </a:pPr>
            <a:r>
              <a:rPr lang="en-US" altLang="en-US" u="sng" dirty="0"/>
              <a:t>(In a group of friends, when kids “get real”—take off their masks--they will really begin to mature emotionally and spiritually as authentic disciples.) </a:t>
            </a:r>
          </a:p>
          <a:p>
            <a:pPr marL="230292" indent="-230292">
              <a:spcBef>
                <a:spcPts val="0"/>
              </a:spcBef>
            </a:pPr>
            <a:endParaRPr lang="en-US" altLang="en-US" dirty="0"/>
          </a:p>
          <a:p>
            <a:pPr marL="230292" indent="-230292">
              <a:spcBef>
                <a:spcPts val="0"/>
              </a:spcBef>
              <a:buFontTx/>
              <a:buAutoNum type="arabicPeriod" startAt="5"/>
            </a:pPr>
            <a:r>
              <a:rPr lang="en-US" altLang="en-US" dirty="0"/>
              <a:t>Recruiting</a:t>
            </a:r>
          </a:p>
          <a:p>
            <a:pPr marL="690875" lvl="1" indent="-230292">
              <a:spcBef>
                <a:spcPts val="0"/>
              </a:spcBef>
            </a:pPr>
            <a:r>
              <a:rPr lang="en-US" altLang="en-US" i="1" dirty="0"/>
              <a:t>…reliable men…</a:t>
            </a:r>
            <a:endParaRPr lang="en-US" altLang="en-US" b="1" dirty="0"/>
          </a:p>
          <a:p>
            <a:pPr marL="457200" lvl="2">
              <a:spcBef>
                <a:spcPts val="0"/>
              </a:spcBef>
            </a:pPr>
            <a:r>
              <a:rPr lang="en-US" altLang="en-US" u="sng" dirty="0"/>
              <a:t>(Not usually mature enough to be called reliable, teenagers will become reliable when their leaders envision Jesus Christ forming in them and calling that out of them with accountability.)</a:t>
            </a:r>
          </a:p>
          <a:p>
            <a:pPr marL="230292" indent="-230292">
              <a:spcBef>
                <a:spcPts val="0"/>
              </a:spcBef>
            </a:pPr>
            <a:endParaRPr lang="en-US" altLang="en-US" dirty="0"/>
          </a:p>
          <a:p>
            <a:pPr marL="230292" indent="-230292">
              <a:spcBef>
                <a:spcPts val="0"/>
              </a:spcBef>
              <a:buFontTx/>
              <a:buAutoNum type="arabicPeriod" startAt="6"/>
            </a:pPr>
            <a:r>
              <a:rPr lang="en-US" altLang="en-US" dirty="0"/>
              <a:t>Reproduction</a:t>
            </a:r>
          </a:p>
          <a:p>
            <a:pPr marL="690875" lvl="1" indent="-230292">
              <a:spcBef>
                <a:spcPts val="0"/>
              </a:spcBef>
            </a:pPr>
            <a:r>
              <a:rPr lang="en-US" altLang="en-US" i="1" dirty="0"/>
              <a:t>…you…me...reliable men…others</a:t>
            </a:r>
            <a:endParaRPr lang="en-US" altLang="en-US" b="1" dirty="0"/>
          </a:p>
          <a:p>
            <a:pPr marL="457200" lvl="2">
              <a:spcBef>
                <a:spcPts val="0"/>
              </a:spcBef>
            </a:pPr>
            <a:r>
              <a:rPr lang="en-US" altLang="en-US" u="sng" dirty="0"/>
              <a:t>(Through a long term relational investment with a group of kids going through the disciple-making process, God will produce and reproduce real, reliable disciples who will multiply themselves and your ministry exponentially.)</a:t>
            </a:r>
          </a:p>
          <a:p>
            <a:pPr marL="690875" lvl="1" indent="-230292">
              <a:spcBef>
                <a:spcPts val="0"/>
              </a:spcBef>
            </a:pPr>
            <a:endParaRPr lang="en-US" altLang="en-US" dirty="0"/>
          </a:p>
          <a:p>
            <a:pPr>
              <a:spcBef>
                <a:spcPts val="0"/>
              </a:spcBef>
            </a:pPr>
            <a:r>
              <a:rPr lang="en-US" altLang="en-US" dirty="0"/>
              <a:t>When we apply these principles to disciple students, then making disciples looks like this…   </a:t>
            </a:r>
          </a:p>
        </p:txBody>
      </p:sp>
    </p:spTree>
    <p:extLst>
      <p:ext uri="{BB962C8B-B14F-4D97-AF65-F5344CB8AC3E}">
        <p14:creationId xmlns:p14="http://schemas.microsoft.com/office/powerpoint/2010/main" val="42162590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5EF7FCC4-56E1-47CD-9E51-048E591D6182}" type="slidenum">
              <a:rPr lang="en-US" altLang="en-US" sz="1200">
                <a:solidFill>
                  <a:schemeClr val="tx1"/>
                </a:solidFill>
                <a:latin typeface="Times"/>
              </a:rPr>
              <a:pPr/>
              <a:t>66</a:t>
            </a:fld>
            <a:endParaRPr lang="en-US" altLang="en-US" sz="1200" dirty="0">
              <a:solidFill>
                <a:schemeClr val="tx1"/>
              </a:solidFill>
              <a:latin typeface="Times"/>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xfrm>
            <a:off x="530211" y="2807208"/>
            <a:ext cx="5943600" cy="6492240"/>
          </a:xfrm>
          <a:noFill/>
        </p:spPr>
        <p:txBody>
          <a:bodyPr/>
          <a:lstStyle/>
          <a:p>
            <a:pPr>
              <a:spcBef>
                <a:spcPts val="0"/>
              </a:spcBef>
            </a:pPr>
            <a:r>
              <a:rPr lang="en-US" altLang="en-US" b="1" dirty="0"/>
              <a:t>EXPLAIN: </a:t>
            </a:r>
            <a:r>
              <a:rPr lang="en-US" altLang="en-US" dirty="0"/>
              <a:t> What, then, does a real disciple and a real discipleship group look like?</a:t>
            </a:r>
          </a:p>
          <a:p>
            <a:pPr>
              <a:spcBef>
                <a:spcPts val="0"/>
              </a:spcBef>
            </a:pPr>
            <a:r>
              <a:rPr lang="en-US" altLang="en-US" dirty="0"/>
              <a:t> </a:t>
            </a:r>
          </a:p>
          <a:p>
            <a:pPr marL="628650" lvl="1" indent="-171450">
              <a:spcBef>
                <a:spcPts val="0"/>
              </a:spcBef>
              <a:buFont typeface="Arial" panose="020B0604020202020204" pitchFamily="34" charset="0"/>
              <a:buChar char="•"/>
            </a:pPr>
            <a:r>
              <a:rPr lang="en-US" altLang="en-US" dirty="0"/>
              <a:t>A disciple-maker/leader armed with all of the spiritual resources needed—the Word, the Spirit and Prayer… </a:t>
            </a:r>
          </a:p>
          <a:p>
            <a:pPr lvl="1">
              <a:spcBef>
                <a:spcPts val="0"/>
              </a:spcBef>
            </a:pPr>
            <a:endParaRPr lang="en-US" altLang="en-US" dirty="0"/>
          </a:p>
          <a:p>
            <a:pPr marL="628650" lvl="1" indent="-171450">
              <a:spcBef>
                <a:spcPts val="0"/>
              </a:spcBef>
              <a:buFont typeface="Arial" panose="020B0604020202020204" pitchFamily="34" charset="0"/>
              <a:buChar char="•"/>
            </a:pPr>
            <a:r>
              <a:rPr lang="en-US" altLang="en-US" dirty="0"/>
              <a:t>invests in a small group of young disciples weekly… </a:t>
            </a:r>
          </a:p>
          <a:p>
            <a:pPr lvl="1">
              <a:spcBef>
                <a:spcPts val="0"/>
              </a:spcBef>
            </a:pPr>
            <a:endParaRPr lang="en-US" altLang="en-US" dirty="0"/>
          </a:p>
          <a:p>
            <a:pPr marL="628650" lvl="1" indent="-171450">
              <a:spcBef>
                <a:spcPts val="0"/>
              </a:spcBef>
              <a:buFont typeface="Arial" panose="020B0604020202020204" pitchFamily="34" charset="0"/>
              <a:buChar char="•"/>
            </a:pPr>
            <a:r>
              <a:rPr lang="en-US" altLang="en-US" dirty="0"/>
              <a:t>through structured meetings involving encouragement, discipline, and accountability…</a:t>
            </a:r>
          </a:p>
          <a:p>
            <a:pPr lvl="1">
              <a:spcBef>
                <a:spcPts val="0"/>
              </a:spcBef>
            </a:pPr>
            <a:endParaRPr lang="en-US" altLang="en-US" dirty="0"/>
          </a:p>
          <a:p>
            <a:pPr marL="628650" lvl="1" indent="-171450">
              <a:spcBef>
                <a:spcPts val="0"/>
              </a:spcBef>
              <a:buFont typeface="Arial" panose="020B0604020202020204" pitchFamily="34" charset="0"/>
              <a:buChar char="•"/>
            </a:pPr>
            <a:r>
              <a:rPr lang="en-US" altLang="en-US" dirty="0"/>
              <a:t>along with unstructured, one-on-one relationship-building times…</a:t>
            </a:r>
          </a:p>
          <a:p>
            <a:pPr lvl="1">
              <a:spcBef>
                <a:spcPts val="0"/>
              </a:spcBef>
            </a:pPr>
            <a:endParaRPr lang="en-US" altLang="en-US" dirty="0"/>
          </a:p>
          <a:p>
            <a:pPr marL="628650" lvl="1" indent="-171450">
              <a:spcBef>
                <a:spcPts val="0"/>
              </a:spcBef>
              <a:buFont typeface="Arial" panose="020B0604020202020204" pitchFamily="34" charset="0"/>
              <a:buChar char="•"/>
            </a:pPr>
            <a:r>
              <a:rPr lang="en-US" altLang="en-US" dirty="0"/>
              <a:t>which over time results in  young disciples who experience life-change, and become life-changers.  </a:t>
            </a:r>
            <a:endParaRPr lang="en-US" altLang="en-US" b="1" dirty="0"/>
          </a:p>
          <a:p>
            <a:pPr marL="230292" indent="-230292">
              <a:spcBef>
                <a:spcPts val="0"/>
              </a:spcBef>
            </a:pPr>
            <a:endParaRPr lang="en-US" altLang="en-US" b="1" dirty="0"/>
          </a:p>
          <a:p>
            <a:pPr>
              <a:spcBef>
                <a:spcPts val="0"/>
              </a:spcBef>
            </a:pPr>
            <a:r>
              <a:rPr lang="en-US" altLang="en-US" b="1" dirty="0"/>
              <a:t>ILLUSTRATE: </a:t>
            </a:r>
            <a:r>
              <a:rPr lang="en-US" altLang="en-US" dirty="0"/>
              <a:t>Tell about a discipleship group you have led, how you led it, and what happened later to the teenagers you </a:t>
            </a:r>
            <a:r>
              <a:rPr lang="en-US" altLang="en-US" dirty="0" err="1"/>
              <a:t>discipled</a:t>
            </a:r>
            <a:r>
              <a:rPr lang="en-US" altLang="en-US" dirty="0"/>
              <a:t>. </a:t>
            </a:r>
            <a:endParaRPr lang="en-US" altLang="en-US" b="1" dirty="0"/>
          </a:p>
        </p:txBody>
      </p:sp>
    </p:spTree>
    <p:extLst>
      <p:ext uri="{BB962C8B-B14F-4D97-AF65-F5344CB8AC3E}">
        <p14:creationId xmlns:p14="http://schemas.microsoft.com/office/powerpoint/2010/main" val="198195975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CAA4D33-A381-4426-B569-03C46A8C2E60}" type="slidenum">
              <a:rPr lang="en-US" altLang="en-US" sz="1200">
                <a:solidFill>
                  <a:schemeClr val="tx1"/>
                </a:solidFill>
                <a:latin typeface="Times"/>
              </a:rPr>
              <a:pPr/>
              <a:t>67</a:t>
            </a:fld>
            <a:endParaRPr lang="en-US" altLang="en-US" sz="1200">
              <a:solidFill>
                <a:schemeClr val="tx1"/>
              </a:solidFill>
              <a:latin typeface="Times"/>
            </a:endParaRPr>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xfrm>
            <a:off x="530352" y="2807208"/>
            <a:ext cx="5943600" cy="6492240"/>
          </a:xfrm>
          <a:noFill/>
        </p:spPr>
        <p:txBody>
          <a:bodyPr/>
          <a:lstStyle/>
          <a:p>
            <a:pPr marL="230292" marR="0" lvl="0" indent="-230292" algn="l" defTabSz="914400" rtl="0" eaLnBrk="0" fontAlgn="base" latinLnBrk="0" hangingPunct="0">
              <a:lnSpc>
                <a:spcPct val="100000"/>
              </a:lnSpc>
              <a:spcBef>
                <a:spcPts val="0"/>
              </a:spcBef>
              <a:spcAft>
                <a:spcPct val="0"/>
              </a:spcAft>
              <a:buClrTx/>
              <a:buSzTx/>
              <a:buFontTx/>
              <a:buNone/>
              <a:tabLst/>
              <a:defRPr/>
            </a:pPr>
            <a:r>
              <a:rPr lang="en-US" altLang="en-US" b="1" dirty="0"/>
              <a:t>SHOW </a:t>
            </a:r>
            <a:r>
              <a:rPr lang="en-US" altLang="en-US" b="0" dirty="0"/>
              <a:t>and describe ALL of the </a:t>
            </a:r>
            <a:r>
              <a:rPr lang="en-US" altLang="en-US" dirty="0"/>
              <a:t> resources.</a:t>
            </a:r>
          </a:p>
          <a:p>
            <a:pPr marL="230292" marR="0" lvl="0" indent="-230292" algn="l" defTabSz="914400" rtl="0" eaLnBrk="0" fontAlgn="base" latinLnBrk="0" hangingPunct="0">
              <a:lnSpc>
                <a:spcPct val="100000"/>
              </a:lnSpc>
              <a:spcBef>
                <a:spcPts val="0"/>
              </a:spcBef>
              <a:spcAft>
                <a:spcPct val="0"/>
              </a:spcAft>
              <a:buClrTx/>
              <a:buSzTx/>
              <a:buFontTx/>
              <a:buNone/>
              <a:tabLst/>
              <a:defRPr/>
            </a:pPr>
            <a:r>
              <a:rPr lang="en-US" altLang="en-US" b="1"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endParaRPr lang="en-US" altLang="en-US" b="1" dirty="0"/>
          </a:p>
          <a:p>
            <a:pPr marL="230292" indent="-230292">
              <a:spcBef>
                <a:spcPts val="0"/>
              </a:spcBef>
            </a:pPr>
            <a:endParaRPr lang="en-US" altLang="en-US" dirty="0"/>
          </a:p>
          <a:p>
            <a:pPr marL="230292" indent="-230292">
              <a:spcBef>
                <a:spcPts val="0"/>
              </a:spcBef>
              <a:buFontTx/>
              <a:buAutoNum type="arabicPeriod"/>
            </a:pPr>
            <a:r>
              <a:rPr lang="en-US" altLang="en-US" dirty="0"/>
              <a:t>Describe the </a:t>
            </a:r>
            <a:r>
              <a:rPr lang="en-US" altLang="en-US" b="1" i="1" dirty="0"/>
              <a:t>Moving Toward Maturity Series</a:t>
            </a:r>
            <a:r>
              <a:rPr lang="en-US" altLang="en-US" i="1" dirty="0"/>
              <a:t>.</a:t>
            </a:r>
          </a:p>
          <a:p>
            <a:pPr>
              <a:spcBef>
                <a:spcPts val="0"/>
              </a:spcBef>
            </a:pPr>
            <a:endParaRPr lang="en-US" altLang="en-US" dirty="0"/>
          </a:p>
          <a:p>
            <a:pPr marL="687492" lvl="1" indent="-230292">
              <a:spcBef>
                <a:spcPts val="0"/>
              </a:spcBef>
              <a:buFontTx/>
              <a:buChar char="•"/>
            </a:pPr>
            <a:r>
              <a:rPr lang="en-US" altLang="en-US" dirty="0"/>
              <a:t>With over 1 million copies sold, this 8-book step-by-step discipleship series will move students toward maturity in Christ. Titles sold individually or as a set include:</a:t>
            </a:r>
          </a:p>
          <a:p>
            <a:pPr lvl="1">
              <a:spcBef>
                <a:spcPts val="0"/>
              </a:spcBef>
            </a:pPr>
            <a:endParaRPr lang="en-US" altLang="en-US" dirty="0"/>
          </a:p>
          <a:p>
            <a:pPr marL="1151458" lvl="2" indent="-230292">
              <a:spcBef>
                <a:spcPts val="0"/>
              </a:spcBef>
              <a:buFont typeface="Arial" panose="020B0604020202020204" pitchFamily="34" charset="0"/>
              <a:buChar char="•"/>
            </a:pPr>
            <a:r>
              <a:rPr lang="en-US" altLang="en-US" i="1" dirty="0"/>
              <a:t>Getting Started</a:t>
            </a:r>
          </a:p>
          <a:p>
            <a:pPr marL="1151458" lvl="2" indent="-230292">
              <a:spcBef>
                <a:spcPts val="0"/>
              </a:spcBef>
              <a:buFont typeface="Arial" panose="020B0604020202020204" pitchFamily="34" charset="0"/>
              <a:buChar char="•"/>
            </a:pPr>
            <a:r>
              <a:rPr lang="en-US" altLang="en-US" i="1" dirty="0"/>
              <a:t>Following Jesus</a:t>
            </a:r>
          </a:p>
          <a:p>
            <a:pPr marL="1151458" lvl="2" indent="-230292">
              <a:spcBef>
                <a:spcPts val="0"/>
              </a:spcBef>
              <a:buFont typeface="Arial" panose="020B0604020202020204" pitchFamily="34" charset="0"/>
              <a:buChar char="•"/>
            </a:pPr>
            <a:r>
              <a:rPr lang="en-US" altLang="en-US" i="1" dirty="0"/>
              <a:t>Spending Time Alone With God</a:t>
            </a:r>
          </a:p>
          <a:p>
            <a:pPr marL="1151458" lvl="2" indent="-230292">
              <a:spcBef>
                <a:spcPts val="0"/>
              </a:spcBef>
              <a:buFont typeface="Arial" panose="020B0604020202020204" pitchFamily="34" charset="0"/>
              <a:buChar char="•"/>
            </a:pPr>
            <a:r>
              <a:rPr lang="en-US" altLang="en-US" i="1" dirty="0"/>
              <a:t>Making Jesus Lord</a:t>
            </a:r>
          </a:p>
          <a:p>
            <a:pPr marL="1151458" lvl="2" indent="-230292">
              <a:spcBef>
                <a:spcPts val="0"/>
              </a:spcBef>
              <a:buFont typeface="Arial" panose="020B0604020202020204" pitchFamily="34" charset="0"/>
              <a:buChar char="•"/>
            </a:pPr>
            <a:r>
              <a:rPr lang="en-US" altLang="en-US" i="1" dirty="0"/>
              <a:t>Giving Away Your Faith</a:t>
            </a:r>
          </a:p>
          <a:p>
            <a:pPr marL="1151458" lvl="2" indent="-230292">
              <a:spcBef>
                <a:spcPts val="0"/>
              </a:spcBef>
              <a:buFont typeface="Arial" panose="020B0604020202020204" pitchFamily="34" charset="0"/>
              <a:buChar char="•"/>
            </a:pPr>
            <a:r>
              <a:rPr lang="en-US" altLang="en-US" i="1" dirty="0"/>
              <a:t>Influencing Your World</a:t>
            </a:r>
          </a:p>
          <a:p>
            <a:pPr marL="1151458" lvl="2" indent="-230292">
              <a:spcBef>
                <a:spcPts val="0"/>
              </a:spcBef>
              <a:buFont typeface="Arial" panose="020B0604020202020204" pitchFamily="34" charset="0"/>
              <a:buChar char="•"/>
            </a:pPr>
            <a:r>
              <a:rPr lang="en-US" altLang="en-US" i="1" dirty="0"/>
              <a:t>Time Along With God Notebook</a:t>
            </a:r>
          </a:p>
          <a:p>
            <a:pPr marL="1151458" lvl="2" indent="-230292">
              <a:spcBef>
                <a:spcPts val="0"/>
              </a:spcBef>
              <a:buFont typeface="Arial" panose="020B0604020202020204" pitchFamily="34" charset="0"/>
              <a:buChar char="•"/>
            </a:pPr>
            <a:r>
              <a:rPr lang="en-US" altLang="en-US" i="1" dirty="0"/>
              <a:t>Leader’s Guide</a:t>
            </a:r>
          </a:p>
          <a:p>
            <a:pPr marL="921166" lvl="2">
              <a:spcBef>
                <a:spcPts val="0"/>
              </a:spcBef>
            </a:pPr>
            <a:endParaRPr lang="en-US" altLang="en-US" i="1" dirty="0"/>
          </a:p>
          <a:p>
            <a:pPr marL="628650" lvl="1" indent="-171450">
              <a:spcBef>
                <a:spcPts val="0"/>
              </a:spcBef>
              <a:buFont typeface="Arial" panose="020B0604020202020204" pitchFamily="34" charset="0"/>
              <a:buChar char="•"/>
            </a:pPr>
            <a:r>
              <a:rPr lang="en-US" altLang="en-US" u="sng" dirty="0"/>
              <a:t>Each resource builds on the other one through a two-year disciple-making progression</a:t>
            </a:r>
            <a:r>
              <a:rPr lang="en-US" altLang="en-US" dirty="0"/>
              <a:t>. (Demonstrate how one book builds on another.)</a:t>
            </a:r>
          </a:p>
          <a:p>
            <a:pPr lvl="1">
              <a:spcBef>
                <a:spcPts val="0"/>
              </a:spcBef>
            </a:pPr>
            <a:endParaRPr lang="en-US" altLang="en-US" b="1" dirty="0"/>
          </a:p>
        </p:txBody>
      </p:sp>
    </p:spTree>
    <p:extLst>
      <p:ext uri="{BB962C8B-B14F-4D97-AF65-F5344CB8AC3E}">
        <p14:creationId xmlns:p14="http://schemas.microsoft.com/office/powerpoint/2010/main" val="9506749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183E6B60-9A98-464C-87CA-4F3230666605}" type="slidenum">
              <a:rPr lang="en-US" altLang="en-US" sz="1200">
                <a:solidFill>
                  <a:schemeClr val="tx1"/>
                </a:solidFill>
                <a:latin typeface="Times"/>
              </a:rPr>
              <a:pPr/>
              <a:t>68</a:t>
            </a:fld>
            <a:endParaRPr lang="en-US" altLang="en-US" sz="1200">
              <a:solidFill>
                <a:schemeClr val="tx1"/>
              </a:solidFill>
              <a:latin typeface="Times"/>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xfrm>
            <a:off x="530352" y="2807208"/>
            <a:ext cx="5943600" cy="6492240"/>
          </a:xfrm>
          <a:noFill/>
        </p:spPr>
        <p:txBody>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u="none" dirty="0"/>
              <a:t>Show and describe </a:t>
            </a:r>
            <a:r>
              <a:rPr lang="en-US" altLang="en-US" b="0" u="none" dirty="0"/>
              <a:t>t</a:t>
            </a:r>
            <a:r>
              <a:rPr lang="en-US" altLang="en-US" dirty="0"/>
              <a:t>he 3 </a:t>
            </a:r>
            <a:r>
              <a:rPr lang="en-US" altLang="en-US" b="1" i="1" dirty="0"/>
              <a:t>Jesus No Equal</a:t>
            </a:r>
            <a:r>
              <a:rPr lang="en-US" altLang="en-US" b="1" dirty="0"/>
              <a:t> </a:t>
            </a:r>
            <a:r>
              <a:rPr lang="en-US" altLang="en-US" u="none" dirty="0"/>
              <a:t>books. </a:t>
            </a:r>
            <a:r>
              <a:rPr lang="en-US" altLang="en-US" b="1" u="none" dirty="0"/>
              <a:t>Say</a:t>
            </a:r>
            <a:r>
              <a:rPr lang="en-US" altLang="en-US" b="0" u="none" dirty="0"/>
              <a:t>: These</a:t>
            </a:r>
            <a:r>
              <a:rPr lang="en-US" altLang="en-US" b="0" dirty="0"/>
              <a:t>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0" indent="0">
              <a:spcBef>
                <a:spcPts val="0"/>
              </a:spcBef>
              <a:buFontTx/>
              <a:buNone/>
            </a:pPr>
            <a:endParaRPr lang="en-US" altLang="en-US" dirty="0"/>
          </a:p>
          <a:p>
            <a:pPr marL="230292" indent="-230292">
              <a:spcBef>
                <a:spcPts val="0"/>
              </a:spcBef>
            </a:pPr>
            <a:endParaRPr lang="en-US" altLang="en-US" dirty="0"/>
          </a:p>
          <a:p>
            <a:pPr marL="690875" lvl="1" indent="-230292">
              <a:spcBef>
                <a:spcPts val="0"/>
              </a:spcBef>
              <a:buFontTx/>
              <a:buChar char="•"/>
            </a:pPr>
            <a:r>
              <a:rPr lang="en-US" altLang="en-US" i="1" dirty="0"/>
              <a:t>Jesus No Equal</a:t>
            </a:r>
            <a:r>
              <a:rPr lang="en-US" altLang="en-US" dirty="0"/>
              <a:t> takes you into a passionate encounter with the Son of God. You will get to know Jesus for who He really is. In Jesus No Equal, you will take the ultimate “road trip.” You will enjoy becoming a better friend with Jesus.</a:t>
            </a:r>
          </a:p>
          <a:p>
            <a:pPr marL="460583" lvl="1">
              <a:spcBef>
                <a:spcPts val="0"/>
              </a:spcBef>
            </a:pPr>
            <a:endParaRPr lang="en-US" altLang="en-US" dirty="0"/>
          </a:p>
          <a:p>
            <a:pPr marL="690875" lvl="1" indent="-230292">
              <a:spcBef>
                <a:spcPts val="0"/>
              </a:spcBef>
              <a:buFontTx/>
              <a:buChar char="•"/>
            </a:pPr>
            <a:r>
              <a:rPr lang="en-US" altLang="en-US" dirty="0"/>
              <a:t>In the </a:t>
            </a:r>
            <a:r>
              <a:rPr lang="en-US" altLang="en-US" i="1" dirty="0"/>
              <a:t>Jesus No Equal Journal</a:t>
            </a:r>
            <a:r>
              <a:rPr lang="en-US" altLang="en-US" dirty="0"/>
              <a:t>, the road trip continues for 40 days as you travel through Jesus’ life, death, resurrection, ascension, and second coming. What you think of Jesus will be challenged and who you are will be changed!</a:t>
            </a:r>
          </a:p>
          <a:p>
            <a:pPr marL="690875" lvl="1" indent="-230292">
              <a:spcBef>
                <a:spcPts val="0"/>
              </a:spcBef>
              <a:buFontTx/>
              <a:buChar char="•"/>
            </a:pPr>
            <a:endParaRPr lang="en-US" altLang="en-US" dirty="0"/>
          </a:p>
          <a:p>
            <a:pPr marL="690875" lvl="1" indent="-230292">
              <a:spcBef>
                <a:spcPts val="0"/>
              </a:spcBef>
              <a:buFontTx/>
              <a:buChar char="•"/>
            </a:pPr>
            <a:r>
              <a:rPr lang="en-US" altLang="en-US" dirty="0"/>
              <a:t>The </a:t>
            </a:r>
            <a:r>
              <a:rPr lang="en-US" altLang="en-US" i="1" dirty="0"/>
              <a:t>Jesus No Equal Leader’s Guide </a:t>
            </a:r>
            <a:r>
              <a:rPr lang="en-US" altLang="en-US" dirty="0"/>
              <a:t>walks the leader through each of the sessions.</a:t>
            </a:r>
          </a:p>
        </p:txBody>
      </p:sp>
    </p:spTree>
    <p:extLst>
      <p:ext uri="{BB962C8B-B14F-4D97-AF65-F5344CB8AC3E}">
        <p14:creationId xmlns:p14="http://schemas.microsoft.com/office/powerpoint/2010/main" val="272714905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A50BA03-FAAE-4715-B359-0A9727D52252}" type="slidenum">
              <a:rPr lang="en-US" altLang="en-US" sz="1200">
                <a:solidFill>
                  <a:schemeClr val="tx1"/>
                </a:solidFill>
                <a:latin typeface="Times"/>
              </a:rPr>
              <a:pPr/>
              <a:t>69</a:t>
            </a:fld>
            <a:endParaRPr lang="en-US" altLang="en-US" sz="1200">
              <a:solidFill>
                <a:schemeClr val="tx1"/>
              </a:solidFill>
              <a:latin typeface="Times"/>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xfrm>
            <a:off x="530211" y="2807208"/>
            <a:ext cx="5943600" cy="6492240"/>
          </a:xfrm>
          <a:noFill/>
        </p:spPr>
        <p:txBody>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u="none" dirty="0"/>
              <a:t>SHOW </a:t>
            </a:r>
            <a:r>
              <a:rPr lang="en-US" altLang="en-US" b="0" u="none" dirty="0"/>
              <a:t>and describe </a:t>
            </a:r>
            <a:r>
              <a:rPr lang="en-US" altLang="en-US" u="none" dirty="0"/>
              <a:t>the two  </a:t>
            </a:r>
            <a:r>
              <a:rPr lang="en-US" altLang="en-US" b="1" i="1" u="none" dirty="0"/>
              <a:t>Life</a:t>
            </a:r>
            <a:r>
              <a:rPr lang="en-US" altLang="en-US" b="1" i="1" dirty="0"/>
              <a:t> Happens: Help Your Teenager Get Ready</a:t>
            </a:r>
            <a:r>
              <a:rPr lang="en-US" altLang="en-US" b="0" i="0" dirty="0"/>
              <a:t> and </a:t>
            </a:r>
            <a:r>
              <a:rPr lang="en-US" altLang="en-US" b="1" i="1" dirty="0"/>
              <a:t>Life Happens: Get Ready</a:t>
            </a:r>
            <a:r>
              <a:rPr lang="en-US" altLang="en-US" b="0" i="0" dirty="0"/>
              <a:t>. </a:t>
            </a:r>
          </a:p>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u="none" dirty="0"/>
              <a:t>SAY</a:t>
            </a:r>
            <a:r>
              <a:rPr lang="en-US" altLang="en-US" b="0" dirty="0"/>
              <a:t>: 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a:spcBef>
                <a:spcPts val="0"/>
              </a:spcBef>
            </a:pPr>
            <a:endParaRPr lang="en-US" altLang="en-US" b="1" i="1" dirty="0"/>
          </a:p>
          <a:p>
            <a:pPr marL="230292" indent="-230292">
              <a:spcBef>
                <a:spcPts val="0"/>
              </a:spcBef>
            </a:pPr>
            <a:endParaRPr lang="en-US" altLang="en-US" dirty="0"/>
          </a:p>
          <a:p>
            <a:pPr marL="690875" lvl="1" indent="-230292">
              <a:spcBef>
                <a:spcPts val="0"/>
              </a:spcBef>
              <a:buFontTx/>
              <a:buChar char="•"/>
            </a:pPr>
            <a:r>
              <a:rPr lang="en-US" altLang="en-US" dirty="0"/>
              <a:t>College. Career. Lifelong Friends. Marriage Partner. In these five years a teenager may make the most critical decisions of his or her life. In </a:t>
            </a:r>
            <a:r>
              <a:rPr lang="en-US" altLang="en-US" i="1" dirty="0"/>
              <a:t>Life Happens </a:t>
            </a:r>
            <a:r>
              <a:rPr lang="en-US" altLang="en-US" dirty="0"/>
              <a:t>Barry St. Clair offers a roadmap to guide parents in helping their kids make those choices. They will discover their identity and destiny—their own road to travel for the rest of their lives. </a:t>
            </a:r>
          </a:p>
          <a:p>
            <a:pPr marL="460583" lvl="1">
              <a:spcBef>
                <a:spcPts val="0"/>
              </a:spcBef>
            </a:pPr>
            <a:endParaRPr lang="en-US" altLang="en-US" dirty="0"/>
          </a:p>
          <a:p>
            <a:pPr marL="690875" lvl="1" indent="-230292">
              <a:spcBef>
                <a:spcPts val="0"/>
              </a:spcBef>
              <a:buFontTx/>
              <a:buChar char="•"/>
            </a:pPr>
            <a:r>
              <a:rPr lang="en-US" altLang="en-US" dirty="0"/>
              <a:t>The roadmap includes directions for finding teenager's personality traits, spiritual gifts, abilities and experiences, motivations, life purpose, values, goals, time use and decisions. </a:t>
            </a:r>
          </a:p>
          <a:p>
            <a:pPr marL="460583" lvl="1">
              <a:spcBef>
                <a:spcPts val="0"/>
              </a:spcBef>
            </a:pPr>
            <a:endParaRPr lang="en-US" altLang="en-US" dirty="0"/>
          </a:p>
          <a:p>
            <a:pPr marL="690875" lvl="1" indent="-230292">
              <a:spcBef>
                <a:spcPts val="0"/>
              </a:spcBef>
              <a:buFontTx/>
              <a:buChar char="•"/>
            </a:pPr>
            <a:r>
              <a:rPr lang="en-US" sz="1800" dirty="0">
                <a:solidFill>
                  <a:srgbClr val="002060"/>
                </a:solidFill>
                <a:effectLst/>
                <a:latin typeface="Calibri" panose="020F0502020204030204" pitchFamily="34" charset="0"/>
                <a:ea typeface="Times New Roman" panose="02020603050405020304" pitchFamily="18" charset="0"/>
              </a:rPr>
              <a:t>You can download </a:t>
            </a:r>
            <a:r>
              <a:rPr lang="en-US" sz="1800" u="sng" dirty="0">
                <a:solidFill>
                  <a:srgbClr val="002060"/>
                </a:solidFill>
                <a:effectLst/>
                <a:latin typeface="Calibri" panose="020F0502020204030204" pitchFamily="34" charset="0"/>
                <a:ea typeface="Times New Roman" panose="02020603050405020304" pitchFamily="18" charset="0"/>
              </a:rPr>
              <a:t>Life Happens—Get Ready </a:t>
            </a:r>
            <a:r>
              <a:rPr lang="en-US" sz="1800" dirty="0">
                <a:solidFill>
                  <a:schemeClr val="tx1"/>
                </a:solidFill>
                <a:effectLst/>
                <a:latin typeface="Calibri" panose="020F0502020204030204" pitchFamily="34" charset="0"/>
                <a:ea typeface="Times New Roman" panose="02020603050405020304" pitchFamily="18" charset="0"/>
              </a:rPr>
              <a:t>at </a:t>
            </a:r>
            <a:r>
              <a:rPr lang="en-US" sz="1800" u="sng" dirty="0">
                <a:solidFill>
                  <a:schemeClr val="tx1"/>
                </a:solidFill>
                <a:effectLst/>
                <a:latin typeface="Calibri" panose="020F0502020204030204" pitchFamily="34" charset="0"/>
                <a:ea typeface="Times New Roman" panose="02020603050405020304" pitchFamily="18" charset="0"/>
                <a:hlinkClick r:id="rId3">
                  <a:extLst>
                    <a:ext uri="{A12FA001-AC4F-418D-AE19-62706E023703}">
                      <ahyp:hlinkClr xmlns:ahyp="http://schemas.microsoft.com/office/drawing/2018/hyperlinkcolor" val="tx"/>
                    </a:ext>
                  </a:extLst>
                </a:hlinkClick>
              </a:rPr>
              <a:t>www.barrystclair.com</a:t>
            </a:r>
            <a:r>
              <a:rPr lang="en-US" dirty="0">
                <a:solidFill>
                  <a:schemeClr val="tx1"/>
                </a:solidFill>
                <a:effectLst/>
              </a:rPr>
              <a:t> </a:t>
            </a:r>
            <a:endParaRPr lang="en-US" altLang="en-US" u="sng" dirty="0">
              <a:solidFill>
                <a:schemeClr val="tx1"/>
              </a:solidFill>
            </a:endParaRPr>
          </a:p>
        </p:txBody>
      </p:sp>
    </p:spTree>
    <p:extLst>
      <p:ext uri="{BB962C8B-B14F-4D97-AF65-F5344CB8AC3E}">
        <p14:creationId xmlns:p14="http://schemas.microsoft.com/office/powerpoint/2010/main" val="948893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82689CD-27E0-4564-B3C4-C6EC4F0F4D84}" type="slidenum">
              <a:rPr lang="en-US" altLang="en-US" sz="1200">
                <a:solidFill>
                  <a:schemeClr val="tx1"/>
                </a:solidFill>
                <a:latin typeface="Times"/>
              </a:rPr>
              <a:pPr/>
              <a:t>7</a:t>
            </a:fld>
            <a:endParaRPr lang="en-US" altLang="en-US" sz="1200">
              <a:solidFill>
                <a:schemeClr val="tx1"/>
              </a:solidFill>
              <a:latin typeface="Times"/>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xfrm>
            <a:off x="530352" y="2807208"/>
            <a:ext cx="5943600" cy="6492240"/>
          </a:xfrm>
          <a:noFill/>
        </p:spPr>
        <p:txBody>
          <a:bodyPr/>
          <a:lstStyle/>
          <a:p>
            <a:r>
              <a:rPr lang="en-US" altLang="en-US" b="1" dirty="0"/>
              <a:t>ASK:</a:t>
            </a:r>
            <a:r>
              <a:rPr lang="en-US" altLang="en-US" dirty="0"/>
              <a:t> How do we catch the vision for Jesus-Focused Youth Ministry? </a:t>
            </a:r>
          </a:p>
        </p:txBody>
      </p:sp>
    </p:spTree>
    <p:extLst>
      <p:ext uri="{BB962C8B-B14F-4D97-AF65-F5344CB8AC3E}">
        <p14:creationId xmlns:p14="http://schemas.microsoft.com/office/powerpoint/2010/main" val="10181599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70</a:t>
            </a:fld>
            <a:endParaRPr lang="en-US" altLang="en-US" sz="1200">
              <a:solidFill>
                <a:schemeClr val="tx1"/>
              </a:solidFill>
              <a:latin typeface="Times"/>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CHALLENGE:</a:t>
            </a:r>
            <a:r>
              <a:rPr lang="en-US" altLang="en-US" dirty="0"/>
              <a:t> Each Session has a “Take Away” for you. For this session it is: </a:t>
            </a:r>
            <a:r>
              <a:rPr lang="en-US" altLang="en-US" b="1" dirty="0"/>
              <a:t>Recruit 3-6 kids to disciple. </a:t>
            </a:r>
          </a:p>
          <a:p>
            <a:pPr marL="690875" lvl="1" indent="-230292">
              <a:spcBef>
                <a:spcPts val="0"/>
              </a:spcBef>
            </a:pPr>
            <a:endParaRPr lang="en-US" altLang="en-US" dirty="0"/>
          </a:p>
          <a:p>
            <a:pPr marL="690875" lvl="1" indent="-230292">
              <a:spcBef>
                <a:spcPts val="0"/>
              </a:spcBef>
              <a:buFontTx/>
              <a:buChar char="•"/>
            </a:pPr>
            <a:r>
              <a:rPr lang="en-US" altLang="en-US" u="sng" dirty="0"/>
              <a:t>Only through a strong Leadership Team and equipped parents can any ministry disciple a large number of students. </a:t>
            </a:r>
          </a:p>
          <a:p>
            <a:pPr marL="460583" lvl="1">
              <a:spcBef>
                <a:spcPts val="0"/>
              </a:spcBef>
            </a:pPr>
            <a:endParaRPr lang="en-US" altLang="en-US" dirty="0"/>
          </a:p>
          <a:p>
            <a:pPr marL="690875" lvl="1" indent="-230292">
              <a:spcBef>
                <a:spcPts val="0"/>
              </a:spcBef>
              <a:buFontTx/>
              <a:buChar char="•"/>
            </a:pPr>
            <a:r>
              <a:rPr lang="en-US" altLang="en-US" dirty="0"/>
              <a:t>Once you are making disciples of some older “leaders of influence” (Leadership Team), then challenge those leaders to </a:t>
            </a:r>
            <a:r>
              <a:rPr lang="en-US" altLang="en-US" u="sng" dirty="0"/>
              <a:t>begin discipleship groups</a:t>
            </a:r>
            <a:r>
              <a:rPr lang="en-US" altLang="en-US" dirty="0"/>
              <a:t> that will move your students toward maturity in Christ. </a:t>
            </a:r>
          </a:p>
          <a:p>
            <a:pPr marL="460583" lvl="1">
              <a:spcBef>
                <a:spcPts val="0"/>
              </a:spcBef>
            </a:pPr>
            <a:r>
              <a:rPr lang="en-US" altLang="en-US" dirty="0"/>
              <a:t>.</a:t>
            </a:r>
          </a:p>
          <a:p>
            <a:pPr marL="690875" lvl="1" indent="-230292">
              <a:spcBef>
                <a:spcPts val="0"/>
              </a:spcBef>
              <a:buFontTx/>
              <a:buChar char="•"/>
            </a:pPr>
            <a:r>
              <a:rPr lang="en-US" altLang="en-US" dirty="0"/>
              <a:t>Once </a:t>
            </a:r>
            <a:r>
              <a:rPr lang="en-US" altLang="en-US" u="sng" dirty="0" err="1"/>
              <a:t>discipled</a:t>
            </a:r>
            <a:r>
              <a:rPr lang="en-US" altLang="en-US" u="sng" dirty="0"/>
              <a:t> students</a:t>
            </a:r>
            <a:r>
              <a:rPr lang="en-US" altLang="en-US" dirty="0"/>
              <a:t> show seriousness about pursuing Jesus and exhibit that they are moving toward maturity, put them in two’s and </a:t>
            </a:r>
            <a:r>
              <a:rPr lang="en-US" altLang="en-US" u="sng" dirty="0"/>
              <a:t>give them a group of younger kids to disciple.  </a:t>
            </a:r>
          </a:p>
          <a:p>
            <a:pPr marL="460583" lvl="1">
              <a:spcBef>
                <a:spcPts val="0"/>
              </a:spcBef>
            </a:pPr>
            <a:endParaRPr lang="en-US" altLang="en-US" dirty="0"/>
          </a:p>
          <a:p>
            <a:pPr marL="690875" lvl="1" indent="-230292">
              <a:spcBef>
                <a:spcPts val="0"/>
              </a:spcBef>
              <a:buFontTx/>
              <a:buChar char="•"/>
            </a:pPr>
            <a:r>
              <a:rPr lang="en-US" altLang="en-US" u="sng" dirty="0"/>
              <a:t>Using the resources described</a:t>
            </a:r>
            <a:r>
              <a:rPr lang="en-US" altLang="en-US" dirty="0"/>
              <a:t>, soon you will begin to see your ministry multiply!  </a:t>
            </a:r>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900" dirty="0"/>
          </a:p>
          <a:p>
            <a:pPr marL="230292" indent="-230292">
              <a:lnSpc>
                <a:spcPct val="90000"/>
              </a:lnSpc>
            </a:pPr>
            <a:endParaRPr lang="en-US" altLang="en-US" sz="900" b="1" dirty="0"/>
          </a:p>
          <a:p>
            <a:pPr marL="230292" indent="-230292">
              <a:lnSpc>
                <a:spcPct val="90000"/>
              </a:lnSpc>
            </a:pPr>
            <a:endParaRPr lang="en-US" altLang="en-US" sz="700" b="1" dirty="0"/>
          </a:p>
          <a:p>
            <a:pPr marL="230292" indent="-230292">
              <a:lnSpc>
                <a:spcPct val="90000"/>
              </a:lnSpc>
            </a:pPr>
            <a:endParaRPr lang="en-US" altLang="en-US" sz="700" b="1" dirty="0"/>
          </a:p>
          <a:p>
            <a:pPr marL="690875" lvl="1" indent="-230292">
              <a:lnSpc>
                <a:spcPct val="90000"/>
              </a:lnSpc>
            </a:pPr>
            <a:endParaRPr lang="en-US" altLang="en-US" sz="700" dirty="0"/>
          </a:p>
        </p:txBody>
      </p:sp>
    </p:spTree>
    <p:extLst>
      <p:ext uri="{BB962C8B-B14F-4D97-AF65-F5344CB8AC3E}">
        <p14:creationId xmlns:p14="http://schemas.microsoft.com/office/powerpoint/2010/main" val="42334913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7A165CD-B857-4846-83A4-AB1A45670F37}" type="slidenum">
              <a:rPr lang="en-US" altLang="en-US" sz="1200">
                <a:solidFill>
                  <a:schemeClr val="tx1"/>
                </a:solidFill>
                <a:latin typeface="Times"/>
              </a:rPr>
              <a:pPr/>
              <a:t>71</a:t>
            </a:fld>
            <a:endParaRPr lang="en-US" altLang="en-US" sz="1200">
              <a:solidFill>
                <a:schemeClr val="tx1"/>
              </a:solidFill>
              <a:latin typeface="Times"/>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marL="230292" indent="-230292">
              <a:spcBef>
                <a:spcPts val="0"/>
              </a:spcBef>
            </a:pPr>
            <a:endParaRPr lang="en-US" altLang="en-US" b="1" dirty="0"/>
          </a:p>
          <a:p>
            <a:pPr marL="230292" indent="-230292">
              <a:spcBef>
                <a:spcPts val="0"/>
              </a:spcBef>
            </a:pPr>
            <a:r>
              <a:rPr lang="en-US" altLang="en-US" b="1" dirty="0"/>
              <a:t>REFER</a:t>
            </a:r>
            <a:r>
              <a:rPr lang="en-US" altLang="en-US" dirty="0"/>
              <a:t> participants to the Schedule</a:t>
            </a:r>
            <a:r>
              <a:rPr lang="en-US" altLang="en-US" b="1" dirty="0"/>
              <a:t>.</a:t>
            </a:r>
          </a:p>
          <a:p>
            <a:pPr marL="230292" indent="-230292">
              <a:spcBef>
                <a:spcPts val="0"/>
              </a:spcBef>
            </a:pPr>
            <a:endParaRPr lang="en-US" altLang="en-US" b="1" dirty="0"/>
          </a:p>
          <a:p>
            <a:pPr>
              <a:spcBef>
                <a:spcPts val="0"/>
              </a:spcBef>
            </a:pPr>
            <a:r>
              <a:rPr lang="en-US" altLang="en-US" b="1" dirty="0"/>
              <a:t>INSTRUCT </a:t>
            </a:r>
            <a:r>
              <a:rPr lang="en-US" altLang="en-US" dirty="0"/>
              <a:t>participants during their Time Alone to</a:t>
            </a:r>
            <a:r>
              <a:rPr lang="en-US" altLang="en-US" baseline="0" dirty="0"/>
              <a:t> f</a:t>
            </a:r>
            <a:r>
              <a:rPr lang="en-US" altLang="en-US" dirty="0"/>
              <a:t>ill in the “Disciple Students” Plan of Action (p. 98). Think about why and how you envision </a:t>
            </a:r>
            <a:r>
              <a:rPr lang="en-US" altLang="en-US" dirty="0" err="1"/>
              <a:t>discipling</a:t>
            </a:r>
            <a:r>
              <a:rPr lang="en-US" altLang="en-US" dirty="0"/>
              <a:t> a group of students.</a:t>
            </a:r>
          </a:p>
          <a:p>
            <a:pPr marL="230292" indent="-230292"/>
            <a:endParaRPr lang="en-US" altLang="en-US" dirty="0"/>
          </a:p>
        </p:txBody>
      </p:sp>
    </p:spTree>
    <p:extLst>
      <p:ext uri="{BB962C8B-B14F-4D97-AF65-F5344CB8AC3E}">
        <p14:creationId xmlns:p14="http://schemas.microsoft.com/office/powerpoint/2010/main" val="22810157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15A1E5F-81EA-4E69-B846-7990FDFBC171}" type="slidenum">
              <a:rPr lang="en-US" altLang="en-US" sz="1200">
                <a:solidFill>
                  <a:schemeClr val="tx1"/>
                </a:solidFill>
                <a:latin typeface="Times"/>
              </a:rPr>
              <a:pPr/>
              <a:t>72</a:t>
            </a:fld>
            <a:endParaRPr lang="en-US" altLang="en-US" sz="1200">
              <a:solidFill>
                <a:schemeClr val="tx1"/>
              </a:solidFill>
              <a:latin typeface="Times"/>
            </a:endParaRPr>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a:t>
            </a:r>
          </a:p>
          <a:p>
            <a:pPr marL="230292" indent="-230292" algn="ctr">
              <a:spcBef>
                <a:spcPts val="0"/>
              </a:spcBef>
            </a:pPr>
            <a:r>
              <a:rPr lang="en-US" altLang="en-US" b="1" dirty="0"/>
              <a:t> (15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p>
          <a:p>
            <a:pPr marL="230292" indent="-230292">
              <a:spcBef>
                <a:spcPts val="0"/>
              </a:spcBef>
            </a:pPr>
            <a:endParaRPr lang="en-US" altLang="en-US" dirty="0"/>
          </a:p>
          <a:p>
            <a:pPr marL="690875" lvl="1" indent="-230292">
              <a:spcBef>
                <a:spcPts val="0"/>
              </a:spcBef>
              <a:buFontTx/>
              <a:buChar char="•"/>
            </a:pPr>
            <a:r>
              <a:rPr lang="en-US" altLang="en-US" dirty="0"/>
              <a:t>Share your “Disciple Students” Plan of Action and describe how you hope to make disciples of students.</a:t>
            </a:r>
          </a:p>
          <a:p>
            <a:pPr marL="460583" lvl="1">
              <a:spcBef>
                <a:spcPts val="0"/>
              </a:spcBef>
            </a:pPr>
            <a:endParaRPr lang="en-US" altLang="en-US" dirty="0"/>
          </a:p>
          <a:p>
            <a:pPr marL="690875" lvl="1" indent="-230292">
              <a:spcBef>
                <a:spcPts val="0"/>
              </a:spcBef>
              <a:buFontTx/>
              <a:buChar char="•"/>
            </a:pPr>
            <a:r>
              <a:rPr lang="en-US" altLang="en-US" dirty="0"/>
              <a:t>Pray with your “Prayer Triplet” offering God your plans to “Disciple Students.”</a:t>
            </a:r>
          </a:p>
          <a:p>
            <a:pPr marL="230292" indent="-230292">
              <a:spcBef>
                <a:spcPts val="0"/>
              </a:spcBef>
            </a:pPr>
            <a:endParaRPr lang="en-US" altLang="en-US" dirty="0"/>
          </a:p>
          <a:p>
            <a:pPr>
              <a:spcBef>
                <a:spcPts val="0"/>
              </a:spcBef>
            </a:pPr>
            <a:r>
              <a:rPr lang="en-US" altLang="en-US" b="1" dirty="0"/>
              <a:t>INSTRUCT: </a:t>
            </a:r>
            <a:r>
              <a:rPr lang="en-US" altLang="en-US" dirty="0"/>
              <a:t>During lunch there will be a Q&amp;A time with the Forum leaders for those who want to participate. </a:t>
            </a:r>
          </a:p>
          <a:p>
            <a:pPr marL="230292" indent="-230292">
              <a:spcBef>
                <a:spcPts val="0"/>
              </a:spcBef>
            </a:pPr>
            <a:endParaRPr lang="en-US" altLang="en-US" dirty="0"/>
          </a:p>
          <a:p>
            <a:pPr marL="230292" indent="-230292" algn="ctr">
              <a:spcBef>
                <a:spcPts val="0"/>
              </a:spcBef>
            </a:pPr>
            <a:r>
              <a:rPr lang="en-US" altLang="en-US" b="1" dirty="0"/>
              <a:t>Lunch/Q&amp;A</a:t>
            </a:r>
          </a:p>
          <a:p>
            <a:pPr marL="230292" indent="-230292" algn="ctr">
              <a:spcBef>
                <a:spcPts val="0"/>
              </a:spcBef>
            </a:pPr>
            <a:r>
              <a:rPr lang="en-US" altLang="en-US" b="1" dirty="0"/>
              <a:t>1:15-2:00</a:t>
            </a:r>
          </a:p>
        </p:txBody>
      </p:sp>
    </p:spTree>
    <p:extLst>
      <p:ext uri="{BB962C8B-B14F-4D97-AF65-F5344CB8AC3E}">
        <p14:creationId xmlns:p14="http://schemas.microsoft.com/office/powerpoint/2010/main" val="3203291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73</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Penetrate</a:t>
            </a:r>
            <a:r>
              <a:rPr lang="en-US" altLang="en-US" b="1" baseline="0" dirty="0"/>
              <a:t> the Culture</a:t>
            </a:r>
          </a:p>
          <a:p>
            <a:pPr algn="ctr">
              <a:spcBef>
                <a:spcPts val="0"/>
              </a:spcBef>
            </a:pPr>
            <a:r>
              <a:rPr lang="en-US" altLang="en-US" b="1" dirty="0"/>
              <a:t>2:00-2:45</a:t>
            </a:r>
          </a:p>
          <a:p>
            <a:pPr algn="ctr">
              <a:spcBef>
                <a:spcPts val="0"/>
              </a:spcBef>
            </a:pPr>
            <a:endParaRPr lang="en-US" altLang="en-US" b="1" dirty="0"/>
          </a:p>
          <a:p>
            <a:pPr>
              <a:spcBef>
                <a:spcPts val="0"/>
              </a:spcBef>
            </a:pPr>
            <a:r>
              <a:rPr lang="en-US" altLang="en-US" b="1" dirty="0"/>
              <a:t>INTRODUCE</a:t>
            </a:r>
            <a:r>
              <a:rPr lang="en-US" altLang="en-US" dirty="0"/>
              <a:t> the next Forum segment which explores Session 6 in the </a:t>
            </a:r>
            <a:r>
              <a:rPr lang="en-US" altLang="en-US" i="1" dirty="0"/>
              <a:t>JFYM Notebook</a:t>
            </a:r>
            <a:r>
              <a:rPr lang="en-US" altLang="en-US" dirty="0"/>
              <a:t>—Penetrate the Culture.</a:t>
            </a:r>
          </a:p>
          <a:p>
            <a:pPr>
              <a:spcBef>
                <a:spcPts val="0"/>
              </a:spcBef>
            </a:pPr>
            <a:endParaRPr lang="en-US" altLang="en-US" dirty="0"/>
          </a:p>
          <a:p>
            <a:pPr>
              <a:spcBef>
                <a:spcPts val="0"/>
              </a:spcBef>
            </a:pPr>
            <a:r>
              <a:rPr lang="en-US" altLang="en-US" b="1" dirty="0"/>
              <a:t>SHOW </a:t>
            </a:r>
            <a:r>
              <a:rPr lang="en-US" altLang="en-US" dirty="0"/>
              <a:t>them where this session fits on the diagram. </a:t>
            </a:r>
          </a:p>
          <a:p>
            <a:pPr>
              <a:spcBef>
                <a:spcPts val="0"/>
              </a:spcBef>
            </a:pPr>
            <a:endParaRPr lang="en-US" altLang="en-US" dirty="0"/>
          </a:p>
          <a:p>
            <a:pPr>
              <a:spcBef>
                <a:spcPts val="0"/>
              </a:spcBef>
            </a:pPr>
            <a:r>
              <a:rPr lang="en-US" altLang="en-US" b="1" dirty="0"/>
              <a:t>ILLUSTRATE: </a:t>
            </a:r>
            <a:r>
              <a:rPr lang="en-US" altLang="en-US" dirty="0"/>
              <a:t>Use the Arm Up/Arm Out illustration to show them this is the next relational extension that connects leaders and </a:t>
            </a:r>
            <a:r>
              <a:rPr lang="en-US" altLang="en-US" dirty="0" err="1"/>
              <a:t>discipled</a:t>
            </a:r>
            <a:r>
              <a:rPr lang="en-US" altLang="en-US" dirty="0"/>
              <a:t> students to sharing the gospel with their unbelieving friends. </a:t>
            </a:r>
          </a:p>
          <a:p>
            <a:pPr marL="230292" indent="-230292"/>
            <a:endParaRPr lang="en-US" altLang="en-US" dirty="0"/>
          </a:p>
        </p:txBody>
      </p:sp>
    </p:spTree>
    <p:extLst>
      <p:ext uri="{BB962C8B-B14F-4D97-AF65-F5344CB8AC3E}">
        <p14:creationId xmlns:p14="http://schemas.microsoft.com/office/powerpoint/2010/main" val="194567325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944975A0-A66F-4A5E-9379-E547E57F433C}" type="slidenum">
              <a:rPr lang="en-US" altLang="en-US" sz="1200">
                <a:solidFill>
                  <a:schemeClr val="tx1"/>
                </a:solidFill>
                <a:latin typeface="Times"/>
              </a:rPr>
              <a:pPr/>
              <a:t>74</a:t>
            </a:fld>
            <a:endParaRPr lang="en-US" altLang="en-US" sz="1200">
              <a:solidFill>
                <a:schemeClr val="tx1"/>
              </a:solidFill>
              <a:latin typeface="Times"/>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Penetrate the Culture</a:t>
            </a:r>
          </a:p>
          <a:p>
            <a:pPr algn="ctr">
              <a:spcBef>
                <a:spcPts val="0"/>
              </a:spcBef>
            </a:pPr>
            <a:endParaRPr lang="en-US" altLang="en-US" b="1" dirty="0"/>
          </a:p>
          <a:p>
            <a:pPr>
              <a:spcBef>
                <a:spcPts val="0"/>
              </a:spcBef>
            </a:pPr>
            <a:r>
              <a:rPr lang="en-US" altLang="en-US" b="1" dirty="0"/>
              <a:t>EXPLAIN:</a:t>
            </a:r>
            <a:r>
              <a:rPr lang="en-US" altLang="en-US" dirty="0"/>
              <a:t> Let’s explore “Penetrate the Culture”— Session 6 in the </a:t>
            </a:r>
            <a:r>
              <a:rPr lang="en-US" altLang="en-US" i="1" dirty="0"/>
              <a:t>JFYM Notebook.</a:t>
            </a:r>
          </a:p>
          <a:p>
            <a:pPr>
              <a:spcBef>
                <a:spcPts val="0"/>
              </a:spcBef>
            </a:pPr>
            <a:endParaRPr lang="en-US" altLang="en-US" b="1" dirty="0"/>
          </a:p>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lvl="1">
              <a:spcBef>
                <a:spcPts val="0"/>
              </a:spcBef>
            </a:pPr>
            <a:r>
              <a:rPr lang="en-US" altLang="en-US" dirty="0"/>
              <a:t>The Goal: to equip and mobilize leaders, parents, and students to bring Jesus into the student culture</a:t>
            </a:r>
          </a:p>
        </p:txBody>
      </p:sp>
    </p:spTree>
    <p:extLst>
      <p:ext uri="{BB962C8B-B14F-4D97-AF65-F5344CB8AC3E}">
        <p14:creationId xmlns:p14="http://schemas.microsoft.com/office/powerpoint/2010/main" val="270044620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CF9D8C4C-F752-4774-A2FB-B949270B06A3}" type="slidenum">
              <a:rPr lang="en-US" altLang="en-US" sz="1200">
                <a:solidFill>
                  <a:schemeClr val="tx1"/>
                </a:solidFill>
                <a:latin typeface="Times"/>
              </a:rPr>
              <a:pPr/>
              <a:t>75</a:t>
            </a:fld>
            <a:endParaRPr lang="en-US" altLang="en-US" sz="1200">
              <a:solidFill>
                <a:schemeClr val="tx1"/>
              </a:solidFill>
              <a:latin typeface="Times"/>
            </a:endParaRP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xfrm>
            <a:off x="530352" y="2807208"/>
            <a:ext cx="5943600" cy="6492240"/>
          </a:xfrm>
          <a:noFill/>
        </p:spPr>
        <p:txBody>
          <a:bodyPr/>
          <a:lstStyle/>
          <a:p>
            <a:r>
              <a:rPr lang="en-US" altLang="en-US" b="1" dirty="0"/>
              <a:t>ASK:</a:t>
            </a:r>
            <a:r>
              <a:rPr lang="en-US" altLang="en-US" dirty="0"/>
              <a:t> How do we equip and mobilize volunteers, parents, and students to bring Jesus into the student culture?</a:t>
            </a:r>
          </a:p>
        </p:txBody>
      </p:sp>
    </p:spTree>
    <p:extLst>
      <p:ext uri="{BB962C8B-B14F-4D97-AF65-F5344CB8AC3E}">
        <p14:creationId xmlns:p14="http://schemas.microsoft.com/office/powerpoint/2010/main" val="390918974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3B3DD143-5A3B-474D-AB1B-5F9DC7A035BD}" type="slidenum">
              <a:rPr lang="en-US" altLang="en-US" sz="1200">
                <a:solidFill>
                  <a:schemeClr val="tx1"/>
                </a:solidFill>
                <a:latin typeface="Times"/>
              </a:rPr>
              <a:pPr/>
              <a:t>76</a:t>
            </a:fld>
            <a:endParaRPr lang="en-US" altLang="en-US" sz="1200">
              <a:solidFill>
                <a:schemeClr val="tx1"/>
              </a:solidFill>
              <a:latin typeface="Times"/>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a:t>
            </a:r>
          </a:p>
          <a:p>
            <a:pPr algn="ctr">
              <a:spcBef>
                <a:spcPts val="0"/>
              </a:spcBef>
            </a:pPr>
            <a:r>
              <a:rPr lang="en-US" altLang="en-US" b="1" dirty="0"/>
              <a:t>(5 min.)</a:t>
            </a:r>
          </a:p>
          <a:p>
            <a:pPr>
              <a:spcBef>
                <a:spcPts val="0"/>
              </a:spcBef>
            </a:pPr>
            <a:endParaRPr lang="en-US" altLang="en-US" b="1" dirty="0"/>
          </a:p>
          <a:p>
            <a:pPr>
              <a:spcBef>
                <a:spcPts val="0"/>
              </a:spcBef>
            </a:pPr>
            <a:r>
              <a:rPr lang="en-US" altLang="en-US" b="1" dirty="0"/>
              <a:t>INSTRUCT</a:t>
            </a:r>
            <a:r>
              <a:rPr lang="en-US" altLang="en-US" dirty="0"/>
              <a:t> participants to prepare by reading</a:t>
            </a:r>
            <a:r>
              <a:rPr lang="en-US" altLang="en-US" b="1" dirty="0"/>
              <a:t> </a:t>
            </a:r>
            <a:r>
              <a:rPr lang="en-US" altLang="en-US" dirty="0"/>
              <a:t>the </a:t>
            </a:r>
            <a:r>
              <a:rPr lang="en-US" altLang="en-US" i="1" dirty="0"/>
              <a:t>JFYM Notebook</a:t>
            </a:r>
            <a:r>
              <a:rPr lang="en-US" altLang="en-US" dirty="0"/>
              <a:t>,</a:t>
            </a:r>
            <a:r>
              <a:rPr lang="en-US" altLang="en-US" i="1" dirty="0"/>
              <a:t> </a:t>
            </a:r>
            <a:r>
              <a:rPr lang="en-US" altLang="en-US" dirty="0"/>
              <a:t>pages 67-68.</a:t>
            </a:r>
          </a:p>
        </p:txBody>
      </p:sp>
    </p:spTree>
    <p:extLst>
      <p:ext uri="{BB962C8B-B14F-4D97-AF65-F5344CB8AC3E}">
        <p14:creationId xmlns:p14="http://schemas.microsoft.com/office/powerpoint/2010/main" val="9808083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3F13A209-7F70-4EEC-B58A-1F0DC648DE58}" type="slidenum">
              <a:rPr lang="en-US" altLang="en-US" sz="1200">
                <a:solidFill>
                  <a:schemeClr val="tx1"/>
                </a:solidFill>
                <a:latin typeface="Times"/>
              </a:rPr>
              <a:pPr/>
              <a:t>77</a:t>
            </a:fld>
            <a:endParaRPr lang="en-US" altLang="en-US" sz="1200">
              <a:solidFill>
                <a:schemeClr val="tx1"/>
              </a:solidFill>
              <a:latin typeface="Times"/>
            </a:endParaRPr>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READ SLIDE:</a:t>
            </a:r>
            <a:r>
              <a:rPr lang="en-US" altLang="en-US" dirty="0"/>
              <a:t> Read 7 statements on the next 2 slides that answer the question, “What compels us to go?” </a:t>
            </a:r>
          </a:p>
          <a:p>
            <a:pPr marL="230292" indent="-230292">
              <a:spcBef>
                <a:spcPts val="0"/>
              </a:spcBef>
            </a:pPr>
            <a:endParaRPr lang="en-US" altLang="en-US" b="1" dirty="0"/>
          </a:p>
          <a:p>
            <a:pPr>
              <a:spcBef>
                <a:spcPts val="0"/>
              </a:spcBef>
            </a:pPr>
            <a:r>
              <a:rPr lang="en-US" altLang="en-US" b="1" dirty="0"/>
              <a:t>NOTE: </a:t>
            </a:r>
            <a:r>
              <a:rPr lang="en-US" altLang="en-US" dirty="0"/>
              <a:t>Evaluate your time to determine if you have time to read the Scripture references. If so, read them. If not, participants can read them later.</a:t>
            </a:r>
          </a:p>
          <a:p>
            <a:pPr marL="230292" indent="-230292">
              <a:spcBef>
                <a:spcPts val="0"/>
              </a:spcBef>
            </a:pPr>
            <a:endParaRPr lang="en-US" altLang="en-US" dirty="0"/>
          </a:p>
          <a:p>
            <a:pPr marL="230292" indent="-230292">
              <a:spcBef>
                <a:spcPts val="0"/>
              </a:spcBef>
            </a:pPr>
            <a:r>
              <a:rPr lang="en-US" altLang="en-US" dirty="0"/>
              <a:t> What do we see in Jesus that compels us to go?</a:t>
            </a:r>
          </a:p>
          <a:p>
            <a:pPr marL="230292" indent="-230292">
              <a:spcBef>
                <a:spcPts val="0"/>
              </a:spcBef>
            </a:pPr>
            <a:r>
              <a:rPr lang="en-US" altLang="en-US" dirty="0"/>
              <a:t> </a:t>
            </a:r>
          </a:p>
          <a:p>
            <a:pPr marL="690875" lvl="1" indent="-230292">
              <a:spcBef>
                <a:spcPts val="0"/>
              </a:spcBef>
              <a:buFontTx/>
              <a:buChar char="•"/>
            </a:pPr>
            <a:r>
              <a:rPr lang="en-US" altLang="en-US" dirty="0"/>
              <a:t>God’s Love Motivates Us </a:t>
            </a:r>
            <a:r>
              <a:rPr lang="en-US" altLang="en-US" i="1" dirty="0"/>
              <a:t>(Mark 6:34)</a:t>
            </a:r>
          </a:p>
          <a:p>
            <a:pPr marL="460583" lvl="1">
              <a:spcBef>
                <a:spcPts val="0"/>
              </a:spcBef>
            </a:pPr>
            <a:endParaRPr lang="en-US" altLang="en-US" dirty="0"/>
          </a:p>
          <a:p>
            <a:pPr marL="690875" lvl="1" indent="-230292">
              <a:spcBef>
                <a:spcPts val="0"/>
              </a:spcBef>
              <a:buFontTx/>
              <a:buChar char="•"/>
            </a:pPr>
            <a:r>
              <a:rPr lang="en-US" altLang="en-US" dirty="0"/>
              <a:t>Jesus Calls Us Out of Our Comfort Zone </a:t>
            </a:r>
            <a:r>
              <a:rPr lang="en-US" altLang="en-US" i="1" dirty="0"/>
              <a:t>(John 20:21)</a:t>
            </a:r>
          </a:p>
          <a:p>
            <a:pPr marL="460583" lvl="1">
              <a:spcBef>
                <a:spcPts val="0"/>
              </a:spcBef>
            </a:pPr>
            <a:endParaRPr lang="en-US" altLang="en-US" dirty="0"/>
          </a:p>
          <a:p>
            <a:pPr marL="690875" lvl="1" indent="-230292">
              <a:spcBef>
                <a:spcPts val="0"/>
              </a:spcBef>
              <a:buFontTx/>
              <a:buChar char="•"/>
            </a:pPr>
            <a:r>
              <a:rPr lang="en-US" altLang="en-US" dirty="0"/>
              <a:t>We Must Go Where Kids Are (J</a:t>
            </a:r>
            <a:r>
              <a:rPr lang="en-US" altLang="en-US" i="1" dirty="0"/>
              <a:t>ohn 1:14)</a:t>
            </a:r>
          </a:p>
          <a:p>
            <a:pPr marL="460583" lvl="1">
              <a:spcBef>
                <a:spcPts val="0"/>
              </a:spcBef>
            </a:pPr>
            <a:endParaRPr lang="en-US" altLang="en-US" dirty="0"/>
          </a:p>
          <a:p>
            <a:pPr marL="690875" lvl="1" indent="-230292">
              <a:spcBef>
                <a:spcPts val="0"/>
              </a:spcBef>
              <a:buFontTx/>
              <a:buChar char="•"/>
            </a:pPr>
            <a:r>
              <a:rPr lang="en-US" altLang="en-US" dirty="0"/>
              <a:t>Teenagers Have Incredible Pain </a:t>
            </a:r>
            <a:r>
              <a:rPr lang="en-US" altLang="en-US" i="1" dirty="0"/>
              <a:t>(Luke 5:12-16)</a:t>
            </a:r>
            <a:endParaRPr lang="en-US" altLang="en-US" dirty="0"/>
          </a:p>
          <a:p>
            <a:pPr marL="230292" indent="-230292"/>
            <a:endParaRPr lang="en-US" altLang="en-US" dirty="0"/>
          </a:p>
        </p:txBody>
      </p:sp>
    </p:spTree>
    <p:extLst>
      <p:ext uri="{BB962C8B-B14F-4D97-AF65-F5344CB8AC3E}">
        <p14:creationId xmlns:p14="http://schemas.microsoft.com/office/powerpoint/2010/main" val="386908991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30C5945B-C1F1-4E01-BFD5-14352D90FB13}" type="slidenum">
              <a:rPr lang="en-US" altLang="en-US" sz="1200">
                <a:solidFill>
                  <a:schemeClr val="tx1"/>
                </a:solidFill>
                <a:latin typeface="Times"/>
              </a:rPr>
              <a:pPr/>
              <a:t>78</a:t>
            </a:fld>
            <a:endParaRPr lang="en-US" altLang="en-US" sz="1200">
              <a:solidFill>
                <a:schemeClr val="tx1"/>
              </a:solidFill>
              <a:latin typeface="Times"/>
            </a:endParaRPr>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READ SLIDE: </a:t>
            </a:r>
            <a:r>
              <a:rPr lang="en-US" altLang="en-US" dirty="0"/>
              <a:t>What Compels Us…continued</a:t>
            </a:r>
          </a:p>
          <a:p>
            <a:pPr marL="230292" indent="-230292">
              <a:spcBef>
                <a:spcPts val="0"/>
              </a:spcBef>
            </a:pPr>
            <a:endParaRPr lang="en-US" altLang="en-US" dirty="0"/>
          </a:p>
          <a:p>
            <a:pPr marL="690875" lvl="1" indent="-230292">
              <a:spcBef>
                <a:spcPts val="0"/>
              </a:spcBef>
              <a:buFontTx/>
              <a:buChar char="•"/>
            </a:pPr>
            <a:r>
              <a:rPr lang="en-US" altLang="en-US" dirty="0"/>
              <a:t>Students Need to Know That Someone Cares </a:t>
            </a:r>
            <a:r>
              <a:rPr lang="en-US" altLang="en-US" i="1" dirty="0"/>
              <a:t>(Luke 15:1-2)</a:t>
            </a:r>
          </a:p>
          <a:p>
            <a:pPr marL="460583" lvl="1">
              <a:spcBef>
                <a:spcPts val="0"/>
              </a:spcBef>
            </a:pPr>
            <a:endParaRPr lang="en-US" altLang="en-US" dirty="0"/>
          </a:p>
          <a:p>
            <a:pPr marL="690875" lvl="1" indent="-230292">
              <a:spcBef>
                <a:spcPts val="0"/>
              </a:spcBef>
              <a:buFontTx/>
              <a:buChar char="•"/>
            </a:pPr>
            <a:r>
              <a:rPr lang="en-US" altLang="en-US" dirty="0"/>
              <a:t>Student Need Jesus </a:t>
            </a:r>
            <a:r>
              <a:rPr lang="en-US" altLang="en-US" i="1" dirty="0"/>
              <a:t>(John 17:3)</a:t>
            </a:r>
          </a:p>
          <a:p>
            <a:pPr marL="460583" lvl="1">
              <a:spcBef>
                <a:spcPts val="0"/>
              </a:spcBef>
            </a:pPr>
            <a:endParaRPr lang="en-US" altLang="en-US" dirty="0"/>
          </a:p>
          <a:p>
            <a:pPr marL="690875" lvl="1" indent="-230292">
              <a:spcBef>
                <a:spcPts val="0"/>
              </a:spcBef>
              <a:buFontTx/>
              <a:buChar char="•"/>
            </a:pPr>
            <a:r>
              <a:rPr lang="en-US" altLang="en-US" dirty="0"/>
              <a:t>Jesus Is Already There </a:t>
            </a:r>
            <a:r>
              <a:rPr lang="en-US" altLang="en-US" i="1" dirty="0"/>
              <a:t>(Matthew 28:7,10)</a:t>
            </a:r>
          </a:p>
          <a:p>
            <a:pPr marL="230292" indent="-230292">
              <a:spcBef>
                <a:spcPts val="0"/>
              </a:spcBef>
            </a:pPr>
            <a:endParaRPr lang="en-US" altLang="en-US" dirty="0"/>
          </a:p>
          <a:p>
            <a:pPr marL="230292" indent="-230292">
              <a:spcBef>
                <a:spcPts val="0"/>
              </a:spcBef>
            </a:pPr>
            <a:r>
              <a:rPr lang="en-US" altLang="en-US" b="1" dirty="0"/>
              <a:t>EXPLAIN: </a:t>
            </a:r>
            <a:r>
              <a:rPr lang="en-US" altLang="en-US" dirty="0"/>
              <a:t>It only makes sense to go where students are. </a:t>
            </a:r>
          </a:p>
          <a:p>
            <a:pPr marL="230292" indent="-230292">
              <a:spcBef>
                <a:spcPts val="0"/>
              </a:spcBef>
            </a:pPr>
            <a:endParaRPr lang="en-US" altLang="en-US" dirty="0"/>
          </a:p>
          <a:p>
            <a:pPr marL="690875" lvl="1" indent="-230292">
              <a:spcBef>
                <a:spcPts val="0"/>
              </a:spcBef>
              <a:buFontTx/>
              <a:buChar char="•"/>
            </a:pPr>
            <a:r>
              <a:rPr lang="en-US" altLang="en-US" u="sng" dirty="0"/>
              <a:t>88% of all students in America do not know Jesus</a:t>
            </a:r>
            <a:r>
              <a:rPr lang="en-US" altLang="en-US" dirty="0"/>
              <a:t>, but few people in the church do anything about it. </a:t>
            </a:r>
          </a:p>
          <a:p>
            <a:pPr marL="460583" lvl="1">
              <a:spcBef>
                <a:spcPts val="0"/>
              </a:spcBef>
            </a:pPr>
            <a:endParaRPr lang="en-US" altLang="en-US" dirty="0"/>
          </a:p>
          <a:p>
            <a:pPr marL="690875" lvl="1" indent="-230292">
              <a:spcBef>
                <a:spcPts val="0"/>
              </a:spcBef>
              <a:buFontTx/>
              <a:buChar char="•"/>
            </a:pPr>
            <a:r>
              <a:rPr lang="en-US" altLang="en-US" dirty="0"/>
              <a:t>The </a:t>
            </a:r>
            <a:r>
              <a:rPr lang="en-US" altLang="en-US" u="sng" dirty="0"/>
              <a:t>only motivating factor</a:t>
            </a:r>
            <a:r>
              <a:rPr lang="en-US" altLang="en-US" dirty="0"/>
              <a:t> that will get us “out of the seat and onto the street” is when Jesus transforms us from the inside out into compassionate lovers of God and other people.</a:t>
            </a:r>
            <a:br>
              <a:rPr lang="en-US" altLang="en-US" dirty="0"/>
            </a:br>
            <a:endParaRPr lang="en-US" altLang="en-US" dirty="0"/>
          </a:p>
          <a:p>
            <a:pPr marL="690875" lvl="1" indent="-230292">
              <a:spcBef>
                <a:spcPts val="0"/>
              </a:spcBef>
              <a:buFontTx/>
              <a:buChar char="•"/>
            </a:pPr>
            <a:endParaRPr lang="en-US" altLang="en-US" dirty="0"/>
          </a:p>
          <a:p>
            <a:pPr>
              <a:spcBef>
                <a:spcPts val="0"/>
              </a:spcBef>
            </a:pPr>
            <a:r>
              <a:rPr lang="en-US" altLang="en-US" b="1" dirty="0"/>
              <a:t>APPLY: </a:t>
            </a:r>
            <a:r>
              <a:rPr lang="en-US" altLang="en-US" u="sng" dirty="0"/>
              <a:t>How does God want you to love one lost teenager like Jesus loved?</a:t>
            </a:r>
            <a:r>
              <a:rPr lang="en-US" altLang="en-US" dirty="0"/>
              <a:t> How does He want </a:t>
            </a:r>
            <a:r>
              <a:rPr lang="en-US" altLang="en-US" u="sng" dirty="0"/>
              <a:t>every leader and student</a:t>
            </a:r>
            <a:r>
              <a:rPr lang="en-US" altLang="en-US" dirty="0"/>
              <a:t> in your ministry to love one lost teenager like Jesus loved? </a:t>
            </a:r>
          </a:p>
          <a:p>
            <a:pPr marL="230292" indent="-230292">
              <a:spcBef>
                <a:spcPts val="0"/>
              </a:spcBef>
            </a:pPr>
            <a:endParaRPr lang="en-US" altLang="en-US" dirty="0"/>
          </a:p>
          <a:p>
            <a:pPr marL="0" lvl="1">
              <a:spcBef>
                <a:spcPts val="0"/>
              </a:spcBef>
            </a:pPr>
            <a:r>
              <a:rPr lang="en-US" altLang="en-US" b="1" dirty="0"/>
              <a:t>ILLUSTRATE: </a:t>
            </a:r>
            <a:r>
              <a:rPr lang="en-US" altLang="en-US" dirty="0"/>
              <a:t>When you think about reaching out to non-believers with the love of Jesus, </a:t>
            </a:r>
            <a:r>
              <a:rPr lang="en-US" altLang="en-US" u="sng" dirty="0"/>
              <a:t>see your ministry as an ARROW in God’s hand</a:t>
            </a:r>
            <a:r>
              <a:rPr lang="en-US" altLang="en-US" dirty="0"/>
              <a:t>. Imagine yourself as the tip of the arrow, and your leaders and/or discipled students as the shaft of the arrow. Then envision the feathers as God guiding you to the right place on the target. Finally picture the bow as the Holy Spirit empowering you and influencing the non-believing student or students to follow Jesus. God will use you to guide those students to know Jesus! </a:t>
            </a:r>
          </a:p>
          <a:p>
            <a:pPr marL="690875" lvl="1" indent="-230292">
              <a:spcBef>
                <a:spcPts val="0"/>
              </a:spcBef>
              <a:buFontTx/>
              <a:buChar char="•"/>
            </a:pPr>
            <a:endParaRPr lang="en-US" altLang="en-US" dirty="0"/>
          </a:p>
          <a:p>
            <a:pPr marL="230292" indent="-230292"/>
            <a:endParaRPr lang="en-US" altLang="en-US" dirty="0"/>
          </a:p>
        </p:txBody>
      </p:sp>
    </p:spTree>
    <p:extLst>
      <p:ext uri="{BB962C8B-B14F-4D97-AF65-F5344CB8AC3E}">
        <p14:creationId xmlns:p14="http://schemas.microsoft.com/office/powerpoint/2010/main" val="219523381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2F81F69-8932-4849-8E2D-0FC6CDF6C207}" type="slidenum">
              <a:rPr lang="en-US" altLang="en-US" sz="1200">
                <a:solidFill>
                  <a:schemeClr val="tx1"/>
                </a:solidFill>
                <a:latin typeface="Times"/>
              </a:rPr>
              <a:pPr/>
              <a:t>79</a:t>
            </a:fld>
            <a:endParaRPr lang="en-US" altLang="en-US" sz="1200">
              <a:solidFill>
                <a:schemeClr val="tx1"/>
              </a:solidFill>
              <a:latin typeface="Times"/>
            </a:endParaRPr>
          </a:p>
        </p:txBody>
      </p:sp>
      <p:sp>
        <p:nvSpPr>
          <p:cNvPr id="171011" name="Slide Image Placeholder 1"/>
          <p:cNvSpPr>
            <a:spLocks noGrp="1" noRot="1" noChangeAspect="1" noTextEdit="1"/>
          </p:cNvSpPr>
          <p:nvPr>
            <p:ph type="sldImg"/>
          </p:nvPr>
        </p:nvSpPr>
        <p:spPr>
          <a:ln/>
        </p:spPr>
      </p:sp>
      <p:sp>
        <p:nvSpPr>
          <p:cNvPr id="171012" name="Notes Placeholder 2"/>
          <p:cNvSpPr>
            <a:spLocks noGrp="1"/>
          </p:cNvSpPr>
          <p:nvPr>
            <p:ph type="body" idx="1"/>
          </p:nvPr>
        </p:nvSpPr>
        <p:spPr>
          <a:xfrm>
            <a:off x="530352" y="2807208"/>
            <a:ext cx="5943600" cy="6492240"/>
          </a:xfrm>
          <a:noFill/>
        </p:spPr>
        <p:txBody>
          <a:bodyPr/>
          <a:lstStyle/>
          <a:p>
            <a:pPr marL="230292" indent="-230292">
              <a:spcBef>
                <a:spcPts val="0"/>
              </a:spcBef>
            </a:pPr>
            <a:r>
              <a:rPr lang="en-US" altLang="en-US" b="1" dirty="0"/>
              <a:t>SHOW </a:t>
            </a:r>
            <a:r>
              <a:rPr lang="en-US" altLang="en-US" b="0" dirty="0"/>
              <a:t>and describe the</a:t>
            </a:r>
            <a:r>
              <a:rPr lang="en-US" altLang="en-US" b="0" i="1" dirty="0"/>
              <a:t> </a:t>
            </a:r>
            <a:r>
              <a:rPr lang="en-US" altLang="en-US" b="1" i="1" dirty="0"/>
              <a:t>Campus Connections </a:t>
            </a:r>
            <a:r>
              <a:rPr lang="en-US" altLang="en-US" b="0" dirty="0"/>
              <a:t>book.</a:t>
            </a:r>
          </a:p>
          <a:p>
            <a:pPr marL="230292" marR="0" lvl="0" indent="-230292" algn="l" defTabSz="914400" rtl="0" eaLnBrk="0" fontAlgn="base" latinLnBrk="0" hangingPunct="0">
              <a:lnSpc>
                <a:spcPct val="100000"/>
              </a:lnSpc>
              <a:spcBef>
                <a:spcPts val="0"/>
              </a:spcBef>
              <a:spcAft>
                <a:spcPct val="0"/>
              </a:spcAft>
              <a:buClrTx/>
              <a:buSzTx/>
              <a:buFontTx/>
              <a:buNone/>
              <a:tabLst/>
              <a:defRPr/>
            </a:pPr>
            <a:r>
              <a:rPr lang="en-US" altLang="en-US" b="1" dirty="0"/>
              <a:t>SAY: </a:t>
            </a:r>
            <a:r>
              <a:rPr lang="en-US" altLang="en-US" b="0" dirty="0"/>
              <a:t>This book is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230292" indent="-230292">
              <a:spcBef>
                <a:spcPts val="0"/>
              </a:spcBef>
            </a:pPr>
            <a:endParaRPr lang="en-US" altLang="en-US" b="1" dirty="0"/>
          </a:p>
          <a:p>
            <a:pPr marL="230292" marR="0" lvl="0" indent="-230292" algn="l" defTabSz="914400" rtl="0" eaLnBrk="0" fontAlgn="base" latinLnBrk="0" hangingPunct="0">
              <a:lnSpc>
                <a:spcPct val="100000"/>
              </a:lnSpc>
              <a:spcBef>
                <a:spcPts val="0"/>
              </a:spcBef>
              <a:spcAft>
                <a:spcPct val="0"/>
              </a:spcAft>
              <a:buClrTx/>
              <a:buSzTx/>
              <a:buFontTx/>
              <a:buAutoNum type="arabicPeriod"/>
              <a:tabLst/>
              <a:defRPr/>
            </a:pPr>
            <a:r>
              <a:rPr lang="en-US" b="1" i="0" u="none" strike="noStrike" dirty="0">
                <a:solidFill>
                  <a:srgbClr val="002060"/>
                </a:solidFill>
                <a:effectLst/>
                <a:latin typeface="Calibri" panose="020F0502020204030204" pitchFamily="34" charset="0"/>
              </a:rPr>
              <a:t>NOTE:</a:t>
            </a:r>
            <a:r>
              <a:rPr lang="en-US" altLang="en-US" dirty="0"/>
              <a:t> A team of youth leaders are in the process of recreating the </a:t>
            </a:r>
            <a:r>
              <a:rPr lang="en-US" b="1" i="1" u="none" strike="noStrike" dirty="0">
                <a:solidFill>
                  <a:srgbClr val="002060"/>
                </a:solidFill>
                <a:effectLst/>
                <a:latin typeface="Calibri" panose="020F0502020204030204" pitchFamily="34" charset="0"/>
              </a:rPr>
              <a:t>Penetrating the Campus</a:t>
            </a:r>
            <a:r>
              <a:rPr lang="en-US" b="1" i="0" u="none" strike="noStrike" dirty="0">
                <a:solidFill>
                  <a:srgbClr val="002060"/>
                </a:solidFill>
                <a:effectLst/>
                <a:latin typeface="Calibri" panose="020F0502020204030204" pitchFamily="34" charset="0"/>
              </a:rPr>
              <a:t> </a:t>
            </a:r>
            <a:r>
              <a:rPr lang="en-US" altLang="en-US" dirty="0"/>
              <a:t>resource into a digital campus ministry book and will be added to </a:t>
            </a:r>
            <a:r>
              <a:rPr lang="en-US" altLang="en-US" b="1" i="0" u="none" strike="noStrike" dirty="0" err="1">
                <a:solidFill>
                  <a:srgbClr val="002060"/>
                </a:solidFill>
                <a:effectLst/>
                <a:latin typeface="Calibri" panose="020F0502020204030204" pitchFamily="34" charset="0"/>
              </a:rPr>
              <a:t>b</a:t>
            </a:r>
            <a:r>
              <a:rPr lang="en-US" b="1" i="0" u="none" strike="noStrike" dirty="0" err="1">
                <a:solidFill>
                  <a:srgbClr val="002060"/>
                </a:solidFill>
                <a:effectLst/>
                <a:latin typeface="Calibri" panose="020F0502020204030204" pitchFamily="34" charset="0"/>
              </a:rPr>
              <a:t>arrystclair.com</a:t>
            </a:r>
            <a:r>
              <a:rPr lang="en-US" altLang="en-US" dirty="0"/>
              <a:t> as soon as it is available. </a:t>
            </a:r>
          </a:p>
          <a:p>
            <a:pPr marL="230292" marR="0" lvl="0" indent="-230292" algn="l" defTabSz="914400" rtl="0" eaLnBrk="0" fontAlgn="base" latinLnBrk="0" hangingPunct="0">
              <a:lnSpc>
                <a:spcPct val="100000"/>
              </a:lnSpc>
              <a:spcBef>
                <a:spcPts val="0"/>
              </a:spcBef>
              <a:spcAft>
                <a:spcPct val="0"/>
              </a:spcAft>
              <a:buClrTx/>
              <a:buSzTx/>
              <a:buFontTx/>
              <a:buAutoNum type="arabicPeriod"/>
              <a:tabLst/>
              <a:defRPr/>
            </a:pPr>
            <a:endParaRPr lang="en-US" altLang="en-US" dirty="0"/>
          </a:p>
          <a:p>
            <a:pPr marL="230292" indent="-230292">
              <a:spcBef>
                <a:spcPts val="0"/>
              </a:spcBef>
              <a:buFontTx/>
              <a:buAutoNum type="arabicPeriod"/>
            </a:pPr>
            <a:r>
              <a:rPr lang="en-US" altLang="en-US" dirty="0"/>
              <a:t>Hold up and describe </a:t>
            </a:r>
            <a:r>
              <a:rPr lang="en-US" altLang="en-US" b="1" i="1" dirty="0"/>
              <a:t>Penetrating the Campus</a:t>
            </a:r>
            <a:r>
              <a:rPr lang="en-US" altLang="en-US" b="1" dirty="0"/>
              <a:t>.</a:t>
            </a:r>
            <a:r>
              <a:rPr lang="en-US" altLang="en-US" dirty="0"/>
              <a:t> </a:t>
            </a:r>
          </a:p>
          <a:p>
            <a:pPr marL="230292" indent="-230292">
              <a:spcBef>
                <a:spcPts val="0"/>
              </a:spcBef>
              <a:buFontTx/>
              <a:buAutoNum type="arabicPeriod"/>
            </a:pPr>
            <a:endParaRPr lang="en-US" altLang="en-US" dirty="0"/>
          </a:p>
          <a:p>
            <a:pPr marL="687492" lvl="1" indent="-230292">
              <a:spcBef>
                <a:spcPts val="0"/>
              </a:spcBef>
              <a:buFontTx/>
              <a:buChar char="•"/>
            </a:pPr>
            <a:r>
              <a:rPr lang="en-US" altLang="en-US" dirty="0"/>
              <a:t>Most people think that public schools are closed to Christians. But that is rarely true! </a:t>
            </a:r>
          </a:p>
          <a:p>
            <a:pPr lvl="1">
              <a:spcBef>
                <a:spcPts val="0"/>
              </a:spcBef>
            </a:pPr>
            <a:endParaRPr lang="en-US" altLang="en-US" dirty="0"/>
          </a:p>
          <a:p>
            <a:pPr marL="687492" lvl="1" indent="-230292">
              <a:spcBef>
                <a:spcPts val="0"/>
              </a:spcBef>
              <a:buFontTx/>
              <a:buChar char="•"/>
            </a:pPr>
            <a:r>
              <a:rPr lang="en-US" altLang="en-US" dirty="0"/>
              <a:t>Students today desperately need to be reached where they are—at school!  As students face the emotional, social, and spiritual challenges of adolescence and of life on their middle school or high school campuses, youth leaders can “be there” to influence their lives. </a:t>
            </a:r>
          </a:p>
          <a:p>
            <a:pPr lvl="1">
              <a:spcBef>
                <a:spcPts val="0"/>
              </a:spcBef>
            </a:pPr>
            <a:endParaRPr lang="en-US" altLang="en-US" i="1" dirty="0"/>
          </a:p>
          <a:p>
            <a:pPr marL="687492" lvl="1" indent="-230292">
              <a:spcBef>
                <a:spcPts val="0"/>
              </a:spcBef>
              <a:buFontTx/>
              <a:buChar char="•"/>
            </a:pPr>
            <a:r>
              <a:rPr lang="en-US" altLang="en-US" i="1" dirty="0"/>
              <a:t>Penetrating the Campus</a:t>
            </a:r>
            <a:r>
              <a:rPr lang="en-US" altLang="en-US" dirty="0"/>
              <a:t> offers youth leaders, parents and volunteers an in-depth perspective and practical plans to help you carry out your desire to reach students on the campus. It gives in-depth and practical advice for relating to teenagers on their turf and communicating God’s love to them. </a:t>
            </a:r>
          </a:p>
          <a:p>
            <a:pPr lvl="1">
              <a:spcBef>
                <a:spcPts val="0"/>
              </a:spcBef>
            </a:pPr>
            <a:endParaRPr lang="en-US" altLang="en-US" dirty="0"/>
          </a:p>
          <a:p>
            <a:pPr marL="687492" lvl="1" indent="-230292">
              <a:spcBef>
                <a:spcPts val="0"/>
              </a:spcBef>
              <a:buFontTx/>
              <a:buChar char="•"/>
            </a:pPr>
            <a:r>
              <a:rPr lang="en-US" altLang="en-US" dirty="0"/>
              <a:t>This book helps bridge the gap between the church and the public school campus—probably the most important mission field in America today.</a:t>
            </a:r>
          </a:p>
        </p:txBody>
      </p:sp>
      <p:sp>
        <p:nvSpPr>
          <p:cNvPr id="171013" name="Slide Number Placeholder 3"/>
          <p:cNvSpPr txBox="1">
            <a:spLocks noGrp="1"/>
          </p:cNvSpPr>
          <p:nvPr/>
        </p:nvSpPr>
        <p:spPr bwMode="auto">
          <a:xfrm>
            <a:off x="3972775" y="8831421"/>
            <a:ext cx="3037626" cy="4649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3563" tIns="46782" rIns="93563" bIns="46782" anchor="b"/>
          <a:lstStyle>
            <a:lvl1pPr defTabSz="928688">
              <a:defRPr sz="3200">
                <a:solidFill>
                  <a:schemeClr val="bg1"/>
                </a:solidFill>
                <a:latin typeface="Helvetica" pitchFamily="2" charset="0"/>
                <a:ea typeface="ＭＳ Ｐゴシック" pitchFamily="-107" charset="-128"/>
              </a:defRPr>
            </a:lvl1pPr>
            <a:lvl2pPr marL="38527038" indent="-38061900" defTabSz="928688">
              <a:defRPr sz="3200">
                <a:solidFill>
                  <a:schemeClr val="bg1"/>
                </a:solidFill>
                <a:latin typeface="Helvetica" pitchFamily="2" charset="0"/>
                <a:ea typeface="ＭＳ Ｐゴシック" pitchFamily="-107" charset="-128"/>
              </a:defRPr>
            </a:lvl2pPr>
            <a:lvl3pPr marL="1143000" indent="-228600" defTabSz="928688">
              <a:defRPr sz="3200">
                <a:solidFill>
                  <a:schemeClr val="bg1"/>
                </a:solidFill>
                <a:latin typeface="Helvetica" pitchFamily="2" charset="0"/>
                <a:ea typeface="ＭＳ Ｐゴシック" pitchFamily="-107" charset="-128"/>
              </a:defRPr>
            </a:lvl3pPr>
            <a:lvl4pPr marL="1600200" indent="-228600" defTabSz="928688">
              <a:defRPr sz="3200">
                <a:solidFill>
                  <a:schemeClr val="bg1"/>
                </a:solidFill>
                <a:latin typeface="Helvetica" pitchFamily="2" charset="0"/>
                <a:ea typeface="ＭＳ Ｐゴシック" pitchFamily="-107" charset="-128"/>
              </a:defRPr>
            </a:lvl4pPr>
            <a:lvl5pPr marL="2057400" indent="-228600" defTabSz="928688">
              <a:defRPr sz="3200">
                <a:solidFill>
                  <a:schemeClr val="bg1"/>
                </a:solidFill>
                <a:latin typeface="Helvetica" pitchFamily="2" charset="0"/>
                <a:ea typeface="ＭＳ Ｐゴシック" pitchFamily="-107" charset="-128"/>
              </a:defRPr>
            </a:lvl5pPr>
            <a:lvl6pPr marL="25146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defTabSz="928688"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fld id="{8550FE44-EB01-468C-8F30-56E27900A7E6}" type="slidenum">
              <a:rPr lang="en-US" altLang="en-US" sz="1200">
                <a:solidFill>
                  <a:schemeClr val="tx1"/>
                </a:solidFill>
                <a:latin typeface="Times"/>
              </a:rPr>
              <a:pPr algn="r"/>
              <a:t>79</a:t>
            </a:fld>
            <a:endParaRPr lang="en-US" altLang="en-US" sz="1200">
              <a:solidFill>
                <a:schemeClr val="tx1"/>
              </a:solidFill>
              <a:latin typeface="Times"/>
            </a:endParaRPr>
          </a:p>
        </p:txBody>
      </p:sp>
    </p:spTree>
    <p:extLst>
      <p:ext uri="{BB962C8B-B14F-4D97-AF65-F5344CB8AC3E}">
        <p14:creationId xmlns:p14="http://schemas.microsoft.com/office/powerpoint/2010/main" val="1717920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9ECBFDA-E2DC-49F7-A4A1-1E1B04239704}" type="slidenum">
              <a:rPr lang="en-US" altLang="en-US" sz="1200">
                <a:solidFill>
                  <a:schemeClr val="tx1"/>
                </a:solidFill>
                <a:latin typeface="Times"/>
              </a:rPr>
              <a:pPr/>
              <a:t>8</a:t>
            </a:fld>
            <a:endParaRPr lang="en-US" altLang="en-US" sz="1200">
              <a:solidFill>
                <a:schemeClr val="tx1"/>
              </a:solidFill>
              <a:latin typeface="Times"/>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 </a:t>
            </a:r>
          </a:p>
          <a:p>
            <a:pPr algn="ctr">
              <a:spcBef>
                <a:spcPts val="0"/>
              </a:spcBef>
            </a:pPr>
            <a:r>
              <a:rPr lang="en-US" altLang="en-US" b="1" dirty="0"/>
              <a:t>(5 min.)</a:t>
            </a:r>
          </a:p>
          <a:p>
            <a:pPr algn="ctr">
              <a:spcBef>
                <a:spcPts val="0"/>
              </a:spcBef>
            </a:pPr>
            <a:endParaRPr lang="en-US" altLang="en-US" b="1" dirty="0"/>
          </a:p>
          <a:p>
            <a:pPr>
              <a:spcBef>
                <a:spcPts val="0"/>
              </a:spcBef>
            </a:pPr>
            <a:r>
              <a:rPr lang="en-US" altLang="en-US" b="1" dirty="0"/>
              <a:t>INSTRUCT</a:t>
            </a:r>
            <a:r>
              <a:rPr lang="en-US" altLang="en-US" dirty="0"/>
              <a:t> participants to read the </a:t>
            </a:r>
            <a:r>
              <a:rPr lang="en-US" altLang="en-US" i="1" dirty="0"/>
              <a:t>JFYM Notebook,</a:t>
            </a:r>
            <a:r>
              <a:rPr lang="en-US" altLang="en-US" dirty="0"/>
              <a:t> pages 9-10</a:t>
            </a:r>
            <a:r>
              <a:rPr lang="en-US" altLang="en-US" b="0" dirty="0"/>
              <a:t>.</a:t>
            </a:r>
          </a:p>
        </p:txBody>
      </p:sp>
    </p:spTree>
    <p:extLst>
      <p:ext uri="{BB962C8B-B14F-4D97-AF65-F5344CB8AC3E}">
        <p14:creationId xmlns:p14="http://schemas.microsoft.com/office/powerpoint/2010/main" val="214118070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A9DB50A-9491-4904-888A-336CBCE8C93A}" type="slidenum">
              <a:rPr lang="en-US" altLang="en-US" sz="1200">
                <a:solidFill>
                  <a:schemeClr val="tx1"/>
                </a:solidFill>
                <a:latin typeface="Times"/>
              </a:rPr>
              <a:pPr/>
              <a:t>80</a:t>
            </a:fld>
            <a:endParaRPr lang="en-US" altLang="en-US" sz="1200">
              <a:solidFill>
                <a:schemeClr val="tx1"/>
              </a:solidFill>
              <a:latin typeface="Times"/>
            </a:endParaRPr>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xfrm>
            <a:off x="530211" y="2807208"/>
            <a:ext cx="5943600" cy="6492240"/>
          </a:xfrm>
          <a:noFill/>
        </p:spPr>
        <p:txBody>
          <a:bodyPr/>
          <a:lstStyle/>
          <a:p>
            <a:pPr marL="0" indent="0">
              <a:spcBef>
                <a:spcPts val="0"/>
              </a:spcBef>
              <a:buFontTx/>
              <a:buNone/>
            </a:pPr>
            <a:r>
              <a:rPr lang="en-US" altLang="en-US" b="1" dirty="0"/>
              <a:t>Hold up and describe </a:t>
            </a:r>
            <a:r>
              <a:rPr lang="en-US" altLang="en-US" b="1" i="1" dirty="0"/>
              <a:t>Taking Your Campus for Christ</a:t>
            </a:r>
            <a:r>
              <a:rPr lang="en-US" altLang="en-US" b="1" dirty="0"/>
              <a:t>. </a:t>
            </a:r>
          </a:p>
          <a:p>
            <a:pPr marL="0" marR="0" lvl="0" indent="0" algn="l" defTabSz="914400" rtl="0" eaLnBrk="0" fontAlgn="base" latinLnBrk="0" hangingPunct="0">
              <a:lnSpc>
                <a:spcPct val="100000"/>
              </a:lnSpc>
              <a:spcBef>
                <a:spcPts val="0"/>
              </a:spcBef>
              <a:spcAft>
                <a:spcPct val="0"/>
              </a:spcAft>
              <a:buClrTx/>
              <a:buSzTx/>
              <a:buFontTx/>
              <a:buNone/>
              <a:tabLst/>
              <a:defRPr/>
            </a:pPr>
            <a:r>
              <a:rPr lang="en-US" altLang="en-US" b="1" dirty="0"/>
              <a:t>Say: </a:t>
            </a:r>
            <a:r>
              <a:rPr lang="en-US" altLang="en-US" b="0" dirty="0"/>
              <a:t>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0" indent="0">
              <a:spcBef>
                <a:spcPts val="0"/>
              </a:spcBef>
              <a:buFontTx/>
              <a:buNone/>
            </a:pPr>
            <a:endParaRPr lang="en-US" altLang="en-US" b="1" dirty="0"/>
          </a:p>
          <a:p>
            <a:pPr marL="230292" indent="-230292">
              <a:spcBef>
                <a:spcPts val="0"/>
              </a:spcBef>
            </a:pPr>
            <a:endParaRPr lang="en-US" altLang="en-US" dirty="0"/>
          </a:p>
          <a:p>
            <a:pPr marL="687492" lvl="1" indent="-230292">
              <a:spcBef>
                <a:spcPts val="0"/>
              </a:spcBef>
              <a:buFontTx/>
              <a:buChar char="•"/>
            </a:pPr>
            <a:r>
              <a:rPr lang="en-US" altLang="en-US" dirty="0"/>
              <a:t>Though this book has been around for a while, the practical realities of loving the people around you never gets old. The principles and practical advice of this book are timeless. </a:t>
            </a:r>
          </a:p>
          <a:p>
            <a:pPr lvl="1">
              <a:spcBef>
                <a:spcPts val="0"/>
              </a:spcBef>
            </a:pPr>
            <a:endParaRPr lang="en-US" altLang="en-US" dirty="0"/>
          </a:p>
          <a:p>
            <a:pPr marL="687492" lvl="1" indent="-230292">
              <a:spcBef>
                <a:spcPts val="0"/>
              </a:spcBef>
              <a:buFontTx/>
              <a:buChar char="•"/>
            </a:pPr>
            <a:r>
              <a:rPr lang="en-US" altLang="en-US" dirty="0"/>
              <a:t>Students can make the difference at their schools! </a:t>
            </a:r>
            <a:r>
              <a:rPr lang="en-US" altLang="en-US" i="1" dirty="0"/>
              <a:t>Taking Your Campus</a:t>
            </a:r>
            <a:r>
              <a:rPr lang="en-US" altLang="en-US" dirty="0"/>
              <a:t>, </a:t>
            </a:r>
            <a:r>
              <a:rPr lang="en-US" altLang="en-US" i="1" dirty="0"/>
              <a:t> </a:t>
            </a:r>
            <a:r>
              <a:rPr lang="en-US" altLang="en-US" dirty="0"/>
              <a:t>gives you a practical strategy to equip and mobilize your students at school. Now that’s a radical idea! It can happen. But it will take some radical people with radical love. Radical love. That’s what non-believing students need. </a:t>
            </a:r>
          </a:p>
          <a:p>
            <a:pPr lvl="1">
              <a:spcBef>
                <a:spcPts val="0"/>
              </a:spcBef>
            </a:pPr>
            <a:endParaRPr lang="en-US" altLang="en-US" dirty="0"/>
          </a:p>
          <a:p>
            <a:pPr marL="687492" lvl="1" indent="-230292">
              <a:spcBef>
                <a:spcPts val="0"/>
              </a:spcBef>
              <a:buFontTx/>
              <a:buChar char="•"/>
            </a:pPr>
            <a:r>
              <a:rPr lang="en-US" altLang="en-US" dirty="0"/>
              <a:t>In this book, written for students, your students will find out how to have radical love and how to give it away. God wants to tap them on the shoulder, get them to look Him in the face, and take the challenge to radically love their friends through the power of Jesus. </a:t>
            </a:r>
          </a:p>
        </p:txBody>
      </p:sp>
    </p:spTree>
    <p:extLst>
      <p:ext uri="{BB962C8B-B14F-4D97-AF65-F5344CB8AC3E}">
        <p14:creationId xmlns:p14="http://schemas.microsoft.com/office/powerpoint/2010/main" val="423717455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2B58973-FC1B-415E-BD8D-2A9AFF2CE6D0}" type="slidenum">
              <a:rPr lang="en-US" altLang="en-US" sz="1200">
                <a:solidFill>
                  <a:schemeClr val="tx1"/>
                </a:solidFill>
                <a:latin typeface="Times"/>
              </a:rPr>
              <a:pPr/>
              <a:t>81</a:t>
            </a:fld>
            <a:endParaRPr lang="en-US" altLang="en-US" sz="1200">
              <a:solidFill>
                <a:schemeClr val="tx1"/>
              </a:solidFill>
              <a:latin typeface="Times"/>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CHALLENGE:</a:t>
            </a:r>
            <a:r>
              <a:rPr lang="en-US" altLang="en-US" dirty="0"/>
              <a:t> Each Session has a “Take Away” for you. For this session, it is: </a:t>
            </a:r>
            <a:r>
              <a:rPr lang="en-US" altLang="en-US" b="1" dirty="0"/>
              <a:t>Identify, pray for, and build a relationship with one lost teenager. </a:t>
            </a:r>
          </a:p>
          <a:p>
            <a:pPr marL="230292" indent="-230292">
              <a:spcBef>
                <a:spcPts val="0"/>
              </a:spcBef>
            </a:pPr>
            <a:endParaRPr lang="en-US" altLang="en-US" b="1" dirty="0"/>
          </a:p>
          <a:p>
            <a:pPr marL="690875" lvl="1" indent="-230292">
              <a:spcBef>
                <a:spcPts val="0"/>
              </a:spcBef>
              <a:buFontTx/>
              <a:buChar char="•"/>
            </a:pPr>
            <a:r>
              <a:rPr lang="en-US" altLang="en-US" dirty="0"/>
              <a:t>If each person in your Leadership Team, each plugged-in parent and all student disciples prayed in a “Prayer Triplet” for 3 lost kids each and then intentionally built relationships with them, </a:t>
            </a:r>
            <a:r>
              <a:rPr lang="en-US" altLang="en-US" u="sng" dirty="0"/>
              <a:t>how many lost kids would that be</a:t>
            </a:r>
            <a:r>
              <a:rPr lang="en-US" altLang="en-US" dirty="0"/>
              <a:t>?</a:t>
            </a:r>
          </a:p>
          <a:p>
            <a:pPr marL="460583" lvl="1">
              <a:spcBef>
                <a:spcPts val="0"/>
              </a:spcBef>
            </a:pPr>
            <a:endParaRPr lang="en-US" altLang="en-US" dirty="0"/>
          </a:p>
          <a:p>
            <a:pPr marL="690875" lvl="1" indent="-230292">
              <a:spcBef>
                <a:spcPts val="0"/>
              </a:spcBef>
              <a:buFontTx/>
              <a:buChar char="•"/>
            </a:pPr>
            <a:r>
              <a:rPr lang="en-US" altLang="en-US" dirty="0"/>
              <a:t>The local school campus is the most obvious place to build those relationships. </a:t>
            </a:r>
            <a:r>
              <a:rPr lang="en-US" altLang="en-US" u="sng" dirty="0"/>
              <a:t>How can you and your Leadership Team penetrate the campus?</a:t>
            </a:r>
            <a:r>
              <a:rPr lang="en-US" altLang="en-US" dirty="0"/>
              <a:t> If you have another place in mind, how can you and your Leadership Team penetrate that group? </a:t>
            </a:r>
          </a:p>
          <a:p>
            <a:pPr marL="460583" lvl="1">
              <a:spcBef>
                <a:spcPts val="0"/>
              </a:spcBef>
            </a:pPr>
            <a:endParaRPr lang="en-US" altLang="en-US" dirty="0"/>
          </a:p>
          <a:p>
            <a:pPr marL="690875" lvl="1" indent="-230292">
              <a:spcBef>
                <a:spcPts val="0"/>
              </a:spcBef>
              <a:buFontTx/>
              <a:buChar char="•"/>
            </a:pPr>
            <a:r>
              <a:rPr lang="en-US" altLang="en-US" dirty="0"/>
              <a:t>Will you begin now to build a relationship with one non-believing teenager?</a:t>
            </a:r>
          </a:p>
          <a:p>
            <a:endParaRPr lang="en-US" altLang="en-US" b="1" dirty="0">
              <a:solidFill>
                <a:srgbClr val="FF0000"/>
              </a:solidFill>
            </a:endParaRPr>
          </a:p>
        </p:txBody>
      </p:sp>
    </p:spTree>
    <p:extLst>
      <p:ext uri="{BB962C8B-B14F-4D97-AF65-F5344CB8AC3E}">
        <p14:creationId xmlns:p14="http://schemas.microsoft.com/office/powerpoint/2010/main" val="340548445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73F1680-B6D5-4828-A866-A6717786E6FC}" type="slidenum">
              <a:rPr lang="en-US" altLang="en-US" sz="1200">
                <a:solidFill>
                  <a:schemeClr val="tx1"/>
                </a:solidFill>
                <a:latin typeface="Times"/>
              </a:rPr>
              <a:pPr/>
              <a:t>82</a:t>
            </a:fld>
            <a:endParaRPr lang="en-US" altLang="en-US" sz="1200">
              <a:solidFill>
                <a:schemeClr val="tx1"/>
              </a:solidFill>
              <a:latin typeface="Times"/>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marL="230292" indent="-230292" algn="ctr">
              <a:spcBef>
                <a:spcPts val="0"/>
              </a:spcBef>
            </a:pPr>
            <a:endParaRPr lang="en-US" altLang="en-US" b="1" dirty="0"/>
          </a:p>
          <a:p>
            <a:pPr marL="230292" indent="-230292">
              <a:spcBef>
                <a:spcPts val="0"/>
              </a:spcBef>
            </a:pPr>
            <a:r>
              <a:rPr lang="en-US" altLang="en-US" b="1" dirty="0"/>
              <a:t>REFER </a:t>
            </a:r>
            <a:r>
              <a:rPr lang="en-US" altLang="en-US" dirty="0"/>
              <a:t>participants to the Schedule</a:t>
            </a:r>
            <a:r>
              <a:rPr lang="en-US" altLang="en-US" b="1" dirty="0"/>
              <a:t>.</a:t>
            </a:r>
          </a:p>
          <a:p>
            <a:pPr marL="230292" indent="-230292">
              <a:spcBef>
                <a:spcPts val="0"/>
              </a:spcBef>
            </a:pPr>
            <a:endParaRPr lang="en-US" altLang="en-US" b="1" dirty="0"/>
          </a:p>
          <a:p>
            <a:pPr>
              <a:spcBef>
                <a:spcPts val="0"/>
              </a:spcBef>
            </a:pPr>
            <a:r>
              <a:rPr lang="en-US" altLang="en-US" b="1" dirty="0"/>
              <a:t>INSTRUCT</a:t>
            </a:r>
            <a:r>
              <a:rPr lang="en-US" altLang="en-US" dirty="0"/>
              <a:t> participants during their Time Alone to</a:t>
            </a:r>
            <a:r>
              <a:rPr lang="en-US" altLang="en-US" baseline="0" dirty="0"/>
              <a:t> f</a:t>
            </a:r>
            <a:r>
              <a:rPr lang="en-US" altLang="en-US" dirty="0"/>
              <a:t>ill in the “Penetrate the Culture” Plan of Action (p. 99). Think about why and how you envision yourself penetrating the student culture.</a:t>
            </a:r>
          </a:p>
          <a:p>
            <a:pPr marL="460583" lvl="1">
              <a:spcBef>
                <a:spcPts val="0"/>
              </a:spcBef>
            </a:pPr>
            <a:endParaRPr lang="en-US" altLang="en-US" dirty="0"/>
          </a:p>
          <a:p>
            <a:pPr marL="690875" lvl="1" indent="-230292"/>
            <a:endParaRPr lang="en-US" altLang="en-US" dirty="0"/>
          </a:p>
        </p:txBody>
      </p:sp>
    </p:spTree>
    <p:extLst>
      <p:ext uri="{BB962C8B-B14F-4D97-AF65-F5344CB8AC3E}">
        <p14:creationId xmlns:p14="http://schemas.microsoft.com/office/powerpoint/2010/main" val="41126352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470C1AA-A7AD-4564-BCE0-F12447CA4937}" type="slidenum">
              <a:rPr lang="en-US" altLang="en-US" sz="1200">
                <a:solidFill>
                  <a:schemeClr val="tx1"/>
                </a:solidFill>
                <a:latin typeface="Times"/>
              </a:rPr>
              <a:pPr/>
              <a:t>83</a:t>
            </a:fld>
            <a:endParaRPr lang="en-US" altLang="en-US" sz="1200">
              <a:solidFill>
                <a:schemeClr val="tx1"/>
              </a:solidFill>
              <a:latin typeface="Times"/>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 </a:t>
            </a:r>
          </a:p>
          <a:p>
            <a:pPr marL="230292" indent="-230292" algn="ctr">
              <a:spcBef>
                <a:spcPts val="0"/>
              </a:spcBef>
            </a:pPr>
            <a:r>
              <a:rPr lang="en-US" altLang="en-US" b="1" dirty="0"/>
              <a:t>(15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r>
              <a:rPr lang="en-US" altLang="en-US" dirty="0">
                <a:solidFill>
                  <a:schemeClr val="accent1"/>
                </a:solidFill>
              </a:rPr>
              <a:t>:</a:t>
            </a:r>
          </a:p>
          <a:p>
            <a:pPr marL="230292" indent="-230292">
              <a:spcBef>
                <a:spcPts val="0"/>
              </a:spcBef>
            </a:pPr>
            <a:endParaRPr lang="en-US" altLang="en-US" dirty="0"/>
          </a:p>
          <a:p>
            <a:pPr marL="690875" lvl="1" indent="-230292">
              <a:spcBef>
                <a:spcPts val="0"/>
              </a:spcBef>
              <a:buFontTx/>
              <a:buChar char="•"/>
            </a:pPr>
            <a:r>
              <a:rPr lang="en-US" altLang="en-US" dirty="0"/>
              <a:t>Share your “Penetrate the Culture” Plan of Action and describe how you will develop a relationship with one non-believing teenager. </a:t>
            </a:r>
          </a:p>
          <a:p>
            <a:pPr marL="460583" lvl="1">
              <a:spcBef>
                <a:spcPts val="0"/>
              </a:spcBef>
            </a:pPr>
            <a:endParaRPr lang="en-US" altLang="en-US" dirty="0"/>
          </a:p>
          <a:p>
            <a:pPr marL="690875" lvl="1" indent="-230292">
              <a:spcBef>
                <a:spcPts val="0"/>
              </a:spcBef>
              <a:buFontTx/>
              <a:buChar char="•"/>
            </a:pPr>
            <a:r>
              <a:rPr lang="en-US" altLang="en-US" dirty="0"/>
              <a:t>Pray in your “Prayer Triplet” offering God your plans to “Penetrate the Culture.”</a:t>
            </a:r>
          </a:p>
          <a:p>
            <a:pPr marL="230292" indent="-230292"/>
            <a:endParaRPr lang="en-US" altLang="en-US" dirty="0"/>
          </a:p>
        </p:txBody>
      </p:sp>
    </p:spTree>
    <p:extLst>
      <p:ext uri="{BB962C8B-B14F-4D97-AF65-F5344CB8AC3E}">
        <p14:creationId xmlns:p14="http://schemas.microsoft.com/office/powerpoint/2010/main" val="2397423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823BC9E-5ACB-4C30-A5A4-9FB486B05B1E}" type="slidenum">
              <a:rPr lang="en-US" altLang="en-US" sz="1200">
                <a:solidFill>
                  <a:schemeClr val="tx1"/>
                </a:solidFill>
                <a:latin typeface="Times"/>
              </a:rPr>
              <a:pPr/>
              <a:t>84</a:t>
            </a:fld>
            <a:endParaRPr lang="en-US" altLang="en-US" sz="1200">
              <a:solidFill>
                <a:schemeClr val="tx1"/>
              </a:solidFill>
              <a:latin typeface="Times"/>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Create Outreach Opportunities</a:t>
            </a:r>
          </a:p>
          <a:p>
            <a:pPr algn="ctr">
              <a:spcBef>
                <a:spcPts val="0"/>
              </a:spcBef>
            </a:pPr>
            <a:r>
              <a:rPr lang="en-US" altLang="en-US" b="1" dirty="0"/>
              <a:t>2:45-3:30</a:t>
            </a:r>
          </a:p>
          <a:p>
            <a:pPr algn="ctr">
              <a:spcBef>
                <a:spcPts val="0"/>
              </a:spcBef>
            </a:pPr>
            <a:endParaRPr lang="en-US" altLang="en-US" b="1" dirty="0"/>
          </a:p>
          <a:p>
            <a:pPr>
              <a:spcBef>
                <a:spcPts val="0"/>
              </a:spcBef>
            </a:pPr>
            <a:r>
              <a:rPr lang="en-US" altLang="en-US" b="1" dirty="0"/>
              <a:t>INTRODUCE</a:t>
            </a:r>
            <a:r>
              <a:rPr lang="en-US" altLang="en-US" dirty="0"/>
              <a:t> the next Forum segment which explores Session 7 in the </a:t>
            </a:r>
            <a:r>
              <a:rPr lang="en-US" altLang="en-US" i="1" dirty="0"/>
              <a:t>JFYM Notebook</a:t>
            </a:r>
            <a:r>
              <a:rPr lang="en-US" altLang="en-US" dirty="0"/>
              <a:t>—Create Outreach Opportunities.</a:t>
            </a:r>
          </a:p>
          <a:p>
            <a:pPr marL="230292" indent="-230292">
              <a:spcBef>
                <a:spcPts val="0"/>
              </a:spcBef>
            </a:pPr>
            <a:endParaRPr lang="en-US" altLang="en-US" dirty="0"/>
          </a:p>
          <a:p>
            <a:pPr>
              <a:spcBef>
                <a:spcPts val="0"/>
              </a:spcBef>
            </a:pPr>
            <a:r>
              <a:rPr lang="en-US" altLang="en-US" b="1" dirty="0"/>
              <a:t>SHOW </a:t>
            </a:r>
            <a:r>
              <a:rPr lang="en-US" altLang="en-US" dirty="0"/>
              <a:t>them where this session fits on the diagram. </a:t>
            </a:r>
          </a:p>
          <a:p>
            <a:pPr>
              <a:spcBef>
                <a:spcPts val="0"/>
              </a:spcBef>
            </a:pPr>
            <a:endParaRPr lang="en-US" altLang="en-US" dirty="0"/>
          </a:p>
          <a:p>
            <a:pPr>
              <a:spcBef>
                <a:spcPts val="0"/>
              </a:spcBef>
            </a:pPr>
            <a:r>
              <a:rPr lang="en-US" altLang="en-US" b="1" dirty="0"/>
              <a:t>ILLUSTRATE:</a:t>
            </a:r>
            <a:r>
              <a:rPr lang="en-US" altLang="en-US" dirty="0"/>
              <a:t> Use the Arm Up/Arm Out illustration to show them that this is the last relational extension that connects leaders and </a:t>
            </a:r>
            <a:r>
              <a:rPr lang="en-US" altLang="en-US" dirty="0" err="1"/>
              <a:t>discipled</a:t>
            </a:r>
            <a:r>
              <a:rPr lang="en-US" altLang="en-US" dirty="0"/>
              <a:t> students to sharing the gospel with their unbelieving friends--through outreach opportunities. </a:t>
            </a:r>
          </a:p>
          <a:p>
            <a:pPr marL="230292" indent="-230292"/>
            <a:endParaRPr lang="en-US" altLang="en-US" dirty="0"/>
          </a:p>
        </p:txBody>
      </p:sp>
    </p:spTree>
    <p:extLst>
      <p:ext uri="{BB962C8B-B14F-4D97-AF65-F5344CB8AC3E}">
        <p14:creationId xmlns:p14="http://schemas.microsoft.com/office/powerpoint/2010/main" val="213367986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898CDFA-A474-47F2-B72C-CB7FD23819BC}" type="slidenum">
              <a:rPr lang="en-US" altLang="en-US" sz="1200">
                <a:solidFill>
                  <a:schemeClr val="tx1"/>
                </a:solidFill>
                <a:latin typeface="Times"/>
              </a:rPr>
              <a:pPr/>
              <a:t>85</a:t>
            </a:fld>
            <a:endParaRPr lang="en-US" altLang="en-US" sz="1200">
              <a:solidFill>
                <a:schemeClr val="tx1"/>
              </a:solidFill>
              <a:latin typeface="Times"/>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xfrm>
            <a:off x="413469" y="2807208"/>
            <a:ext cx="6186114" cy="6492240"/>
          </a:xfrm>
          <a:noFill/>
        </p:spPr>
        <p:txBody>
          <a:bodyPr/>
          <a:lstStyle/>
          <a:p>
            <a:pPr algn="ctr">
              <a:spcBef>
                <a:spcPts val="0"/>
              </a:spcBef>
            </a:pPr>
            <a:r>
              <a:rPr lang="en-US" altLang="en-US" b="1" dirty="0"/>
              <a:t>Create Outreach Opportunities </a:t>
            </a:r>
          </a:p>
          <a:p>
            <a:pPr algn="ctr">
              <a:spcBef>
                <a:spcPts val="0"/>
              </a:spcBef>
            </a:pPr>
            <a:endParaRPr lang="en-US" altLang="en-US" b="1" dirty="0"/>
          </a:p>
          <a:p>
            <a:pPr>
              <a:spcBef>
                <a:spcPts val="0"/>
              </a:spcBef>
            </a:pPr>
            <a:r>
              <a:rPr lang="en-US" altLang="en-US" b="1" dirty="0"/>
              <a:t>EXPLAIN: </a:t>
            </a:r>
            <a:r>
              <a:rPr lang="en-US" altLang="en-US" dirty="0"/>
              <a:t>Let’s address the last JFYM element -- “Create Outreach Opportunities”—Session 7 in the </a:t>
            </a:r>
            <a:r>
              <a:rPr lang="en-US" altLang="en-US" i="1" dirty="0"/>
              <a:t>JFYM Notebook.</a:t>
            </a:r>
            <a:r>
              <a:rPr lang="en-US" altLang="en-US" dirty="0"/>
              <a:t> </a:t>
            </a:r>
          </a:p>
          <a:p>
            <a:pPr>
              <a:spcBef>
                <a:spcPts val="0"/>
              </a:spcBef>
            </a:pPr>
            <a:endParaRPr lang="en-US" altLang="en-US" b="1" dirty="0"/>
          </a:p>
          <a:p>
            <a:pPr>
              <a:spcBef>
                <a:spcPts val="0"/>
              </a:spcBef>
            </a:pPr>
            <a:r>
              <a:rPr lang="en-US" altLang="en-US" b="1" dirty="0"/>
              <a:t>CHOOSE </a:t>
            </a:r>
            <a:r>
              <a:rPr lang="en-US" altLang="en-US" dirty="0"/>
              <a:t>a participant to read the goal on the slide slowly, one phrase at a time:</a:t>
            </a:r>
          </a:p>
          <a:p>
            <a:pPr>
              <a:spcBef>
                <a:spcPts val="0"/>
              </a:spcBef>
            </a:pPr>
            <a:endParaRPr lang="en-US" altLang="en-US" dirty="0"/>
          </a:p>
          <a:p>
            <a:pPr lvl="1">
              <a:spcBef>
                <a:spcPts val="0"/>
              </a:spcBef>
            </a:pPr>
            <a:r>
              <a:rPr lang="en-US" altLang="en-US" dirty="0"/>
              <a:t>The Goal: to present Jesus/through culturally-relevant outreach opportunities/to which students bring their non-believing friends</a:t>
            </a:r>
          </a:p>
        </p:txBody>
      </p:sp>
    </p:spTree>
    <p:extLst>
      <p:ext uri="{BB962C8B-B14F-4D97-AF65-F5344CB8AC3E}">
        <p14:creationId xmlns:p14="http://schemas.microsoft.com/office/powerpoint/2010/main" val="380877650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3859BCC-83B6-4681-A78B-CF192DAC07A4}" type="slidenum">
              <a:rPr lang="en-US" altLang="en-US" sz="1200">
                <a:solidFill>
                  <a:schemeClr val="tx1"/>
                </a:solidFill>
                <a:latin typeface="Times"/>
              </a:rPr>
              <a:pPr/>
              <a:t>86</a:t>
            </a:fld>
            <a:endParaRPr lang="en-US" altLang="en-US" sz="1200">
              <a:solidFill>
                <a:schemeClr val="tx1"/>
              </a:solidFill>
              <a:latin typeface="Times"/>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Large Group</a:t>
            </a:r>
          </a:p>
          <a:p>
            <a:pPr marL="230292" indent="-230292" algn="ctr">
              <a:spcBef>
                <a:spcPts val="0"/>
              </a:spcBef>
            </a:pPr>
            <a:r>
              <a:rPr lang="en-US" altLang="en-US" b="1" dirty="0"/>
              <a:t>(15 min.)</a:t>
            </a:r>
          </a:p>
          <a:p>
            <a:pPr marL="230292" indent="-230292">
              <a:spcBef>
                <a:spcPts val="0"/>
              </a:spcBef>
            </a:pPr>
            <a:endParaRPr lang="en-US" altLang="en-US" b="1" dirty="0"/>
          </a:p>
          <a:p>
            <a:pPr>
              <a:spcBef>
                <a:spcPts val="0"/>
              </a:spcBef>
            </a:pPr>
            <a:r>
              <a:rPr lang="en-US" altLang="en-US" b="1" dirty="0"/>
              <a:t>ASK: </a:t>
            </a:r>
            <a:r>
              <a:rPr lang="en-US" altLang="en-US" dirty="0"/>
              <a:t>So how do we present Jesus through culturally-relevant outreach opportunities to which people bring their non-believing friends?</a:t>
            </a:r>
            <a:r>
              <a:rPr lang="en-US" altLang="en-US" b="1" dirty="0"/>
              <a:t> </a:t>
            </a:r>
          </a:p>
          <a:p>
            <a:pPr marL="230292" indent="-230292">
              <a:spcBef>
                <a:spcPts val="0"/>
              </a:spcBef>
            </a:pPr>
            <a:endParaRPr lang="en-US" altLang="en-US" b="1" dirty="0"/>
          </a:p>
          <a:p>
            <a:pPr marL="230292" indent="-230292">
              <a:spcBef>
                <a:spcPts val="0"/>
              </a:spcBef>
            </a:pPr>
            <a:r>
              <a:rPr lang="en-US" altLang="en-US" b="1" dirty="0"/>
              <a:t>EXPLAIN</a:t>
            </a:r>
            <a:r>
              <a:rPr lang="en-US" altLang="en-US" dirty="0"/>
              <a:t> the “Create Outreach Opportunities” principle: </a:t>
            </a:r>
          </a:p>
          <a:p>
            <a:pPr marL="230292" indent="-230292">
              <a:spcBef>
                <a:spcPts val="0"/>
              </a:spcBef>
            </a:pPr>
            <a:endParaRPr lang="en-US" altLang="en-US" dirty="0"/>
          </a:p>
          <a:p>
            <a:pPr marL="690875" lvl="1" indent="-230292">
              <a:spcBef>
                <a:spcPts val="0"/>
              </a:spcBef>
              <a:buFontTx/>
              <a:buChar char="•"/>
            </a:pPr>
            <a:r>
              <a:rPr lang="en-US" altLang="en-US" dirty="0"/>
              <a:t>If we want to invite kids to begin a life-changing relationship with Jesus, then we need to recognize that often we…</a:t>
            </a:r>
          </a:p>
          <a:p>
            <a:pPr marL="694258" lvl="1" indent="-230292">
              <a:spcBef>
                <a:spcPts val="0"/>
              </a:spcBef>
            </a:pPr>
            <a:r>
              <a:rPr lang="en-US" altLang="en-US" dirty="0"/>
              <a:t>		do not present Jesus clearly… </a:t>
            </a:r>
          </a:p>
          <a:p>
            <a:pPr marL="694258" lvl="1" indent="-230292">
              <a:spcBef>
                <a:spcPts val="0"/>
              </a:spcBef>
            </a:pPr>
            <a:r>
              <a:rPr lang="en-US" altLang="en-US" dirty="0"/>
              <a:t>		     the gathering is not culturally-relevant, and… </a:t>
            </a:r>
          </a:p>
          <a:p>
            <a:pPr marL="694258" lvl="1" indent="-230292">
              <a:spcBef>
                <a:spcPts val="0"/>
              </a:spcBef>
            </a:pPr>
            <a:r>
              <a:rPr lang="en-US" altLang="en-US" dirty="0"/>
              <a:t>		         our kids have no motivation to bring their non-believing friends.</a:t>
            </a:r>
          </a:p>
          <a:p>
            <a:pPr marL="694258" lvl="1" indent="-230292">
              <a:spcBef>
                <a:spcPts val="0"/>
              </a:spcBef>
            </a:pPr>
            <a:r>
              <a:rPr lang="en-US" altLang="en-US" dirty="0"/>
              <a:t>	We must answer the question above in a way that alters our current approach. </a:t>
            </a:r>
          </a:p>
          <a:p>
            <a:pPr marL="694258" lvl="1" indent="-230292">
              <a:spcBef>
                <a:spcPts val="0"/>
              </a:spcBef>
            </a:pPr>
            <a:endParaRPr lang="en-US" altLang="en-US" dirty="0"/>
          </a:p>
          <a:p>
            <a:pPr marL="690875" lvl="1" indent="-230292">
              <a:spcBef>
                <a:spcPts val="0"/>
              </a:spcBef>
              <a:buFontTx/>
              <a:buChar char="•"/>
            </a:pPr>
            <a:r>
              <a:rPr lang="en-US" altLang="en-US" u="sng" dirty="0"/>
              <a:t>Only when our leaders and </a:t>
            </a:r>
            <a:r>
              <a:rPr lang="en-US" altLang="en-US" u="sng" dirty="0" err="1"/>
              <a:t>discipled</a:t>
            </a:r>
            <a:r>
              <a:rPr lang="en-US" altLang="en-US" u="sng" dirty="0"/>
              <a:t> students engage in genuine relationships with non-believing kids, then, and only then, does an outreach opportunity make sense. </a:t>
            </a:r>
            <a:endParaRPr lang="en-US" altLang="en-US" dirty="0"/>
          </a:p>
          <a:p>
            <a:pPr marL="694258" lvl="1" indent="-230292">
              <a:spcBef>
                <a:spcPts val="0"/>
              </a:spcBef>
            </a:pPr>
            <a:endParaRPr lang="en-US" altLang="en-US" b="1" dirty="0"/>
          </a:p>
          <a:p>
            <a:pPr marL="230292" indent="-230292"/>
            <a:endParaRPr lang="en-US" altLang="en-US" dirty="0"/>
          </a:p>
        </p:txBody>
      </p:sp>
    </p:spTree>
    <p:extLst>
      <p:ext uri="{BB962C8B-B14F-4D97-AF65-F5344CB8AC3E}">
        <p14:creationId xmlns:p14="http://schemas.microsoft.com/office/powerpoint/2010/main" val="374070115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3B3DD143-5A3B-474D-AB1B-5F9DC7A035BD}" type="slidenum">
              <a:rPr lang="en-US" altLang="en-US" sz="1200">
                <a:solidFill>
                  <a:schemeClr val="tx1"/>
                </a:solidFill>
                <a:latin typeface="Times"/>
              </a:rPr>
              <a:pPr/>
              <a:t>87</a:t>
            </a:fld>
            <a:endParaRPr lang="en-US" altLang="en-US" sz="1200">
              <a:solidFill>
                <a:schemeClr val="tx1"/>
              </a:solidFill>
              <a:latin typeface="Times"/>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a:t>
            </a:r>
          </a:p>
          <a:p>
            <a:pPr algn="ctr">
              <a:spcBef>
                <a:spcPts val="0"/>
              </a:spcBef>
            </a:pPr>
            <a:r>
              <a:rPr lang="en-US" altLang="en-US" b="1" dirty="0"/>
              <a:t>(5</a:t>
            </a:r>
            <a:r>
              <a:rPr lang="en-US" altLang="en-US" b="1" baseline="0" dirty="0"/>
              <a:t> min.)</a:t>
            </a:r>
            <a:endParaRPr lang="en-US" altLang="en-US" b="1" dirty="0"/>
          </a:p>
          <a:p>
            <a:pPr>
              <a:spcBef>
                <a:spcPts val="0"/>
              </a:spcBef>
            </a:pPr>
            <a:endParaRPr lang="en-US" altLang="en-US" b="1" dirty="0"/>
          </a:p>
          <a:p>
            <a:pPr>
              <a:spcBef>
                <a:spcPts val="0"/>
              </a:spcBef>
            </a:pPr>
            <a:r>
              <a:rPr lang="en-US" altLang="en-US" b="1" dirty="0"/>
              <a:t>INSTRUCT</a:t>
            </a:r>
            <a:r>
              <a:rPr lang="en-US" altLang="en-US" dirty="0"/>
              <a:t> participants to prepare by reading</a:t>
            </a:r>
            <a:r>
              <a:rPr lang="en-US" altLang="en-US" b="1" dirty="0"/>
              <a:t> </a:t>
            </a:r>
            <a:r>
              <a:rPr lang="en-US" altLang="en-US" dirty="0"/>
              <a:t>the J</a:t>
            </a:r>
            <a:r>
              <a:rPr lang="en-US" altLang="en-US" i="1" dirty="0"/>
              <a:t>FYM Notebook</a:t>
            </a:r>
            <a:r>
              <a:rPr lang="en-US" altLang="en-US" dirty="0"/>
              <a:t>,</a:t>
            </a:r>
            <a:r>
              <a:rPr lang="en-US" altLang="en-US" i="1" dirty="0"/>
              <a:t> </a:t>
            </a:r>
            <a:r>
              <a:rPr lang="en-US" altLang="en-US" dirty="0"/>
              <a:t>pages 77-79.</a:t>
            </a:r>
          </a:p>
        </p:txBody>
      </p:sp>
    </p:spTree>
    <p:extLst>
      <p:ext uri="{BB962C8B-B14F-4D97-AF65-F5344CB8AC3E}">
        <p14:creationId xmlns:p14="http://schemas.microsoft.com/office/powerpoint/2010/main" val="273953132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C1E59EB-957D-4BC5-8137-5BE6D9916F5C}" type="slidenum">
              <a:rPr lang="en-US" altLang="en-US" sz="1200">
                <a:solidFill>
                  <a:schemeClr val="tx1"/>
                </a:solidFill>
                <a:latin typeface="Times"/>
              </a:rPr>
              <a:pPr/>
              <a:t>88</a:t>
            </a:fld>
            <a:endParaRPr lang="en-US" altLang="en-US" sz="1200">
              <a:solidFill>
                <a:schemeClr val="tx1"/>
              </a:solidFill>
              <a:latin typeface="Times"/>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530352" y="2807208"/>
            <a:ext cx="5943600" cy="6492240"/>
          </a:xfrm>
          <a:noFill/>
        </p:spPr>
        <p:txBody>
          <a:bodyPr/>
          <a:lstStyle/>
          <a:p>
            <a:pPr marL="3383">
              <a:spcBef>
                <a:spcPts val="0"/>
              </a:spcBef>
            </a:pPr>
            <a:r>
              <a:rPr lang="en-US" altLang="en-US" b="1" dirty="0"/>
              <a:t>INTRODUCE: </a:t>
            </a:r>
            <a:r>
              <a:rPr lang="en-US" altLang="en-US" dirty="0"/>
              <a:t>When Jesus did draw a crowd it created quite a stir! When we look through the Gospels to see how Jesus created outreach opportunities, four characteristics stand out.</a:t>
            </a:r>
          </a:p>
          <a:p>
            <a:pPr marL="230292" indent="-230292">
              <a:spcBef>
                <a:spcPts val="0"/>
              </a:spcBef>
            </a:pPr>
            <a:endParaRPr lang="en-US" altLang="en-US" b="1" dirty="0"/>
          </a:p>
          <a:p>
            <a:pPr marL="230292" indent="-230292">
              <a:spcBef>
                <a:spcPts val="0"/>
              </a:spcBef>
            </a:pPr>
            <a:r>
              <a:rPr lang="en-US" altLang="en-US" b="1" dirty="0"/>
              <a:t>NOTE: </a:t>
            </a:r>
            <a:r>
              <a:rPr lang="en-US" altLang="en-US" dirty="0"/>
              <a:t>If time allows have participants read the passages below. </a:t>
            </a:r>
          </a:p>
          <a:p>
            <a:pPr marL="230292" indent="-230292">
              <a:spcBef>
                <a:spcPts val="0"/>
              </a:spcBef>
            </a:pPr>
            <a:endParaRPr lang="en-US" altLang="en-US" dirty="0"/>
          </a:p>
          <a:p>
            <a:pPr marL="230292" indent="-230292">
              <a:spcBef>
                <a:spcPts val="0"/>
              </a:spcBef>
            </a:pPr>
            <a:r>
              <a:rPr lang="en-US" altLang="en-US" b="1" dirty="0"/>
              <a:t>READ SLIDE: </a:t>
            </a:r>
          </a:p>
          <a:p>
            <a:pPr marL="230292" indent="-230292">
              <a:spcBef>
                <a:spcPts val="0"/>
              </a:spcBef>
            </a:pPr>
            <a:endParaRPr lang="en-US" altLang="en-US" dirty="0"/>
          </a:p>
          <a:p>
            <a:pPr marL="230292" indent="-230292">
              <a:spcBef>
                <a:spcPts val="0"/>
              </a:spcBef>
              <a:buFontTx/>
              <a:buAutoNum type="arabicPeriod"/>
            </a:pPr>
            <a:r>
              <a:rPr lang="en-US" altLang="en-US" dirty="0"/>
              <a:t>Jesus was the focus of attention. </a:t>
            </a:r>
            <a:r>
              <a:rPr lang="en-US" altLang="en-US" i="1" dirty="0"/>
              <a:t>(Mark 1:40-45)</a:t>
            </a:r>
          </a:p>
          <a:p>
            <a:pPr lvl="1">
              <a:spcBef>
                <a:spcPts val="0"/>
              </a:spcBef>
            </a:pPr>
            <a:r>
              <a:rPr lang="en-US" altLang="en-US" i="1" dirty="0"/>
              <a:t>Though the leper was healed and a miracle occurred, Jesus was the hero—so much so that people came from everywhere to see Him. </a:t>
            </a:r>
          </a:p>
          <a:p>
            <a:pPr lvl="1">
              <a:spcBef>
                <a:spcPts val="0"/>
              </a:spcBef>
            </a:pPr>
            <a:endParaRPr lang="en-US" altLang="en-US" dirty="0"/>
          </a:p>
          <a:p>
            <a:pPr marL="230292" indent="-230292">
              <a:spcBef>
                <a:spcPts val="0"/>
              </a:spcBef>
              <a:buFontTx/>
              <a:buAutoNum type="arabicPeriod"/>
            </a:pPr>
            <a:r>
              <a:rPr lang="en-US" altLang="en-US" dirty="0"/>
              <a:t>The crowds were filled with enthusiasm. </a:t>
            </a:r>
            <a:r>
              <a:rPr lang="en-US" altLang="en-US" i="1" dirty="0"/>
              <a:t>(Mark 4:1)</a:t>
            </a:r>
          </a:p>
          <a:p>
            <a:pPr lvl="1">
              <a:spcBef>
                <a:spcPts val="0"/>
              </a:spcBef>
            </a:pPr>
            <a:r>
              <a:rPr lang="en-US" altLang="en-US" i="1" dirty="0"/>
              <a:t>So enthused were the crowds that they jostled Jesus to the edge of the water so that He had to jump into a boat.</a:t>
            </a:r>
          </a:p>
          <a:p>
            <a:pPr lvl="1">
              <a:spcBef>
                <a:spcPts val="0"/>
              </a:spcBef>
            </a:pPr>
            <a:endParaRPr lang="en-US" altLang="en-US" dirty="0"/>
          </a:p>
          <a:p>
            <a:pPr marL="230292" indent="-230292">
              <a:spcBef>
                <a:spcPts val="0"/>
              </a:spcBef>
              <a:buFontTx/>
              <a:buAutoNum type="arabicPeriod"/>
            </a:pPr>
            <a:r>
              <a:rPr lang="en-US" altLang="en-US" dirty="0"/>
              <a:t>Believers brought their friends to meet Jesus. </a:t>
            </a:r>
            <a:r>
              <a:rPr lang="en-US" altLang="en-US" i="1" dirty="0"/>
              <a:t>(Luke 5:27-29)</a:t>
            </a:r>
          </a:p>
          <a:p>
            <a:pPr lvl="1">
              <a:spcBef>
                <a:spcPts val="0"/>
              </a:spcBef>
            </a:pPr>
            <a:r>
              <a:rPr lang="en-US" altLang="en-US" i="1" dirty="0"/>
              <a:t>Levi, a despised tax collector, encountered Jesus. Unable to contain his excitement about his friends meeting Jesus, Levi invited them all to a party.</a:t>
            </a:r>
          </a:p>
          <a:p>
            <a:pPr lvl="1">
              <a:spcBef>
                <a:spcPts val="0"/>
              </a:spcBef>
            </a:pPr>
            <a:r>
              <a:rPr lang="en-US" altLang="en-US" i="1" dirty="0"/>
              <a:t> </a:t>
            </a:r>
            <a:endParaRPr lang="en-US" altLang="en-US" dirty="0"/>
          </a:p>
          <a:p>
            <a:pPr marL="230292" indent="-230292">
              <a:spcBef>
                <a:spcPts val="0"/>
              </a:spcBef>
              <a:buFontTx/>
              <a:buAutoNum type="arabicPeriod"/>
            </a:pPr>
            <a:r>
              <a:rPr lang="en-US" altLang="en-US" dirty="0"/>
              <a:t>Lives were changed forever. </a:t>
            </a:r>
            <a:r>
              <a:rPr lang="en-US" altLang="en-US" i="1" dirty="0"/>
              <a:t>(Matthew 20:29-34)</a:t>
            </a:r>
          </a:p>
          <a:p>
            <a:pPr lvl="1">
              <a:spcBef>
                <a:spcPts val="0"/>
              </a:spcBef>
            </a:pPr>
            <a:r>
              <a:rPr lang="en-US" altLang="en-US" i="1" dirty="0"/>
              <a:t>When two blind men cried out for mercy, Jesus compassionately touched their eyes. They were healed and then followed Jesus—forever changed.</a:t>
            </a:r>
          </a:p>
          <a:p>
            <a:pPr marL="230292" indent="-230292">
              <a:spcBef>
                <a:spcPts val="0"/>
              </a:spcBef>
            </a:pPr>
            <a:endParaRPr lang="en-US" altLang="en-US" dirty="0"/>
          </a:p>
          <a:p>
            <a:pPr>
              <a:spcBef>
                <a:spcPts val="0"/>
              </a:spcBef>
            </a:pPr>
            <a:r>
              <a:rPr lang="en-US" altLang="en-US" b="1" dirty="0"/>
              <a:t>APPLY: </a:t>
            </a:r>
            <a:r>
              <a:rPr lang="en-US" altLang="en-US" dirty="0"/>
              <a:t>Our </a:t>
            </a:r>
            <a:r>
              <a:rPr lang="en-US" altLang="en-US" dirty="0" err="1"/>
              <a:t>discipled</a:t>
            </a:r>
            <a:r>
              <a:rPr lang="en-US" altLang="en-US" dirty="0"/>
              <a:t> kids can do what Levi did by inviting friends to meet Jesus.  One simple, practical application of these characteristics is to </a:t>
            </a:r>
            <a:r>
              <a:rPr lang="en-US" altLang="en-US" u="sng" dirty="0"/>
              <a:t>challenge each discipleship group to creatively plan, carry out and pay for their own outreach opportunity</a:t>
            </a:r>
            <a:r>
              <a:rPr lang="en-US" altLang="en-US" dirty="0"/>
              <a:t>. Each person invites the 3 friends that they have prayed for in their Prayer Triplet. The outreach can be as simple as an “overnight” that includes food, games, testimonies, sharing the gospel and discussion—all done by kids. And make Jesus the focus of attention! Offer an opportunity to receive Christ, and God will answer the prayers your students have prayed for their non-believing friends!</a:t>
            </a:r>
            <a:endParaRPr lang="en-US" altLang="en-US" b="1" dirty="0"/>
          </a:p>
          <a:p>
            <a:pPr marL="690875" lvl="1" indent="-230292">
              <a:buFontTx/>
              <a:buChar char="•"/>
            </a:pPr>
            <a:endParaRPr lang="en-US" altLang="en-US" dirty="0"/>
          </a:p>
        </p:txBody>
      </p:sp>
    </p:spTree>
    <p:extLst>
      <p:ext uri="{BB962C8B-B14F-4D97-AF65-F5344CB8AC3E}">
        <p14:creationId xmlns:p14="http://schemas.microsoft.com/office/powerpoint/2010/main" val="18808283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7B33A351-09F7-4BEF-85CD-D0252E5E7320}" type="slidenum">
              <a:rPr lang="en-US" altLang="en-US" sz="1200">
                <a:solidFill>
                  <a:schemeClr val="tx1"/>
                </a:solidFill>
                <a:latin typeface="Times"/>
              </a:rPr>
              <a:pPr/>
              <a:t>89</a:t>
            </a:fld>
            <a:endParaRPr lang="en-US" altLang="en-US" sz="1200">
              <a:solidFill>
                <a:schemeClr val="tx1"/>
              </a:solidFill>
              <a:latin typeface="Times"/>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READ SLIDE:  </a:t>
            </a:r>
          </a:p>
          <a:p>
            <a:pPr>
              <a:spcBef>
                <a:spcPts val="0"/>
              </a:spcBef>
            </a:pPr>
            <a:endParaRPr lang="en-US" altLang="en-US" b="1" dirty="0"/>
          </a:p>
          <a:p>
            <a:pPr>
              <a:spcBef>
                <a:spcPts val="0"/>
              </a:spcBef>
            </a:pPr>
            <a:r>
              <a:rPr lang="en-US" altLang="en-US" dirty="0"/>
              <a:t>In the end, the bottom line is to remember </a:t>
            </a:r>
            <a:r>
              <a:rPr lang="en-US" altLang="en-US" u="sng" dirty="0"/>
              <a:t>God’s Great Commission goal</a:t>
            </a:r>
            <a:r>
              <a:rPr lang="en-US" altLang="en-US" dirty="0"/>
              <a:t>: to reach every student in every school with a life-changing relationship to Jesus! </a:t>
            </a:r>
          </a:p>
          <a:p>
            <a:pPr>
              <a:spcBef>
                <a:spcPts val="0"/>
              </a:spcBef>
            </a:pPr>
            <a:endParaRPr lang="en-US" altLang="en-US" dirty="0"/>
          </a:p>
          <a:p>
            <a:pPr>
              <a:spcBef>
                <a:spcPts val="0"/>
              </a:spcBef>
            </a:pPr>
            <a:r>
              <a:rPr lang="en-US" altLang="en-US" b="1" dirty="0"/>
              <a:t>INSTRUCT </a:t>
            </a:r>
            <a:r>
              <a:rPr lang="en-US" altLang="en-US" dirty="0"/>
              <a:t>them to go to </a:t>
            </a:r>
            <a:r>
              <a:rPr lang="en-US" altLang="en-US" u="sng" dirty="0"/>
              <a:t>www.everyschool.com</a:t>
            </a:r>
            <a:r>
              <a:rPr lang="en-US" altLang="en-US" dirty="0"/>
              <a:t> to discover information and resources on how to move toward this goal. </a:t>
            </a:r>
            <a:endParaRPr lang="en-US" altLang="en-US" b="1" dirty="0"/>
          </a:p>
        </p:txBody>
      </p:sp>
    </p:spTree>
    <p:extLst>
      <p:ext uri="{BB962C8B-B14F-4D97-AF65-F5344CB8AC3E}">
        <p14:creationId xmlns:p14="http://schemas.microsoft.com/office/powerpoint/2010/main" val="4191882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6828EFB-4F5B-4BD2-B855-7A052D6DB389}" type="slidenum">
              <a:rPr lang="en-US" altLang="en-US" sz="1200">
                <a:solidFill>
                  <a:schemeClr val="tx1"/>
                </a:solidFill>
                <a:latin typeface="Times"/>
              </a:rPr>
              <a:pPr/>
              <a:t>9</a:t>
            </a:fld>
            <a:endParaRPr lang="en-US" altLang="en-US" sz="1200" dirty="0">
              <a:solidFill>
                <a:schemeClr val="tx1"/>
              </a:solidFill>
              <a:latin typeface="Times"/>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Large Group </a:t>
            </a:r>
          </a:p>
          <a:p>
            <a:pPr algn="ctr">
              <a:spcBef>
                <a:spcPts val="0"/>
              </a:spcBef>
            </a:pPr>
            <a:r>
              <a:rPr lang="en-US" altLang="en-US" b="1" dirty="0"/>
              <a:t>(15 min.)</a:t>
            </a:r>
          </a:p>
          <a:p>
            <a:pPr>
              <a:spcBef>
                <a:spcPts val="0"/>
              </a:spcBef>
            </a:pPr>
            <a:endParaRPr lang="en-US" altLang="en-US" b="1" dirty="0"/>
          </a:p>
          <a:p>
            <a:pPr>
              <a:spcBef>
                <a:spcPts val="0"/>
              </a:spcBef>
            </a:pPr>
            <a:r>
              <a:rPr lang="en-US" altLang="en-US" b="1" dirty="0"/>
              <a:t>EXPLAIN: </a:t>
            </a:r>
            <a:r>
              <a:rPr lang="en-US" altLang="en-US" dirty="0"/>
              <a:t>Let’s look at how Jesus envisioned both His relational connections and ours in Matthew 9:35-38.  </a:t>
            </a:r>
          </a:p>
          <a:p>
            <a:pPr>
              <a:spcBef>
                <a:spcPts val="0"/>
              </a:spcBef>
            </a:pPr>
            <a:endParaRPr lang="en-US" altLang="en-US" dirty="0"/>
          </a:p>
          <a:p>
            <a:pPr>
              <a:spcBef>
                <a:spcPts val="0"/>
              </a:spcBef>
            </a:pPr>
            <a:r>
              <a:rPr lang="en-US" altLang="en-US" b="1" dirty="0"/>
              <a:t>CHOOSE </a:t>
            </a:r>
            <a:r>
              <a:rPr lang="en-US" altLang="en-US" dirty="0"/>
              <a:t>a participant to read the slide</a:t>
            </a:r>
            <a:r>
              <a:rPr lang="en-US" altLang="en-US" b="1" dirty="0"/>
              <a:t>:</a:t>
            </a:r>
          </a:p>
          <a:p>
            <a:pPr>
              <a:spcBef>
                <a:spcPts val="0"/>
              </a:spcBef>
            </a:pPr>
            <a:endParaRPr lang="en-US" altLang="en-US" i="1" dirty="0"/>
          </a:p>
          <a:p>
            <a:pPr lvl="1">
              <a:spcBef>
                <a:spcPts val="0"/>
              </a:spcBef>
            </a:pPr>
            <a:r>
              <a:rPr lang="en-US" altLang="en-US" i="1" dirty="0"/>
              <a:t>Jesus went through all the towns and villages, teaching in their synagogues, preaching the good news of the kingdom and healing every disease and sickness. When he saw the crowds, he had compassion on them, because they were harassed and helpless, like sheep without a shepherd. Then he said to his disciples, “The harvest is plentiful but the workers are few. Ask the Lord of the harvest, therefore, to send out workers into his harvest field.</a:t>
            </a:r>
            <a:endParaRPr lang="en-US" altLang="en-US" dirty="0"/>
          </a:p>
          <a:p>
            <a:pPr lvl="1" algn="r">
              <a:spcBef>
                <a:spcPts val="0"/>
              </a:spcBef>
            </a:pPr>
            <a:r>
              <a:rPr lang="en-US" altLang="en-US" dirty="0"/>
              <a:t>Matthew 9:35-38</a:t>
            </a:r>
          </a:p>
          <a:p>
            <a:pPr lvl="1" algn="r">
              <a:spcBef>
                <a:spcPts val="0"/>
              </a:spcBef>
            </a:pPr>
            <a:endParaRPr lang="en-US" altLang="en-US" b="1" dirty="0"/>
          </a:p>
          <a:p>
            <a:pPr>
              <a:spcBef>
                <a:spcPts val="0"/>
              </a:spcBef>
            </a:pPr>
            <a:r>
              <a:rPr lang="en-US" altLang="en-US" b="1" dirty="0"/>
              <a:t>ILLUSTRATE: </a:t>
            </a:r>
            <a:r>
              <a:rPr lang="en-US" altLang="en-US" dirty="0"/>
              <a:t>Point one arm up and the other arm out. </a:t>
            </a:r>
          </a:p>
          <a:p>
            <a:pPr lvl="1">
              <a:spcBef>
                <a:spcPts val="0"/>
              </a:spcBef>
            </a:pPr>
            <a:endParaRPr lang="en-US" altLang="en-US" b="1" dirty="0">
              <a:solidFill>
                <a:srgbClr val="FF0000"/>
              </a:solidFill>
            </a:endParaRPr>
          </a:p>
          <a:p>
            <a:pPr marL="628650" lvl="1" indent="-171450">
              <a:spcBef>
                <a:spcPts val="0"/>
              </a:spcBef>
              <a:buFont typeface="Arial"/>
              <a:buChar char="•"/>
            </a:pPr>
            <a:r>
              <a:rPr lang="en-US" altLang="en-US" u="sng" dirty="0"/>
              <a:t>Jesus</a:t>
            </a:r>
            <a:r>
              <a:rPr lang="en-US" altLang="en-US" dirty="0"/>
              <a:t>: </a:t>
            </a:r>
          </a:p>
          <a:p>
            <a:pPr lvl="2">
              <a:spcBef>
                <a:spcPts val="0"/>
              </a:spcBef>
            </a:pPr>
            <a:r>
              <a:rPr lang="en-US" altLang="en-US" u="sng" dirty="0"/>
              <a:t>Arm Up</a:t>
            </a:r>
            <a:r>
              <a:rPr lang="en-US" altLang="en-US" dirty="0"/>
              <a:t>—Where did Jesus get His authority to teach, His good news message, His power to heal, and His compassion for people? From His Father Who gave it to Him. </a:t>
            </a:r>
          </a:p>
          <a:p>
            <a:pPr lvl="2">
              <a:spcBef>
                <a:spcPts val="0"/>
              </a:spcBef>
            </a:pPr>
            <a:r>
              <a:rPr lang="en-US" altLang="en-US" u="sng" dirty="0"/>
              <a:t>Arm Out</a:t>
            </a:r>
            <a:r>
              <a:rPr lang="en-US" altLang="en-US" dirty="0"/>
              <a:t>— Then, connected to His Father, Jesus had the capacity to powerfully and lovingly influence harassed and helpless people. </a:t>
            </a:r>
          </a:p>
          <a:p>
            <a:pPr lvl="2">
              <a:spcBef>
                <a:spcPts val="0"/>
              </a:spcBef>
            </a:pPr>
            <a:endParaRPr lang="en-US" altLang="en-US" dirty="0"/>
          </a:p>
          <a:p>
            <a:pPr marL="628650" lvl="1" indent="-171450">
              <a:spcBef>
                <a:spcPts val="0"/>
              </a:spcBef>
              <a:buFont typeface="Arial"/>
              <a:buChar char="•"/>
            </a:pPr>
            <a:r>
              <a:rPr lang="en-US" altLang="en-US" u="sng" dirty="0"/>
              <a:t>Us</a:t>
            </a:r>
            <a:r>
              <a:rPr lang="en-US" altLang="en-US" dirty="0"/>
              <a:t>: Jesus gives us His strategy—the same one He gave His disciples! </a:t>
            </a:r>
          </a:p>
          <a:p>
            <a:pPr lvl="2">
              <a:spcBef>
                <a:spcPts val="0"/>
              </a:spcBef>
            </a:pPr>
            <a:r>
              <a:rPr lang="en-US" altLang="en-US" u="sng" dirty="0"/>
              <a:t>Arm Up</a:t>
            </a:r>
            <a:r>
              <a:rPr lang="en-US" altLang="en-US" dirty="0"/>
              <a:t>—”Ask”. We connect with God. He infuses us with authority, a message, power and love. </a:t>
            </a:r>
          </a:p>
          <a:p>
            <a:pPr lvl="2">
              <a:spcBef>
                <a:spcPts val="0"/>
              </a:spcBef>
            </a:pPr>
            <a:r>
              <a:rPr lang="en-US" altLang="en-US" u="sng" dirty="0"/>
              <a:t>Arm Out</a:t>
            </a:r>
            <a:r>
              <a:rPr lang="en-US" altLang="en-US" dirty="0"/>
              <a:t>—”Send out workers into the harvest field.” Then we connect with leaders and kids offering them the authority, message, power and love of Jesus through us.  The strength of our connection with God will determine our relational connection and spiritual influence on kids.  </a:t>
            </a:r>
          </a:p>
        </p:txBody>
      </p:sp>
    </p:spTree>
    <p:extLst>
      <p:ext uri="{BB962C8B-B14F-4D97-AF65-F5344CB8AC3E}">
        <p14:creationId xmlns:p14="http://schemas.microsoft.com/office/powerpoint/2010/main" val="13067798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FDA32AB2-3D7E-49E9-A186-6C3B667F5E05}" type="slidenum">
              <a:rPr lang="en-US" altLang="en-US" sz="1200">
                <a:solidFill>
                  <a:schemeClr val="tx1"/>
                </a:solidFill>
                <a:latin typeface="Times"/>
              </a:rPr>
              <a:pPr/>
              <a:t>90</a:t>
            </a:fld>
            <a:endParaRPr lang="en-US" altLang="en-US" sz="1200">
              <a:solidFill>
                <a:schemeClr val="tx1"/>
              </a:solidFill>
              <a:latin typeface="Times"/>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xfrm>
            <a:off x="530352" y="2807208"/>
            <a:ext cx="5943600" cy="6492240"/>
          </a:xfrm>
          <a:noFill/>
        </p:spPr>
        <p:txBody>
          <a:bodyPr/>
          <a:lstStyle/>
          <a:p>
            <a:pPr marL="230292" indent="-230292">
              <a:spcBef>
                <a:spcPts val="0"/>
              </a:spcBef>
            </a:pPr>
            <a:r>
              <a:rPr lang="en-US" altLang="en-US" b="1" dirty="0"/>
              <a:t>SHOW</a:t>
            </a:r>
            <a:r>
              <a:rPr lang="en-US" altLang="en-US" dirty="0"/>
              <a:t> and describe </a:t>
            </a:r>
            <a:r>
              <a:rPr lang="en-US" altLang="en-US" b="1" i="1" dirty="0"/>
              <a:t>The Magnet Effect</a:t>
            </a:r>
            <a:r>
              <a:rPr lang="en-US" altLang="en-US" b="1" dirty="0"/>
              <a:t>. </a:t>
            </a:r>
          </a:p>
          <a:p>
            <a:pPr marL="230292" marR="0" lvl="0" indent="-230292" algn="l" defTabSz="914400" rtl="0" eaLnBrk="0" fontAlgn="base" latinLnBrk="0" hangingPunct="0">
              <a:lnSpc>
                <a:spcPct val="100000"/>
              </a:lnSpc>
              <a:spcBef>
                <a:spcPts val="0"/>
              </a:spcBef>
              <a:spcAft>
                <a:spcPct val="0"/>
              </a:spcAft>
              <a:buClrTx/>
              <a:buSzTx/>
              <a:buFontTx/>
              <a:buNone/>
              <a:tabLst/>
              <a:defRPr/>
            </a:pPr>
            <a:r>
              <a:rPr lang="en-US" altLang="en-US" b="1" dirty="0"/>
              <a:t>SAY: </a:t>
            </a:r>
            <a:r>
              <a:rPr lang="en-US" altLang="en-US" b="0" dirty="0"/>
              <a:t>These books are </a:t>
            </a:r>
            <a:r>
              <a:rPr lang="en-US" altLang="en-US" b="0" u="sng" dirty="0"/>
              <a:t>FREE</a:t>
            </a:r>
            <a:r>
              <a:rPr lang="en-US" altLang="en-US" b="0" dirty="0"/>
              <a:t> by going to the </a:t>
            </a:r>
            <a:r>
              <a:rPr lang="en-US" altLang="en-US" b="1" u="sng" dirty="0" err="1">
                <a:solidFill>
                  <a:srgbClr val="FF0000"/>
                </a:solidFill>
              </a:rPr>
              <a:t>barrystclair.com</a:t>
            </a:r>
            <a:r>
              <a:rPr lang="en-US" altLang="en-US" b="1" u="sng" dirty="0">
                <a:solidFill>
                  <a:srgbClr val="FF0000"/>
                </a:solidFill>
              </a:rPr>
              <a:t> </a:t>
            </a:r>
            <a:r>
              <a:rPr lang="en-US" altLang="en-US" b="0" u="none" dirty="0"/>
              <a:t>website</a:t>
            </a:r>
            <a:r>
              <a:rPr lang="en-US" altLang="en-US" b="0" dirty="0"/>
              <a:t>.</a:t>
            </a:r>
          </a:p>
          <a:p>
            <a:pPr marL="230292" indent="-230292">
              <a:spcBef>
                <a:spcPts val="0"/>
              </a:spcBef>
            </a:pPr>
            <a:endParaRPr lang="en-US" altLang="en-US" b="1" dirty="0"/>
          </a:p>
          <a:p>
            <a:pPr marL="230292" indent="-230292">
              <a:spcBef>
                <a:spcPts val="0"/>
              </a:spcBef>
            </a:pPr>
            <a:endParaRPr lang="en-US" altLang="en-US" dirty="0"/>
          </a:p>
          <a:p>
            <a:pPr marL="690875" lvl="1" indent="-230292">
              <a:spcBef>
                <a:spcPts val="0"/>
              </a:spcBef>
              <a:buFontTx/>
              <a:buChar char="•"/>
            </a:pPr>
            <a:r>
              <a:rPr lang="en-US" altLang="en-US" dirty="0"/>
              <a:t>You can attract non-believing students to hear the Gospel. In </a:t>
            </a:r>
            <a:r>
              <a:rPr lang="en-US" altLang="en-US" i="1" dirty="0"/>
              <a:t>The Magnet Effect</a:t>
            </a:r>
            <a:r>
              <a:rPr lang="en-US" altLang="en-US" dirty="0"/>
              <a:t>, Barry St. Clair offers simple yet powerful strategies and tools for outreach. Youth leaders will discover how to equip their students for involvement in outreach opportunities that will help them reach their friends for Christ.</a:t>
            </a:r>
          </a:p>
          <a:p>
            <a:pPr marL="460583" lvl="1">
              <a:spcBef>
                <a:spcPts val="0"/>
              </a:spcBef>
            </a:pPr>
            <a:endParaRPr lang="en-US" altLang="en-US" dirty="0"/>
          </a:p>
          <a:p>
            <a:pPr marL="690875" lvl="1" indent="-230292">
              <a:spcBef>
                <a:spcPts val="0"/>
              </a:spcBef>
              <a:buFontTx/>
              <a:buChar char="•"/>
            </a:pPr>
            <a:r>
              <a:rPr lang="en-US" altLang="en-US" i="1" dirty="0"/>
              <a:t>The Magnet Effect </a:t>
            </a:r>
            <a:r>
              <a:rPr lang="en-US" altLang="en-US" dirty="0"/>
              <a:t>gives step-by-step plans for selecting and preparing adult volunteers and student teams, developing a publicity plan, preparing a realistic budget, hosting the outreach, and doing effective follow-up.</a:t>
            </a:r>
          </a:p>
          <a:p>
            <a:pPr marL="460583" lvl="1">
              <a:spcBef>
                <a:spcPts val="0"/>
              </a:spcBef>
            </a:pPr>
            <a:endParaRPr lang="en-US" altLang="en-US" dirty="0"/>
          </a:p>
          <a:p>
            <a:pPr marL="690875" lvl="1" indent="-230292">
              <a:spcBef>
                <a:spcPts val="0"/>
              </a:spcBef>
              <a:buFontTx/>
              <a:buChar char="•"/>
            </a:pPr>
            <a:r>
              <a:rPr lang="en-US" altLang="en-US" dirty="0"/>
              <a:t>Included also is an Outreach Event Planner that walks the leaders through the entire process.</a:t>
            </a:r>
          </a:p>
        </p:txBody>
      </p:sp>
    </p:spTree>
    <p:extLst>
      <p:ext uri="{BB962C8B-B14F-4D97-AF65-F5344CB8AC3E}">
        <p14:creationId xmlns:p14="http://schemas.microsoft.com/office/powerpoint/2010/main" val="3446483738"/>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2B58973-FC1B-415E-BD8D-2A9AFF2CE6D0}" type="slidenum">
              <a:rPr lang="en-US" altLang="en-US" sz="1200">
                <a:solidFill>
                  <a:schemeClr val="tx1"/>
                </a:solidFill>
                <a:latin typeface="Times"/>
              </a:rPr>
              <a:pPr/>
              <a:t>91</a:t>
            </a:fld>
            <a:endParaRPr lang="en-US" altLang="en-US" sz="1200">
              <a:solidFill>
                <a:schemeClr val="tx1"/>
              </a:solidFill>
              <a:latin typeface="Times"/>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CHALLENGE</a:t>
            </a:r>
            <a:r>
              <a:rPr lang="en-US" altLang="en-US" dirty="0"/>
              <a:t>: Each Session has a “Take Away” for you. For this session, it is</a:t>
            </a:r>
            <a:r>
              <a:rPr lang="en-US" altLang="en-US" b="1" dirty="0"/>
              <a:t>:  Decide to do your next outreach ONLY when your leaders and kids have genuine relationships with non-believers.</a:t>
            </a:r>
          </a:p>
          <a:p>
            <a:pPr marL="230292" indent="-230292">
              <a:spcBef>
                <a:spcPts val="0"/>
              </a:spcBef>
            </a:pPr>
            <a:endParaRPr lang="en-US" altLang="en-US" dirty="0"/>
          </a:p>
          <a:p>
            <a:pPr marL="690875" lvl="1" indent="-230292">
              <a:spcBef>
                <a:spcPts val="0"/>
              </a:spcBef>
              <a:buFontTx/>
              <a:buChar char="•"/>
            </a:pPr>
            <a:r>
              <a:rPr lang="en-US" altLang="en-US" dirty="0"/>
              <a:t>In light of what we have just discussed, what 3 words immediately come to mind that will change the way you will do outreach? Write down those words. </a:t>
            </a:r>
          </a:p>
          <a:p>
            <a:pPr marL="460583" lvl="1">
              <a:spcBef>
                <a:spcPts val="0"/>
              </a:spcBef>
            </a:pPr>
            <a:endParaRPr lang="en-US" altLang="en-US" dirty="0"/>
          </a:p>
          <a:p>
            <a:pPr marL="690875" lvl="1" indent="-230292">
              <a:spcBef>
                <a:spcPts val="0"/>
              </a:spcBef>
              <a:buFontTx/>
              <a:buChar char="•"/>
            </a:pPr>
            <a:r>
              <a:rPr lang="en-US" altLang="en-US" dirty="0"/>
              <a:t>How can you shift your priorities to spend more time on the JFYM elements that build gospel-sharing relationships and less time planning events?</a:t>
            </a:r>
          </a:p>
          <a:p>
            <a:endParaRPr lang="en-US" altLang="en-US" dirty="0"/>
          </a:p>
        </p:txBody>
      </p:sp>
    </p:spTree>
    <p:extLst>
      <p:ext uri="{BB962C8B-B14F-4D97-AF65-F5344CB8AC3E}">
        <p14:creationId xmlns:p14="http://schemas.microsoft.com/office/powerpoint/2010/main" val="161636924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873F1680-B6D5-4828-A866-A6717786E6FC}" type="slidenum">
              <a:rPr lang="en-US" altLang="en-US" sz="1200">
                <a:solidFill>
                  <a:schemeClr val="tx1"/>
                </a:solidFill>
                <a:latin typeface="Times"/>
              </a:rPr>
              <a:pPr/>
              <a:t>92</a:t>
            </a:fld>
            <a:endParaRPr lang="en-US" altLang="en-US" sz="1200">
              <a:solidFill>
                <a:schemeClr val="tx1"/>
              </a:solidFill>
              <a:latin typeface="Times"/>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Time Alone </a:t>
            </a:r>
          </a:p>
          <a:p>
            <a:pPr marL="230292" indent="-230292" algn="ctr">
              <a:spcBef>
                <a:spcPts val="0"/>
              </a:spcBef>
            </a:pPr>
            <a:r>
              <a:rPr lang="en-US" altLang="en-US" b="1" dirty="0"/>
              <a:t>(10 min.)</a:t>
            </a:r>
          </a:p>
          <a:p>
            <a:pPr marL="230292" indent="-230292" algn="ctr">
              <a:spcBef>
                <a:spcPts val="0"/>
              </a:spcBef>
            </a:pPr>
            <a:endParaRPr lang="en-US" altLang="en-US" b="1" dirty="0"/>
          </a:p>
          <a:p>
            <a:pPr marL="230292" indent="-230292">
              <a:spcBef>
                <a:spcPts val="0"/>
              </a:spcBef>
            </a:pPr>
            <a:r>
              <a:rPr lang="en-US" altLang="en-US" b="1" dirty="0"/>
              <a:t>REFER </a:t>
            </a:r>
            <a:r>
              <a:rPr lang="en-US" altLang="en-US" dirty="0"/>
              <a:t>participants to the Schedule</a:t>
            </a:r>
            <a:r>
              <a:rPr lang="en-US" altLang="en-US" b="1" dirty="0"/>
              <a:t>.</a:t>
            </a:r>
          </a:p>
          <a:p>
            <a:pPr marL="230292" indent="-230292">
              <a:spcBef>
                <a:spcPts val="0"/>
              </a:spcBef>
            </a:pPr>
            <a:endParaRPr lang="en-US" altLang="en-US" b="1" dirty="0"/>
          </a:p>
          <a:p>
            <a:pPr>
              <a:spcBef>
                <a:spcPts val="0"/>
              </a:spcBef>
            </a:pPr>
            <a:r>
              <a:rPr lang="en-US" altLang="en-US" b="1" dirty="0"/>
              <a:t>INSTRUCT</a:t>
            </a:r>
            <a:r>
              <a:rPr lang="en-US" altLang="en-US" dirty="0"/>
              <a:t> participants during their Time Alone to</a:t>
            </a:r>
            <a:r>
              <a:rPr lang="en-US" altLang="en-US" baseline="0" dirty="0"/>
              <a:t> f</a:t>
            </a:r>
            <a:r>
              <a:rPr lang="en-US" altLang="en-US" dirty="0"/>
              <a:t>ill in the “Create Outreach Opportunities” Plan of Action (p. 100). Going forward think about why and how you will change your approach to creating outreach opportunities.</a:t>
            </a:r>
          </a:p>
          <a:p>
            <a:pPr marL="230292" indent="-230292"/>
            <a:endParaRPr lang="en-US" altLang="en-US" dirty="0"/>
          </a:p>
        </p:txBody>
      </p:sp>
    </p:spTree>
    <p:extLst>
      <p:ext uri="{BB962C8B-B14F-4D97-AF65-F5344CB8AC3E}">
        <p14:creationId xmlns:p14="http://schemas.microsoft.com/office/powerpoint/2010/main" val="126312554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B470C1AA-A7AD-4564-BCE0-F12447CA4937}" type="slidenum">
              <a:rPr lang="en-US" altLang="en-US" sz="1200">
                <a:solidFill>
                  <a:schemeClr val="tx1"/>
                </a:solidFill>
                <a:latin typeface="Times"/>
              </a:rPr>
              <a:pPr/>
              <a:t>93</a:t>
            </a:fld>
            <a:endParaRPr lang="en-US" altLang="en-US" sz="1200">
              <a:solidFill>
                <a:schemeClr val="tx1"/>
              </a:solidFill>
              <a:latin typeface="Times"/>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xfrm>
            <a:off x="530352" y="2807208"/>
            <a:ext cx="5943600" cy="6492240"/>
          </a:xfrm>
          <a:noFill/>
        </p:spPr>
        <p:txBody>
          <a:bodyPr/>
          <a:lstStyle/>
          <a:p>
            <a:pPr marL="230292" indent="-230292" algn="ctr">
              <a:spcBef>
                <a:spcPts val="0"/>
              </a:spcBef>
            </a:pPr>
            <a:r>
              <a:rPr lang="en-US" altLang="en-US" b="1" dirty="0"/>
              <a:t>Team Time </a:t>
            </a:r>
          </a:p>
          <a:p>
            <a:pPr marL="230292" indent="-230292" algn="ctr">
              <a:spcBef>
                <a:spcPts val="0"/>
              </a:spcBef>
            </a:pPr>
            <a:r>
              <a:rPr lang="en-US" altLang="en-US" b="1" dirty="0"/>
              <a:t>(15 min.)</a:t>
            </a:r>
          </a:p>
          <a:p>
            <a:pPr marL="230292" indent="-230292" algn="ctr">
              <a:spcBef>
                <a:spcPts val="0"/>
              </a:spcBef>
            </a:pPr>
            <a:endParaRPr lang="en-US" altLang="en-US" b="1" dirty="0"/>
          </a:p>
          <a:p>
            <a:pPr marL="230292" indent="-230292">
              <a:spcBef>
                <a:spcPts val="0"/>
              </a:spcBef>
            </a:pPr>
            <a:r>
              <a:rPr lang="en-US" altLang="en-US" b="1" dirty="0"/>
              <a:t>INSTRUCT</a:t>
            </a:r>
            <a:r>
              <a:rPr lang="en-US" altLang="en-US" dirty="0"/>
              <a:t> participants to:</a:t>
            </a:r>
          </a:p>
          <a:p>
            <a:pPr marL="230292" indent="-230292">
              <a:spcBef>
                <a:spcPts val="0"/>
              </a:spcBef>
            </a:pPr>
            <a:endParaRPr lang="en-US" altLang="en-US" dirty="0"/>
          </a:p>
          <a:p>
            <a:pPr marL="690875" lvl="1" indent="-230292">
              <a:spcBef>
                <a:spcPts val="0"/>
              </a:spcBef>
              <a:buFontTx/>
              <a:buChar char="•"/>
            </a:pPr>
            <a:r>
              <a:rPr lang="en-US" altLang="en-US" dirty="0"/>
              <a:t>Share your “Create Outreach Opportunities” Plan of Action with your team and describe how your future approach will change from the past? </a:t>
            </a:r>
          </a:p>
          <a:p>
            <a:pPr marL="460583" lvl="1">
              <a:spcBef>
                <a:spcPts val="0"/>
              </a:spcBef>
            </a:pPr>
            <a:endParaRPr lang="en-US" altLang="en-US" dirty="0"/>
          </a:p>
          <a:p>
            <a:pPr marL="690875" lvl="1" indent="-230292">
              <a:spcBef>
                <a:spcPts val="0"/>
              </a:spcBef>
              <a:buFontTx/>
              <a:buChar char="•"/>
            </a:pPr>
            <a:r>
              <a:rPr lang="en-US" altLang="en-US" dirty="0"/>
              <a:t>Pray in your “Prayer Triplet” offering God your plans to “Create Outreach Opportunities.”</a:t>
            </a:r>
            <a:r>
              <a:rPr lang="en-US" altLang="en-US" b="1" dirty="0"/>
              <a:t> </a:t>
            </a:r>
            <a:endParaRPr lang="en-US" altLang="en-US" dirty="0"/>
          </a:p>
          <a:p>
            <a:pPr marL="230292" indent="-230292">
              <a:spcBef>
                <a:spcPts val="0"/>
              </a:spcBef>
            </a:pPr>
            <a:endParaRPr lang="en-US" altLang="en-US" dirty="0"/>
          </a:p>
          <a:p>
            <a:pPr marL="230292" indent="-230292" algn="ctr">
              <a:spcBef>
                <a:spcPts val="0"/>
              </a:spcBef>
            </a:pPr>
            <a:r>
              <a:rPr lang="en-US" altLang="en-US" b="1" dirty="0"/>
              <a:t>Break </a:t>
            </a:r>
          </a:p>
          <a:p>
            <a:pPr marL="230292" indent="-230292" algn="ctr">
              <a:spcBef>
                <a:spcPts val="0"/>
              </a:spcBef>
            </a:pPr>
            <a:r>
              <a:rPr lang="en-US" altLang="en-US" b="1" dirty="0"/>
              <a:t>3:30 – 3:45</a:t>
            </a:r>
          </a:p>
          <a:p>
            <a:pPr marL="230292" indent="-230292" algn="ctr">
              <a:spcBef>
                <a:spcPts val="0"/>
              </a:spcBef>
            </a:pPr>
            <a:r>
              <a:rPr lang="en-US" altLang="en-US" b="1" dirty="0"/>
              <a:t>(15 min.)</a:t>
            </a:r>
          </a:p>
        </p:txBody>
      </p:sp>
    </p:spTree>
    <p:extLst>
      <p:ext uri="{BB962C8B-B14F-4D97-AF65-F5344CB8AC3E}">
        <p14:creationId xmlns:p14="http://schemas.microsoft.com/office/powerpoint/2010/main" val="22229233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94</a:t>
            </a:fld>
            <a:endParaRPr lang="en-US" altLang="en-US" sz="1200">
              <a:solidFill>
                <a:schemeClr val="tx1"/>
              </a:solidFill>
              <a:latin typeface="Times"/>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Putting it All Together</a:t>
            </a:r>
          </a:p>
          <a:p>
            <a:pPr algn="ctr">
              <a:spcBef>
                <a:spcPts val="0"/>
              </a:spcBef>
            </a:pPr>
            <a:r>
              <a:rPr lang="en-US" altLang="en-US" b="1" dirty="0"/>
              <a:t>3:45-5:00</a:t>
            </a:r>
          </a:p>
          <a:p>
            <a:pPr algn="ctr">
              <a:spcBef>
                <a:spcPts val="0"/>
              </a:spcBef>
            </a:pPr>
            <a:endParaRPr lang="en-US" altLang="en-US" b="1" dirty="0"/>
          </a:p>
          <a:p>
            <a:pPr>
              <a:spcBef>
                <a:spcPts val="0"/>
              </a:spcBef>
            </a:pPr>
            <a:r>
              <a:rPr lang="en-US" altLang="en-US" b="1" dirty="0"/>
              <a:t>INTRODUCE </a:t>
            </a:r>
            <a:r>
              <a:rPr lang="en-US" altLang="en-US" dirty="0"/>
              <a:t>the final Forum session--“Putting It All Together” in the </a:t>
            </a:r>
            <a:r>
              <a:rPr lang="en-US" altLang="en-US" i="1" dirty="0"/>
              <a:t>JFYM Notebook</a:t>
            </a:r>
            <a:r>
              <a:rPr lang="en-US" altLang="en-US" dirty="0"/>
              <a:t>.</a:t>
            </a:r>
          </a:p>
          <a:p>
            <a:pPr marL="690875" lvl="1" indent="-230292">
              <a:lnSpc>
                <a:spcPct val="90000"/>
              </a:lnSpc>
            </a:pPr>
            <a:endParaRPr lang="en-US" altLang="en-US" sz="700" dirty="0"/>
          </a:p>
        </p:txBody>
      </p:sp>
    </p:spTree>
    <p:extLst>
      <p:ext uri="{BB962C8B-B14F-4D97-AF65-F5344CB8AC3E}">
        <p14:creationId xmlns:p14="http://schemas.microsoft.com/office/powerpoint/2010/main" val="82546760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6A394349-F265-40A7-9E9F-7C675D09B380}" type="slidenum">
              <a:rPr lang="en-US" altLang="en-US" sz="1200">
                <a:solidFill>
                  <a:schemeClr val="tx1"/>
                </a:solidFill>
                <a:latin typeface="Times"/>
              </a:rPr>
              <a:pPr/>
              <a:t>95</a:t>
            </a:fld>
            <a:endParaRPr lang="en-US" altLang="en-US" sz="1200">
              <a:solidFill>
                <a:schemeClr val="tx1"/>
              </a:solidFill>
              <a:latin typeface="Times"/>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xfrm>
            <a:off x="530352" y="2807208"/>
            <a:ext cx="5943600" cy="6492240"/>
          </a:xfrm>
          <a:noFill/>
        </p:spPr>
        <p:txBody>
          <a:bodyPr/>
          <a:lstStyle/>
          <a:p>
            <a:pPr>
              <a:spcBef>
                <a:spcPts val="0"/>
              </a:spcBef>
            </a:pPr>
            <a:r>
              <a:rPr lang="en-US" altLang="en-US" b="1" dirty="0"/>
              <a:t>CHOOSE </a:t>
            </a:r>
            <a:r>
              <a:rPr lang="en-US" altLang="en-US" dirty="0"/>
              <a:t>a participant to read the goal on the slide:</a:t>
            </a:r>
          </a:p>
          <a:p>
            <a:pPr>
              <a:spcBef>
                <a:spcPts val="0"/>
              </a:spcBef>
            </a:pPr>
            <a:endParaRPr lang="en-US" altLang="en-US" dirty="0"/>
          </a:p>
          <a:p>
            <a:pPr lvl="1">
              <a:spcBef>
                <a:spcPts val="0"/>
              </a:spcBef>
            </a:pPr>
            <a:r>
              <a:rPr lang="en-US" altLang="en-US" dirty="0"/>
              <a:t>The Goal: to discover God’s unique plan of action for your Jesus-Focused Youth Ministry</a:t>
            </a:r>
          </a:p>
        </p:txBody>
      </p:sp>
    </p:spTree>
    <p:extLst>
      <p:ext uri="{BB962C8B-B14F-4D97-AF65-F5344CB8AC3E}">
        <p14:creationId xmlns:p14="http://schemas.microsoft.com/office/powerpoint/2010/main" val="96199705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CA82A03-3D77-4FA6-BF72-0BDA0D382A6A}" type="slidenum">
              <a:rPr lang="en-US" altLang="en-US" sz="1200">
                <a:solidFill>
                  <a:schemeClr val="tx1"/>
                </a:solidFill>
                <a:latin typeface="Times"/>
              </a:rPr>
              <a:pPr/>
              <a:t>96</a:t>
            </a:fld>
            <a:endParaRPr lang="en-US" altLang="en-US" sz="1200" dirty="0">
              <a:solidFill>
                <a:schemeClr val="tx1"/>
              </a:solidFill>
              <a:latin typeface="Times"/>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xfrm>
            <a:off x="530211" y="2807208"/>
            <a:ext cx="5943600" cy="6492240"/>
          </a:xfrm>
          <a:noFill/>
        </p:spPr>
        <p:txBody>
          <a:bodyPr/>
          <a:lstStyle/>
          <a:p>
            <a:r>
              <a:rPr lang="en-US" altLang="en-US" b="1" dirty="0"/>
              <a:t>ASK: </a:t>
            </a:r>
            <a:r>
              <a:rPr lang="en-US" altLang="en-US" dirty="0"/>
              <a:t>How do you put your total Jesus-Focused Youth Ministry plan together?</a:t>
            </a:r>
          </a:p>
        </p:txBody>
      </p:sp>
    </p:spTree>
    <p:extLst>
      <p:ext uri="{BB962C8B-B14F-4D97-AF65-F5344CB8AC3E}">
        <p14:creationId xmlns:p14="http://schemas.microsoft.com/office/powerpoint/2010/main" val="21443540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CC9C6B0D-3AEA-4FDF-9075-95A14123184A}" type="slidenum">
              <a:rPr lang="en-US" altLang="en-US" sz="1200">
                <a:solidFill>
                  <a:schemeClr val="tx1"/>
                </a:solidFill>
                <a:latin typeface="Times"/>
              </a:rPr>
              <a:pPr/>
              <a:t>97</a:t>
            </a:fld>
            <a:endParaRPr lang="en-US" altLang="en-US" sz="1200" dirty="0">
              <a:solidFill>
                <a:schemeClr val="tx1"/>
              </a:solidFill>
              <a:latin typeface="Times"/>
            </a:endParaRPr>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xfrm>
            <a:off x="530352" y="2807208"/>
            <a:ext cx="5943600" cy="6492240"/>
          </a:xfrm>
          <a:noFill/>
        </p:spPr>
        <p:txBody>
          <a:bodyPr/>
          <a:lstStyle/>
          <a:p>
            <a:pPr algn="ctr">
              <a:spcBef>
                <a:spcPts val="0"/>
              </a:spcBef>
            </a:pPr>
            <a:r>
              <a:rPr lang="en-US" altLang="en-US" b="1" dirty="0"/>
              <a:t>Prepare</a:t>
            </a:r>
          </a:p>
          <a:p>
            <a:pPr algn="ctr">
              <a:spcBef>
                <a:spcPts val="0"/>
              </a:spcBef>
            </a:pPr>
            <a:r>
              <a:rPr lang="en-US" altLang="en-US" b="1" dirty="0"/>
              <a:t>(5 min.)</a:t>
            </a:r>
          </a:p>
          <a:p>
            <a:pPr>
              <a:spcBef>
                <a:spcPts val="0"/>
              </a:spcBef>
            </a:pPr>
            <a:endParaRPr lang="en-US" altLang="en-US" b="1" dirty="0"/>
          </a:p>
          <a:p>
            <a:pPr>
              <a:spcBef>
                <a:spcPts val="0"/>
              </a:spcBef>
            </a:pPr>
            <a:r>
              <a:rPr lang="en-US" altLang="en-US" b="1" dirty="0"/>
              <a:t>INSTRUCT </a:t>
            </a:r>
            <a:r>
              <a:rPr lang="en-US" altLang="en-US" dirty="0"/>
              <a:t>participants to prepare by previewing the </a:t>
            </a:r>
            <a:r>
              <a:rPr lang="en-US" altLang="en-US" u="sng" dirty="0"/>
              <a:t>questions only</a:t>
            </a:r>
            <a:r>
              <a:rPr lang="en-US" altLang="en-US" dirty="0"/>
              <a:t> in the “Most Asked Questions” section of the </a:t>
            </a:r>
            <a:r>
              <a:rPr lang="en-US" altLang="en-US" i="1" dirty="0"/>
              <a:t>JFYM Notebook</a:t>
            </a:r>
            <a:r>
              <a:rPr lang="en-US" altLang="en-US" dirty="0"/>
              <a:t>, pages 101-114.</a:t>
            </a:r>
          </a:p>
        </p:txBody>
      </p:sp>
    </p:spTree>
    <p:extLst>
      <p:ext uri="{BB962C8B-B14F-4D97-AF65-F5344CB8AC3E}">
        <p14:creationId xmlns:p14="http://schemas.microsoft.com/office/powerpoint/2010/main" val="178848565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98</a:t>
            </a:fld>
            <a:endParaRPr lang="en-US" altLang="en-US" sz="1200" dirty="0">
              <a:solidFill>
                <a:schemeClr val="tx1"/>
              </a:solidFill>
              <a:latin typeface="Times"/>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xfrm>
            <a:off x="530352" y="2807208"/>
            <a:ext cx="5943600" cy="6492240"/>
          </a:xfrm>
          <a:noFill/>
        </p:spPr>
        <p:txBody>
          <a:bodyPr/>
          <a:lstStyle/>
          <a:p>
            <a:pPr marL="230292" indent="-230292" algn="ctr">
              <a:lnSpc>
                <a:spcPct val="90000"/>
              </a:lnSpc>
              <a:spcBef>
                <a:spcPts val="0"/>
              </a:spcBef>
            </a:pPr>
            <a:r>
              <a:rPr lang="en-US" altLang="en-US" b="1" dirty="0"/>
              <a:t>Large Group </a:t>
            </a:r>
            <a:endParaRPr lang="en-US" altLang="en-US" b="1" dirty="0">
              <a:solidFill>
                <a:srgbClr val="FF0000"/>
              </a:solidFill>
            </a:endParaRPr>
          </a:p>
          <a:p>
            <a:pPr marL="230292" indent="-230292" algn="ctr">
              <a:lnSpc>
                <a:spcPct val="90000"/>
              </a:lnSpc>
              <a:spcBef>
                <a:spcPts val="0"/>
              </a:spcBef>
            </a:pPr>
            <a:r>
              <a:rPr lang="en-US" altLang="en-US" b="1" dirty="0">
                <a:solidFill>
                  <a:srgbClr val="FF0000"/>
                </a:solidFill>
              </a:rPr>
              <a:t> </a:t>
            </a:r>
            <a:r>
              <a:rPr lang="en-US" altLang="en-US" b="1" dirty="0"/>
              <a:t>(25 min.) </a:t>
            </a:r>
            <a:endParaRPr lang="en-US" altLang="en-US" b="1" dirty="0">
              <a:solidFill>
                <a:srgbClr val="FF0000"/>
              </a:solidFill>
            </a:endParaRPr>
          </a:p>
          <a:p>
            <a:pPr marL="230292" indent="-230292" algn="ctr">
              <a:lnSpc>
                <a:spcPct val="90000"/>
              </a:lnSpc>
              <a:spcBef>
                <a:spcPts val="0"/>
              </a:spcBef>
            </a:pPr>
            <a:endParaRPr lang="en-US" altLang="en-US" b="1" dirty="0"/>
          </a:p>
          <a:p>
            <a:pPr marL="230292" indent="-230292">
              <a:lnSpc>
                <a:spcPct val="90000"/>
              </a:lnSpc>
              <a:spcBef>
                <a:spcPts val="0"/>
              </a:spcBef>
            </a:pPr>
            <a:r>
              <a:rPr lang="en-US" altLang="en-US" b="1" dirty="0"/>
              <a:t>REVIEW</a:t>
            </a:r>
            <a:r>
              <a:rPr lang="en-US" altLang="en-US" dirty="0"/>
              <a:t> the purpose of the JFYM Forum stated when we began the day. </a:t>
            </a:r>
          </a:p>
          <a:p>
            <a:pPr marL="230292" indent="-230292">
              <a:lnSpc>
                <a:spcPct val="90000"/>
              </a:lnSpc>
              <a:spcBef>
                <a:spcPts val="0"/>
              </a:spcBef>
            </a:pPr>
            <a:endParaRPr lang="en-US" altLang="en-US" dirty="0"/>
          </a:p>
          <a:p>
            <a:pPr marL="690875" lvl="1" indent="-230292">
              <a:lnSpc>
                <a:spcPct val="90000"/>
              </a:lnSpc>
              <a:spcBef>
                <a:spcPts val="0"/>
              </a:spcBef>
            </a:pPr>
            <a:r>
              <a:rPr lang="en-US" altLang="en-US" dirty="0"/>
              <a:t>To discover how to </a:t>
            </a:r>
            <a:r>
              <a:rPr lang="en-US" altLang="en-US" u="sng" dirty="0"/>
              <a:t>implement</a:t>
            </a:r>
            <a:r>
              <a:rPr lang="en-US" altLang="en-US" dirty="0"/>
              <a:t> and </a:t>
            </a:r>
            <a:r>
              <a:rPr lang="en-US" altLang="en-US" u="sng" dirty="0"/>
              <a:t>multiply</a:t>
            </a:r>
            <a:r>
              <a:rPr lang="en-US" altLang="en-US" dirty="0"/>
              <a:t> Jesus-Focused Youth Ministry</a:t>
            </a:r>
            <a:r>
              <a:rPr lang="en-US" altLang="en-US" b="1" dirty="0"/>
              <a:t> </a:t>
            </a:r>
            <a:r>
              <a:rPr lang="en-US" altLang="en-US" dirty="0"/>
              <a:t> </a:t>
            </a:r>
          </a:p>
          <a:p>
            <a:pPr marL="690875" lvl="1" indent="-230292">
              <a:lnSpc>
                <a:spcPct val="90000"/>
              </a:lnSpc>
              <a:spcBef>
                <a:spcPts val="0"/>
              </a:spcBef>
            </a:pPr>
            <a:endParaRPr lang="en-US" altLang="en-US" b="1" dirty="0"/>
          </a:p>
          <a:p>
            <a:pPr>
              <a:lnSpc>
                <a:spcPct val="90000"/>
              </a:lnSpc>
              <a:spcBef>
                <a:spcPts val="0"/>
              </a:spcBef>
            </a:pPr>
            <a:r>
              <a:rPr lang="en-US" altLang="en-US" b="1" dirty="0"/>
              <a:t>REVIEW </a:t>
            </a:r>
            <a:r>
              <a:rPr lang="en-US" altLang="en-US" dirty="0"/>
              <a:t>how they </a:t>
            </a:r>
            <a:r>
              <a:rPr lang="en-US" altLang="en-US" u="sng" dirty="0"/>
              <a:t>implement</a:t>
            </a:r>
            <a:r>
              <a:rPr lang="en-US" altLang="en-US" b="1" dirty="0"/>
              <a:t> </a:t>
            </a:r>
            <a:r>
              <a:rPr lang="en-US" altLang="en-US" dirty="0"/>
              <a:t>JFYM by briefly going back through the JFYM Overview diagram. </a:t>
            </a: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spcBef>
                <a:spcPts val="0"/>
              </a:spcBef>
            </a:pPr>
            <a:endParaRPr lang="en-US" altLang="en-US" sz="900" b="1" dirty="0">
              <a:solidFill>
                <a:srgbClr val="00CC99"/>
              </a:solidFill>
            </a:endParaRPr>
          </a:p>
        </p:txBody>
      </p:sp>
    </p:spTree>
    <p:extLst>
      <p:ext uri="{BB962C8B-B14F-4D97-AF65-F5344CB8AC3E}">
        <p14:creationId xmlns:p14="http://schemas.microsoft.com/office/powerpoint/2010/main" val="53148733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35560">
              <a:defRPr sz="3200">
                <a:solidFill>
                  <a:schemeClr val="bg1"/>
                </a:solidFill>
                <a:latin typeface="Helvetica" pitchFamily="2" charset="0"/>
                <a:ea typeface="ＭＳ Ｐゴシック" pitchFamily="-107" charset="-128"/>
              </a:defRPr>
            </a:lvl1pPr>
            <a:lvl2pPr marL="748448" indent="-287865" defTabSz="935560">
              <a:defRPr sz="3200">
                <a:solidFill>
                  <a:schemeClr val="bg1"/>
                </a:solidFill>
                <a:latin typeface="Helvetica" pitchFamily="2" charset="0"/>
                <a:ea typeface="ＭＳ Ｐゴシック" pitchFamily="-107" charset="-128"/>
              </a:defRPr>
            </a:lvl2pPr>
            <a:lvl3pPr marL="1151458" indent="-230292" defTabSz="935560">
              <a:defRPr sz="3200">
                <a:solidFill>
                  <a:schemeClr val="bg1"/>
                </a:solidFill>
                <a:latin typeface="Helvetica" pitchFamily="2" charset="0"/>
                <a:ea typeface="ＭＳ Ｐゴシック" pitchFamily="-107" charset="-128"/>
              </a:defRPr>
            </a:lvl3pPr>
            <a:lvl4pPr marL="1612041" indent="-230292" defTabSz="935560">
              <a:defRPr sz="3200">
                <a:solidFill>
                  <a:schemeClr val="bg1"/>
                </a:solidFill>
                <a:latin typeface="Helvetica" pitchFamily="2" charset="0"/>
                <a:ea typeface="ＭＳ Ｐゴシック" pitchFamily="-107" charset="-128"/>
              </a:defRPr>
            </a:lvl4pPr>
            <a:lvl5pPr marL="2072625" indent="-230292" defTabSz="935560">
              <a:defRPr sz="3200">
                <a:solidFill>
                  <a:schemeClr val="bg1"/>
                </a:solidFill>
                <a:latin typeface="Helvetica" pitchFamily="2" charset="0"/>
                <a:ea typeface="ＭＳ Ｐゴシック" pitchFamily="-107" charset="-128"/>
              </a:defRPr>
            </a:lvl5pPr>
            <a:lvl6pPr marL="253320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93791"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54375"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914958" indent="-230292" algn="ctr" defTabSz="935560"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fld id="{223B1C18-73A1-41FC-A367-A50A18892FF9}" type="slidenum">
              <a:rPr lang="en-US" altLang="en-US" sz="1200">
                <a:solidFill>
                  <a:schemeClr val="tx1"/>
                </a:solidFill>
                <a:latin typeface="Times"/>
              </a:rPr>
              <a:pPr/>
              <a:t>99</a:t>
            </a:fld>
            <a:endParaRPr lang="en-US" altLang="en-US" sz="1200" dirty="0">
              <a:solidFill>
                <a:schemeClr val="tx1"/>
              </a:solidFill>
              <a:latin typeface="Times"/>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xfrm>
            <a:off x="530352" y="2807208"/>
            <a:ext cx="5943600" cy="6492240"/>
          </a:xfrm>
          <a:noFill/>
        </p:spPr>
        <p:txBody>
          <a:bodyPr/>
          <a:lstStyle/>
          <a:p>
            <a:pPr>
              <a:lnSpc>
                <a:spcPct val="90000"/>
              </a:lnSpc>
              <a:spcBef>
                <a:spcPts val="0"/>
              </a:spcBef>
            </a:pPr>
            <a:r>
              <a:rPr lang="en-US" altLang="en-US" b="1" dirty="0"/>
              <a:t>REVIEW </a:t>
            </a:r>
            <a:r>
              <a:rPr lang="en-US" altLang="en-US" dirty="0"/>
              <a:t>by using the chart below--reminding them of each “Element”, the corresponding “Challenge”, and then holding up and describing how each “Suggested Resources” will help them implement the “Challenge”.</a:t>
            </a:r>
          </a:p>
          <a:p>
            <a:pPr>
              <a:lnSpc>
                <a:spcPct val="90000"/>
              </a:lnSpc>
              <a:spcBef>
                <a:spcPts val="0"/>
              </a:spcBef>
            </a:pPr>
            <a:endParaRPr lang="en-US" altLang="en-US" dirty="0"/>
          </a:p>
          <a:p>
            <a:pPr marL="230292" indent="-230292">
              <a:lnSpc>
                <a:spcPct val="90000"/>
              </a:lnSpc>
              <a:spcBef>
                <a:spcPts val="0"/>
              </a:spcBef>
            </a:pPr>
            <a:r>
              <a:rPr lang="en-US" altLang="en-US" b="1" dirty="0"/>
              <a:t>REFER </a:t>
            </a:r>
            <a:r>
              <a:rPr lang="en-US" altLang="en-US" dirty="0"/>
              <a:t>participants to the “Jesus-Focused Youth Ministry Summary” handout.</a:t>
            </a:r>
          </a:p>
          <a:p>
            <a:pPr marL="230292" indent="-230292">
              <a:lnSpc>
                <a:spcPct val="90000"/>
              </a:lnSpc>
              <a:spcBef>
                <a:spcPts val="0"/>
              </a:spcBef>
            </a:pPr>
            <a:endParaRPr lang="en-US" altLang="en-US" b="1" dirty="0"/>
          </a:p>
          <a:p>
            <a:pPr marL="230292" indent="-230292">
              <a:lnSpc>
                <a:spcPct val="90000"/>
              </a:lnSpc>
              <a:spcBef>
                <a:spcPts val="0"/>
              </a:spcBef>
            </a:pPr>
            <a:r>
              <a:rPr lang="en-US" altLang="en-US" b="1" dirty="0"/>
              <a:t>INSTRUCT </a:t>
            </a:r>
            <a:r>
              <a:rPr lang="en-US" altLang="en-US" dirty="0"/>
              <a:t>participants</a:t>
            </a:r>
            <a:r>
              <a:rPr lang="en-US" altLang="en-US" dirty="0">
                <a:solidFill>
                  <a:srgbClr val="FF0000"/>
                </a:solidFill>
              </a:rPr>
              <a:t> </a:t>
            </a:r>
            <a:r>
              <a:rPr lang="en-US" altLang="en-US" dirty="0"/>
              <a:t>to order resources at </a:t>
            </a:r>
            <a:r>
              <a:rPr lang="en-US" altLang="en-US" u="sng" dirty="0" err="1"/>
              <a:t>www.barrystclair.com</a:t>
            </a:r>
            <a:endParaRPr lang="en-US" altLang="en-US" b="1" dirty="0"/>
          </a:p>
          <a:p>
            <a:pPr marL="230292" indent="-230292">
              <a:lnSpc>
                <a:spcPct val="90000"/>
              </a:lnSpc>
              <a:spcBef>
                <a:spcPts val="0"/>
              </a:spcBef>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700"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pPr>
            <a:endParaRPr lang="en-US" altLang="en-US" sz="900" b="1" dirty="0"/>
          </a:p>
          <a:p>
            <a:pPr marL="230292" indent="-230292">
              <a:lnSpc>
                <a:spcPct val="90000"/>
              </a:lnSpc>
              <a:spcBef>
                <a:spcPts val="0"/>
              </a:spcBef>
            </a:pPr>
            <a:endParaRPr lang="en-US" altLang="en-US" sz="900" b="1" dirty="0">
              <a:solidFill>
                <a:srgbClr val="00CC99"/>
              </a:solidFill>
            </a:endParaRPr>
          </a:p>
        </p:txBody>
      </p:sp>
      <p:graphicFrame>
        <p:nvGraphicFramePr>
          <p:cNvPr id="704726" name="Group 214"/>
          <p:cNvGraphicFramePr>
            <a:graphicFrameLocks noGrp="1"/>
          </p:cNvGraphicFramePr>
          <p:nvPr>
            <p:extLst>
              <p:ext uri="{D42A27DB-BD31-4B8C-83A1-F6EECF244321}">
                <p14:modId xmlns:p14="http://schemas.microsoft.com/office/powerpoint/2010/main" val="4219308506"/>
              </p:ext>
            </p:extLst>
          </p:nvPr>
        </p:nvGraphicFramePr>
        <p:xfrm>
          <a:off x="639804" y="4101699"/>
          <a:ext cx="5726624" cy="3085857"/>
        </p:xfrm>
        <a:graphic>
          <a:graphicData uri="http://schemas.openxmlformats.org/drawingml/2006/table">
            <a:tbl>
              <a:tblPr/>
              <a:tblGrid>
                <a:gridCol w="2166980">
                  <a:extLst>
                    <a:ext uri="{9D8B030D-6E8A-4147-A177-3AD203B41FA5}">
                      <a16:colId xmlns:a16="http://schemas.microsoft.com/office/drawing/2014/main" val="20000"/>
                    </a:ext>
                  </a:extLst>
                </a:gridCol>
                <a:gridCol w="1779022">
                  <a:extLst>
                    <a:ext uri="{9D8B030D-6E8A-4147-A177-3AD203B41FA5}">
                      <a16:colId xmlns:a16="http://schemas.microsoft.com/office/drawing/2014/main" val="20001"/>
                    </a:ext>
                  </a:extLst>
                </a:gridCol>
                <a:gridCol w="1780622">
                  <a:extLst>
                    <a:ext uri="{9D8B030D-6E8A-4147-A177-3AD203B41FA5}">
                      <a16:colId xmlns:a16="http://schemas.microsoft.com/office/drawing/2014/main" val="20002"/>
                    </a:ext>
                  </a:extLst>
                </a:gridCol>
              </a:tblGrid>
              <a:tr h="0">
                <a:tc gridSpan="3">
                  <a:txBody>
                    <a:body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990000"/>
                          </a:solidFill>
                          <a:effectLst/>
                          <a:latin typeface="Arial" panose="020B0604020202020204" pitchFamily="34" charset="0"/>
                          <a:ea typeface="Times New Roman" pitchFamily="18" charset="0"/>
                          <a:cs typeface="Arial" panose="020B0604020202020204" pitchFamily="34" charset="0"/>
                        </a:rPr>
                        <a:t>Jesus-Focused Youth Ministry Summary</a:t>
                      </a:r>
                    </a:p>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990000"/>
                          </a:solidFill>
                          <a:effectLst/>
                          <a:latin typeface="Arial" panose="020B0604020202020204" pitchFamily="34" charset="0"/>
                          <a:ea typeface="Times New Roman" pitchFamily="18" charset="0"/>
                          <a:cs typeface="Arial" panose="020B0604020202020204" pitchFamily="34" charset="0"/>
                        </a:rPr>
                        <a:t>www.reach-out.org</a:t>
                      </a: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pPr marL="0" marR="0" lvl="0" indent="0" algn="ctr" defTabSz="928688"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pPr marL="0" marR="0" lvl="0" indent="0" algn="ctr" defTabSz="928688"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0"/>
                  </a:ext>
                </a:extLst>
              </a:tr>
              <a:tr h="169933">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990000"/>
                          </a:solidFill>
                          <a:effectLst/>
                          <a:latin typeface="Arial" charset="0"/>
                          <a:ea typeface="Times New Roman" pitchFamily="18" charset="0"/>
                          <a:cs typeface="Arial" charset="0"/>
                        </a:rPr>
                        <a:t>Element</a:t>
                      </a:r>
                      <a:endParaRPr kumimoji="0" lang="en-US" altLang="en-US" sz="2400" b="0" i="0" u="none" strike="noStrike" cap="none" normalizeH="0" baseline="0" dirty="0">
                        <a:ln>
                          <a:noFill/>
                        </a:ln>
                        <a:solidFill>
                          <a:srgbClr val="990000"/>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990000"/>
                          </a:solidFill>
                          <a:effectLst/>
                          <a:latin typeface="Arial" charset="0"/>
                          <a:ea typeface="Times New Roman" pitchFamily="18" charset="0"/>
                          <a:cs typeface="Arial" charset="0"/>
                        </a:rPr>
                        <a:t>Challenge</a:t>
                      </a: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a:ln>
                            <a:noFill/>
                          </a:ln>
                          <a:solidFill>
                            <a:srgbClr val="990000"/>
                          </a:solidFill>
                          <a:effectLst/>
                          <a:latin typeface="Arial" charset="0"/>
                          <a:ea typeface="Times New Roman" pitchFamily="18" charset="0"/>
                          <a:cs typeface="Arial" charset="0"/>
                        </a:rPr>
                        <a:t>Suggested Resources</a:t>
                      </a: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1"/>
                  </a:ext>
                </a:extLst>
              </a:tr>
              <a:tr h="424733">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Go Deeper with Christ   </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Carve out time to spend alone with God daily.</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Jesus No Equal</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Spending Time Alone With God</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The Heart of the Matter</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4887">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Pray with Passion                     </a:t>
                      </a:r>
                      <a:r>
                        <a:rPr kumimoji="0" lang="en-US" altLang="en-US" sz="1000" b="0" i="0" u="none" strike="noStrike" cap="none" normalizeH="0" baseline="0" dirty="0">
                          <a:ln>
                            <a:noFill/>
                          </a:ln>
                          <a:solidFill>
                            <a:schemeClr val="tx1"/>
                          </a:solidFill>
                          <a:effectLst/>
                          <a:latin typeface="Arial" charset="0"/>
                          <a:ea typeface="Times New Roman" pitchFamily="18" charset="0"/>
                          <a:cs typeface="Arial" charset="0"/>
                        </a:rPr>
                        <a:t>        </a:t>
                      </a:r>
                      <a:r>
                        <a:rPr lang="en-US" sz="1000" b="1" i="1" dirty="0">
                          <a:solidFill>
                            <a:srgbClr val="990000"/>
                          </a:solidFill>
                          <a:latin typeface="Helvetica Condensed" panose="020B0606020202030204" pitchFamily="34" charset="0"/>
                        </a:rPr>
                        <a:t>3/3/3</a:t>
                      </a:r>
                      <a:r>
                        <a:rPr kumimoji="0" lang="en-US" altLang="en-US" sz="1000" b="0" i="0" u="none" strike="noStrike" cap="none" normalizeH="0" baseline="0" dirty="0">
                          <a:ln>
                            <a:noFill/>
                          </a:ln>
                          <a:solidFill>
                            <a:schemeClr val="tx1"/>
                          </a:solidFill>
                          <a:effectLst/>
                          <a:latin typeface="Arial" charset="0"/>
                          <a:ea typeface="Times New Roman" pitchFamily="18" charset="0"/>
                          <a:cs typeface="Arial" charset="0"/>
                        </a:rPr>
                        <a:t> </a:t>
                      </a:r>
                      <a:endParaRPr kumimoji="0" lang="en-US" altLang="en-US" sz="10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Join a Prayer Triplet.</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An Awesome Way to Pray</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73901">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Build Leaders</a:t>
                      </a:r>
                      <a:endParaRPr lang="en-US" sz="1600" i="1" dirty="0">
                        <a:solidFill>
                          <a:srgbClr val="990000"/>
                        </a:solidFill>
                        <a:latin typeface="Helvetica Condensed" panose="020B0606020202030204" pitchFamily="34"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Build a Leadership Team.</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Building Leaders Series</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Parent Fuel</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592809">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Disciple Students </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Recruit 4-6 kids to disciple. </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Moving Toward Maturity Series</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Jesus No Equal</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Life Happens: Help Your Teenager Get Ready</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41097">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Penetrate the Culture </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Identify, pray for, and build a relationship with one lost teenager. </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Penetrating the Campus</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Taking Your Campus for Christ</a:t>
                      </a:r>
                      <a:endParaRPr kumimoji="0" lang="en-US" altLang="en-US" sz="8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72748">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Create Outreach Opportunities                </a:t>
                      </a:r>
                      <a:r>
                        <a:rPr lang="en-US" sz="1800" b="1" dirty="0">
                          <a:solidFill>
                            <a:srgbClr val="990000"/>
                          </a:solidFill>
                          <a:latin typeface="Helvetica" panose="020B0504020202030204" pitchFamily="34" charset="0"/>
                        </a:rPr>
                        <a:t>0</a:t>
                      </a: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0" u="none" strike="noStrike" cap="none" normalizeH="0" baseline="0" dirty="0">
                          <a:ln>
                            <a:noFill/>
                          </a:ln>
                          <a:solidFill>
                            <a:schemeClr val="tx1"/>
                          </a:solidFill>
                          <a:effectLst/>
                          <a:latin typeface="Arial" charset="0"/>
                          <a:ea typeface="Times New Roman" pitchFamily="18" charset="0"/>
                          <a:cs typeface="Arial" charset="0"/>
                        </a:rPr>
                        <a:t>Decide to build relationships before outreach. </a:t>
                      </a:r>
                      <a:endParaRPr kumimoji="0" lang="en-US" altLang="en-US" sz="8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800" b="0" i="1" u="none" strike="noStrike" cap="none" normalizeH="0" baseline="0" dirty="0">
                          <a:ln>
                            <a:noFill/>
                          </a:ln>
                          <a:solidFill>
                            <a:schemeClr val="tx1"/>
                          </a:solidFill>
                          <a:effectLst/>
                          <a:latin typeface="Arial" charset="0"/>
                          <a:ea typeface="Times New Roman" pitchFamily="18" charset="0"/>
                          <a:cs typeface="Arial" charset="0"/>
                        </a:rPr>
                        <a:t>The Magnet Effect</a:t>
                      </a:r>
                      <a:endParaRPr kumimoji="0" lang="en-US" altLang="en-US" sz="8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9" name="Rectangle 8"/>
          <p:cNvSpPr/>
          <p:nvPr/>
        </p:nvSpPr>
        <p:spPr bwMode="auto">
          <a:xfrm>
            <a:off x="2324221" y="4917599"/>
            <a:ext cx="372466" cy="208598"/>
          </a:xfrm>
          <a:prstGeom prst="rect">
            <a:avLst/>
          </a:prstGeom>
          <a:noFill/>
          <a:ln w="12700"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graphicFrame>
        <p:nvGraphicFramePr>
          <p:cNvPr id="11" name="Content Placeholder 2"/>
          <p:cNvGraphicFramePr>
            <a:graphicFrameLocks/>
          </p:cNvGraphicFramePr>
          <p:nvPr>
            <p:extLst>
              <p:ext uri="{D42A27DB-BD31-4B8C-83A1-F6EECF244321}">
                <p14:modId xmlns:p14="http://schemas.microsoft.com/office/powerpoint/2010/main" val="2796536309"/>
              </p:ext>
            </p:extLst>
          </p:nvPr>
        </p:nvGraphicFramePr>
        <p:xfrm>
          <a:off x="2446185" y="5553601"/>
          <a:ext cx="250502" cy="2762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7" name="Picture 3" descr="C:\Users\Elisa\Desktop\Penetrate the Cultur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2483" y="6520469"/>
            <a:ext cx="345220" cy="288131"/>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2289862" y="5978524"/>
            <a:ext cx="490462" cy="384175"/>
          </a:xfrm>
          <a:prstGeom prst="rect">
            <a:avLst/>
          </a:prstGeom>
        </p:spPr>
      </p:pic>
    </p:spTree>
    <p:extLst>
      <p:ext uri="{BB962C8B-B14F-4D97-AF65-F5344CB8AC3E}">
        <p14:creationId xmlns:p14="http://schemas.microsoft.com/office/powerpoint/2010/main" val="3866429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5588" cy="686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5588" cy="6864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90644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18405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1540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00690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7598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168748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52403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361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747606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595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40224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675951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6"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a:defRPr>
      </a:lvl2pPr>
      <a:lvl3pPr algn="ctr" rtl="0" eaLnBrk="0" fontAlgn="base" hangingPunct="0">
        <a:spcBef>
          <a:spcPct val="0"/>
        </a:spcBef>
        <a:spcAft>
          <a:spcPct val="0"/>
        </a:spcAft>
        <a:defRPr sz="4400">
          <a:solidFill>
            <a:schemeClr val="tx2"/>
          </a:solidFill>
          <a:latin typeface="Times"/>
        </a:defRPr>
      </a:lvl3pPr>
      <a:lvl4pPr algn="ctr" rtl="0" eaLnBrk="0" fontAlgn="base" hangingPunct="0">
        <a:spcBef>
          <a:spcPct val="0"/>
        </a:spcBef>
        <a:spcAft>
          <a:spcPct val="0"/>
        </a:spcAft>
        <a:defRPr sz="4400">
          <a:solidFill>
            <a:schemeClr val="tx2"/>
          </a:solidFill>
          <a:latin typeface="Times"/>
        </a:defRPr>
      </a:lvl4pPr>
      <a:lvl5pPr algn="ctr" rtl="0" eaLnBrk="0" fontAlgn="base" hangingPunct="0">
        <a:spcBef>
          <a:spcPct val="0"/>
        </a:spcBef>
        <a:spcAft>
          <a:spcPct val="0"/>
        </a:spcAft>
        <a:defRPr sz="4400">
          <a:solidFill>
            <a:schemeClr val="tx2"/>
          </a:solidFill>
          <a:latin typeface="Times"/>
        </a:defRPr>
      </a:lvl5pPr>
      <a:lvl6pPr marL="457200" algn="ctr" rtl="0" eaLnBrk="0" fontAlgn="base" hangingPunct="0">
        <a:spcBef>
          <a:spcPct val="0"/>
        </a:spcBef>
        <a:spcAft>
          <a:spcPct val="0"/>
        </a:spcAft>
        <a:defRPr sz="4400">
          <a:solidFill>
            <a:schemeClr val="tx2"/>
          </a:solidFill>
          <a:latin typeface="Times"/>
        </a:defRPr>
      </a:lvl6pPr>
      <a:lvl7pPr marL="914400" algn="ctr" rtl="0" eaLnBrk="0" fontAlgn="base" hangingPunct="0">
        <a:spcBef>
          <a:spcPct val="0"/>
        </a:spcBef>
        <a:spcAft>
          <a:spcPct val="0"/>
        </a:spcAft>
        <a:defRPr sz="4400">
          <a:solidFill>
            <a:schemeClr val="tx2"/>
          </a:solidFill>
          <a:latin typeface="Times"/>
        </a:defRPr>
      </a:lvl7pPr>
      <a:lvl8pPr marL="1371600" algn="ctr" rtl="0" eaLnBrk="0" fontAlgn="base" hangingPunct="0">
        <a:spcBef>
          <a:spcPct val="0"/>
        </a:spcBef>
        <a:spcAft>
          <a:spcPct val="0"/>
        </a:spcAft>
        <a:defRPr sz="4400">
          <a:solidFill>
            <a:schemeClr val="tx2"/>
          </a:solidFill>
          <a:latin typeface="Times"/>
        </a:defRPr>
      </a:lvl8pPr>
      <a:lvl9pPr marL="1828800" algn="ctr" rtl="0" eaLnBrk="0" fontAlgn="base" hangingPunct="0">
        <a:spcBef>
          <a:spcPct val="0"/>
        </a:spcBef>
        <a:spcAft>
          <a:spcPct val="0"/>
        </a:spcAft>
        <a:defRPr sz="4400">
          <a:solidFill>
            <a:schemeClr val="tx2"/>
          </a:solidFill>
          <a:latin typeface="Times"/>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0.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0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1.xml"/><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0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4.png"/></Relationships>
</file>

<file path=ppt/slides/_rels/slide10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3.xml"/><Relationship Id="rId1" Type="http://schemas.openxmlformats.org/officeDocument/2006/relationships/slideLayout" Target="../slideLayouts/slideLayout12.xml"/><Relationship Id="rId5" Type="http://schemas.openxmlformats.org/officeDocument/2006/relationships/image" Target="../media/image38.png"/><Relationship Id="rId4" Type="http://schemas.openxmlformats.org/officeDocument/2006/relationships/image" Target="../media/image37.jpg"/></Relationships>
</file>

<file path=ppt/slides/_rels/slide10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7.xml"/><Relationship Id="rId5" Type="http://schemas.openxmlformats.org/officeDocument/2006/relationships/image" Target="../media/image16.jpg"/><Relationship Id="rId4" Type="http://schemas.openxmlformats.org/officeDocument/2006/relationships/image" Target="../media/image15.jpg"/></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5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5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eg"/><Relationship Id="rId7" Type="http://schemas.openxmlformats.org/officeDocument/2006/relationships/diagramColors" Target="../diagrams/colors1.xml"/><Relationship Id="rId2" Type="http://schemas.openxmlformats.org/officeDocument/2006/relationships/notesSlide" Target="../notesSlides/notesSlide5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66.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4.png"/></Relationships>
</file>

<file path=ppt/slides/_rels/slide6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6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eg"/></Relationships>
</file>

<file path=ppt/slides/_rels/slide6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27.jp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9.xml"/><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0.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9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8.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9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jpeg"/><Relationship Id="rId7" Type="http://schemas.openxmlformats.org/officeDocument/2006/relationships/diagramColors" Target="../diagrams/colors2.xml"/><Relationship Id="rId2" Type="http://schemas.openxmlformats.org/officeDocument/2006/relationships/notesSlide" Target="../notesSlides/notesSlide99.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 y="1000125"/>
            <a:ext cx="7661275" cy="4897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7" name="Text Box 4"/>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a:solidFill>
                  <a:schemeClr val="tx1"/>
                </a:solidFill>
                <a:latin typeface="Times"/>
              </a:rPr>
              <a:t> </a:t>
            </a:r>
          </a:p>
        </p:txBody>
      </p:sp>
      <p:sp>
        <p:nvSpPr>
          <p:cNvPr id="11268" name="Text Box 5"/>
          <p:cNvSpPr txBox="1">
            <a:spLocks noChangeArrowheads="1"/>
          </p:cNvSpPr>
          <p:nvPr/>
        </p:nvSpPr>
        <p:spPr bwMode="auto">
          <a:xfrm>
            <a:off x="933450" y="1514475"/>
            <a:ext cx="72199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graphicFrame>
        <p:nvGraphicFramePr>
          <p:cNvPr id="531462" name="Group 6"/>
          <p:cNvGraphicFramePr>
            <a:graphicFrameLocks noGrp="1"/>
          </p:cNvGraphicFramePr>
          <p:nvPr>
            <p:extLst>
              <p:ext uri="{D42A27DB-BD31-4B8C-83A1-F6EECF244321}">
                <p14:modId xmlns:p14="http://schemas.microsoft.com/office/powerpoint/2010/main" val="3414384017"/>
              </p:ext>
            </p:extLst>
          </p:nvPr>
        </p:nvGraphicFramePr>
        <p:xfrm>
          <a:off x="238125" y="1377950"/>
          <a:ext cx="8604250" cy="3432175"/>
        </p:xfrm>
        <a:graphic>
          <a:graphicData uri="http://schemas.openxmlformats.org/drawingml/2006/table">
            <a:tbl>
              <a:tblPr/>
              <a:tblGrid>
                <a:gridCol w="1527175">
                  <a:extLst>
                    <a:ext uri="{9D8B030D-6E8A-4147-A177-3AD203B41FA5}">
                      <a16:colId xmlns:a16="http://schemas.microsoft.com/office/drawing/2014/main" val="20000"/>
                    </a:ext>
                  </a:extLst>
                </a:gridCol>
                <a:gridCol w="2489200">
                  <a:extLst>
                    <a:ext uri="{9D8B030D-6E8A-4147-A177-3AD203B41FA5}">
                      <a16:colId xmlns:a16="http://schemas.microsoft.com/office/drawing/2014/main" val="20001"/>
                    </a:ext>
                  </a:extLst>
                </a:gridCol>
                <a:gridCol w="2159000">
                  <a:extLst>
                    <a:ext uri="{9D8B030D-6E8A-4147-A177-3AD203B41FA5}">
                      <a16:colId xmlns:a16="http://schemas.microsoft.com/office/drawing/2014/main" val="20002"/>
                    </a:ext>
                  </a:extLst>
                </a:gridCol>
                <a:gridCol w="2428875">
                  <a:extLst>
                    <a:ext uri="{9D8B030D-6E8A-4147-A177-3AD203B41FA5}">
                      <a16:colId xmlns:a16="http://schemas.microsoft.com/office/drawing/2014/main" val="20003"/>
                    </a:ext>
                  </a:extLst>
                </a:gridCol>
              </a:tblGrid>
              <a:tr h="603250">
                <a:tc gridSpan="4">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600" b="0" i="0" u="none" strike="noStrike" cap="none" normalizeH="0" baseline="0" dirty="0">
                          <a:ln>
                            <a:noFill/>
                          </a:ln>
                          <a:solidFill>
                            <a:schemeClr val="bg1"/>
                          </a:solidFill>
                          <a:effectLst/>
                          <a:latin typeface="Helvetica" panose="020B0504020202030204" pitchFamily="34" charset="0"/>
                        </a:rPr>
                        <a:t>Jesus: “Ask the Lord of the harvest. . . to send out workers. . . into his harvest field.”</a:t>
                      </a:r>
                    </a:p>
                  </a:txBody>
                  <a:tcPr anchor="ctr" anchorCtr="1"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C0000"/>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1355725">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000" b="1" i="0" u="none" strike="noStrike" cap="none" normalizeH="0" baseline="0" dirty="0">
                        <a:ln>
                          <a:noFill/>
                        </a:ln>
                        <a:solidFill>
                          <a:srgbClr val="4C0000"/>
                        </a:solidFill>
                        <a:effectLst/>
                        <a:latin typeface="Helvetica" panose="020B050402020203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800" b="1" i="0" u="none" strike="noStrike" cap="none" normalizeH="0" baseline="0" dirty="0">
                          <a:ln>
                            <a:noFill/>
                          </a:ln>
                          <a:solidFill>
                            <a:srgbClr val="4C0000"/>
                          </a:solidFill>
                          <a:effectLst/>
                          <a:latin typeface="Helvetica" panose="020B0504020202030204" pitchFamily="34" charset="0"/>
                        </a:rPr>
                        <a:t>ACTION: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1000" b="1" i="0" u="none" strike="noStrike" cap="none" normalizeH="0" baseline="0">
                        <a:ln>
                          <a:noFill/>
                        </a:ln>
                        <a:solidFill>
                          <a:srgbClr val="4C0000"/>
                        </a:solidFill>
                        <a:effectLst/>
                        <a:latin typeface="Helvetica" panose="020B050402020203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1" i="0" u="none" strike="noStrike" cap="none" normalizeH="0" baseline="0">
                          <a:ln>
                            <a:noFill/>
                          </a:ln>
                          <a:solidFill>
                            <a:srgbClr val="4C0000"/>
                          </a:solidFill>
                          <a:effectLst/>
                          <a:latin typeface="Helvetica" panose="020B0504020202030204" pitchFamily="34" charset="0"/>
                        </a:rPr>
                        <a:t>PRAY</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to pursue Jesus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1000" b="1" i="0" u="none" strike="noStrike" cap="none" normalizeH="0" baseline="0">
                        <a:ln>
                          <a:noFill/>
                        </a:ln>
                        <a:solidFill>
                          <a:srgbClr val="4C0000"/>
                        </a:solidFill>
                        <a:effectLst/>
                        <a:latin typeface="Helvetica" panose="020B050402020203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1" i="0" u="none" strike="noStrike" cap="none" normalizeH="0" baseline="0">
                          <a:ln>
                            <a:noFill/>
                          </a:ln>
                          <a:solidFill>
                            <a:srgbClr val="4C0000"/>
                          </a:solidFill>
                          <a:effectLst/>
                          <a:latin typeface="Helvetica" panose="020B0504020202030204" pitchFamily="34" charset="0"/>
                        </a:rPr>
                        <a:t>EQUIP</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to multiply leaders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1000" b="1" i="0" u="none" strike="noStrike" cap="none" normalizeH="0" baseline="0">
                        <a:ln>
                          <a:noFill/>
                        </a:ln>
                        <a:solidFill>
                          <a:srgbClr val="4C0000"/>
                        </a:solidFill>
                        <a:effectLst/>
                        <a:latin typeface="Helvetica" panose="020B050402020203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1" i="0" u="none" strike="noStrike" cap="none" normalizeH="0" baseline="0">
                          <a:ln>
                            <a:noFill/>
                          </a:ln>
                          <a:solidFill>
                            <a:srgbClr val="4C0000"/>
                          </a:solidFill>
                          <a:effectLst/>
                          <a:latin typeface="Helvetica" panose="020B0504020202030204" pitchFamily="34" charset="0"/>
                        </a:rPr>
                        <a:t>EVANGELIZE</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to reach people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473200">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1000" b="0" i="0" u="none" strike="noStrike" cap="none" normalizeH="0" baseline="0">
                        <a:ln>
                          <a:noFill/>
                        </a:ln>
                        <a:solidFill>
                          <a:srgbClr val="4C0000"/>
                        </a:solidFill>
                        <a:effectLst/>
                        <a:latin typeface="Helvetica" panose="020B0504020202030204" pitchFamily="34" charset="0"/>
                      </a:endParaRP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1800" b="1" i="0" u="none" strike="noStrike" cap="none" normalizeH="0" baseline="0">
                          <a:ln>
                            <a:noFill/>
                          </a:ln>
                          <a:solidFill>
                            <a:srgbClr val="4C0000"/>
                          </a:solidFill>
                          <a:effectLst/>
                          <a:latin typeface="Helvetica" panose="020B0504020202030204" pitchFamily="34" charset="0"/>
                        </a:rPr>
                        <a:t>STRATEGY: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5000"/>
                        </a:lnSpc>
                        <a:spcBef>
                          <a:spcPct val="20000"/>
                        </a:spcBef>
                        <a:spcAft>
                          <a:spcPct val="0"/>
                        </a:spcAft>
                        <a:buClrTx/>
                        <a:buSzTx/>
                        <a:buFontTx/>
                        <a:buNone/>
                        <a:tabLst/>
                      </a:pPr>
                      <a:endParaRPr kumimoji="0" lang="en-US" altLang="en-US" sz="1000" b="0" i="0" u="none" strike="noStrike" cap="none" normalizeH="0" baseline="0">
                        <a:ln>
                          <a:noFill/>
                        </a:ln>
                        <a:solidFill>
                          <a:srgbClr val="4C0000"/>
                        </a:solidFill>
                        <a:effectLst/>
                        <a:latin typeface="Helvetica" panose="020B0504020202030204" pitchFamily="34" charset="0"/>
                      </a:endParaRPr>
                    </a:p>
                    <a:p>
                      <a:pPr marL="0" marR="0" lvl="0" indent="0" algn="ctr" defTabSz="914400" rtl="0" eaLnBrk="0" fontAlgn="base" latinLnBrk="0" hangingPunct="0">
                        <a:lnSpc>
                          <a:spcPct val="105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Go Deeper with Christ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Pray with Passion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1000" b="0" i="0" u="none" strike="noStrike" cap="none" normalizeH="0" baseline="0">
                        <a:ln>
                          <a:noFill/>
                        </a:ln>
                        <a:solidFill>
                          <a:srgbClr val="4C0000"/>
                        </a:solidFill>
                        <a:effectLst/>
                        <a:latin typeface="Helvetica" panose="020B050402020203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Build Leaders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a:ln>
                            <a:noFill/>
                          </a:ln>
                          <a:solidFill>
                            <a:srgbClr val="4C0000"/>
                          </a:solidFill>
                          <a:effectLst/>
                          <a:latin typeface="Helvetica" panose="020B0504020202030204" pitchFamily="34" charset="0"/>
                        </a:rPr>
                        <a:t>Disciple Students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1000" b="0" i="0" u="none" strike="noStrike" cap="none" normalizeH="0" baseline="0" dirty="0">
                        <a:ln>
                          <a:noFill/>
                        </a:ln>
                        <a:solidFill>
                          <a:srgbClr val="4C0000"/>
                        </a:solidFill>
                        <a:effectLst/>
                        <a:latin typeface="Helvetica" panose="020B0504020202030204" pitchFamily="34"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1800" b="0" i="0" u="none" strike="noStrike" cap="none" normalizeH="0" baseline="0" dirty="0">
                          <a:ln>
                            <a:noFill/>
                          </a:ln>
                          <a:solidFill>
                            <a:srgbClr val="4C0000"/>
                          </a:solidFill>
                          <a:effectLst/>
                          <a:latin typeface="Helvetica" panose="020B0504020202030204" pitchFamily="34" charset="0"/>
                        </a:rPr>
                        <a:t>Penetrate the Culture</a:t>
                      </a:r>
                    </a:p>
                    <a:p>
                      <a:pPr marL="0" marR="0" lvl="0" indent="0" algn="ctr"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dirty="0">
                          <a:ln>
                            <a:noFill/>
                          </a:ln>
                          <a:solidFill>
                            <a:srgbClr val="4C0000"/>
                          </a:solidFill>
                          <a:effectLst/>
                          <a:latin typeface="Helvetica" panose="020B0504020202030204" pitchFamily="34" charset="0"/>
                        </a:rPr>
                        <a:t>Create Outreach Opportunities</a:t>
                      </a:r>
                    </a:p>
                    <a:p>
                      <a:pPr marL="0" marR="0" lvl="0" indent="0" algn="ctr" defTabSz="914400" rtl="0" eaLnBrk="0" fontAlgn="base" latinLnBrk="0" hangingPunct="0">
                        <a:lnSpc>
                          <a:spcPct val="90000"/>
                        </a:lnSpc>
                        <a:spcBef>
                          <a:spcPct val="20000"/>
                        </a:spcBef>
                        <a:spcAft>
                          <a:spcPct val="0"/>
                        </a:spcAft>
                        <a:buClrTx/>
                        <a:buSzTx/>
                        <a:buFontTx/>
                        <a:buNone/>
                        <a:tabLst/>
                      </a:pPr>
                      <a:endParaRPr kumimoji="0" lang="en-US" altLang="en-US" sz="800" b="0" i="0" u="none" strike="noStrike" cap="none" normalizeH="0" baseline="0" dirty="0">
                        <a:ln>
                          <a:noFill/>
                        </a:ln>
                        <a:solidFill>
                          <a:srgbClr val="4C0000"/>
                        </a:solidFill>
                        <a:effectLst/>
                        <a:latin typeface="Helvetica" panose="020B050402020203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11288" name="Text Box 27"/>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14</a:t>
            </a:r>
            <a:br>
              <a:rPr lang="en-US" altLang="en-US" sz="2400" i="1" dirty="0">
                <a:solidFill>
                  <a:srgbClr val="4C0000"/>
                </a:solidFill>
                <a:latin typeface="Arial MT" charset="0"/>
              </a:rPr>
            </a:br>
            <a:endParaRPr lang="en-US" altLang="en-US" sz="1800" b="1" i="1" dirty="0">
              <a:solidFill>
                <a:srgbClr val="4C0000"/>
              </a:solidFill>
              <a:latin typeface="Arial MT" charset="0"/>
            </a:endParaRPr>
          </a:p>
        </p:txBody>
      </p:sp>
      <p:sp>
        <p:nvSpPr>
          <p:cNvPr id="11289" name="Text Box 28"/>
          <p:cNvSpPr txBox="1">
            <a:spLocks noChangeArrowheads="1"/>
          </p:cNvSpPr>
          <p:nvPr/>
        </p:nvSpPr>
        <p:spPr bwMode="auto">
          <a:xfrm>
            <a:off x="387350" y="2667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5"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5458" name="Rectangle 2"/>
          <p:cNvSpPr>
            <a:spLocks noGrp="1" noChangeArrowheads="1"/>
          </p:cNvSpPr>
          <p:nvPr>
            <p:ph type="title" idx="4294967295"/>
          </p:nvPr>
        </p:nvSpPr>
        <p:spPr bwMode="auto">
          <a:xfrm>
            <a:off x="622300" y="456438"/>
            <a:ext cx="8229600" cy="1143000"/>
          </a:xfrm>
          <a:prstGeom prst="rect">
            <a:avLst/>
          </a:prstGeom>
          <a:ln>
            <a:miter lim="800000"/>
            <a:headEnd/>
            <a:tailEnd/>
          </a:ln>
        </p:spPr>
        <p:txBody>
          <a:bodyPr/>
          <a:lstStyle/>
          <a:p>
            <a:pPr>
              <a:defRPr/>
            </a:pPr>
            <a:r>
              <a:rPr lang="en-US" altLang="en-US" b="1" dirty="0">
                <a:solidFill>
                  <a:srgbClr val="4C0000"/>
                </a:solidFill>
                <a:effectLst>
                  <a:outerShdw blurRad="38100" dist="38100" dir="2700000" algn="tl">
                    <a:srgbClr val="C0C0C0"/>
                  </a:outerShdw>
                </a:effectLst>
                <a:latin typeface="Helvetica" pitchFamily="2" charset="0"/>
              </a:rPr>
              <a:t>Equip &amp; Multiply</a:t>
            </a:r>
          </a:p>
        </p:txBody>
      </p:sp>
      <p:sp>
        <p:nvSpPr>
          <p:cNvPr id="89092" name="Rectangle 31"/>
          <p:cNvSpPr>
            <a:spLocks noChangeArrowheads="1"/>
          </p:cNvSpPr>
          <p:nvPr/>
        </p:nvSpPr>
        <p:spPr bwMode="auto">
          <a:xfrm>
            <a:off x="4610100" y="2997200"/>
            <a:ext cx="114300" cy="914400"/>
          </a:xfrm>
          <a:prstGeom prst="rect">
            <a:avLst/>
          </a:prstGeom>
          <a:solidFill>
            <a:srgbClr val="800000"/>
          </a:solidFill>
          <a:ln w="9525">
            <a:solidFill>
              <a:srgbClr val="800000"/>
            </a:solidFill>
            <a:miter lim="800000"/>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093" name="Rectangle 32"/>
          <p:cNvSpPr>
            <a:spLocks noChangeArrowheads="1"/>
          </p:cNvSpPr>
          <p:nvPr/>
        </p:nvSpPr>
        <p:spPr bwMode="auto">
          <a:xfrm rot="3237896">
            <a:off x="3810000" y="2590800"/>
            <a:ext cx="114300" cy="914400"/>
          </a:xfrm>
          <a:prstGeom prst="rect">
            <a:avLst/>
          </a:prstGeom>
          <a:solidFill>
            <a:srgbClr val="800000"/>
          </a:solidFill>
          <a:ln w="9525">
            <a:solidFill>
              <a:srgbClr val="800000"/>
            </a:solidFill>
            <a:miter lim="800000"/>
            <a:headEnd/>
            <a:tailEnd/>
          </a:ln>
        </p:spPr>
        <p:txBody>
          <a:bodyPr rot="10800000"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094" name="Rectangle 33"/>
          <p:cNvSpPr>
            <a:spLocks noChangeArrowheads="1"/>
          </p:cNvSpPr>
          <p:nvPr/>
        </p:nvSpPr>
        <p:spPr bwMode="auto">
          <a:xfrm rot="18362104" flipH="1">
            <a:off x="5359400" y="2616200"/>
            <a:ext cx="114300" cy="914400"/>
          </a:xfrm>
          <a:prstGeom prst="rect">
            <a:avLst/>
          </a:prstGeom>
          <a:solidFill>
            <a:srgbClr val="800000"/>
          </a:solidFill>
          <a:ln w="9525">
            <a:solidFill>
              <a:srgbClr val="800000"/>
            </a:solidFill>
            <a:miter lim="800000"/>
            <a:headEnd/>
            <a:tailEnd/>
          </a:ln>
        </p:spPr>
        <p:txBody>
          <a:bodyPr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095" name="Rectangle 34"/>
          <p:cNvSpPr>
            <a:spLocks noChangeArrowheads="1"/>
          </p:cNvSpPr>
          <p:nvPr/>
        </p:nvSpPr>
        <p:spPr bwMode="auto">
          <a:xfrm>
            <a:off x="4622800" y="1511300"/>
            <a:ext cx="114300" cy="914400"/>
          </a:xfrm>
          <a:prstGeom prst="rect">
            <a:avLst/>
          </a:prstGeom>
          <a:solidFill>
            <a:srgbClr val="800000"/>
          </a:solidFill>
          <a:ln w="9525">
            <a:solidFill>
              <a:srgbClr val="800000"/>
            </a:solidFill>
            <a:miter lim="800000"/>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096" name="Rectangle 35"/>
          <p:cNvSpPr>
            <a:spLocks noChangeArrowheads="1"/>
          </p:cNvSpPr>
          <p:nvPr/>
        </p:nvSpPr>
        <p:spPr bwMode="auto">
          <a:xfrm rot="3237896">
            <a:off x="3530600" y="4318000"/>
            <a:ext cx="114300" cy="914400"/>
          </a:xfrm>
          <a:prstGeom prst="rect">
            <a:avLst/>
          </a:prstGeom>
          <a:solidFill>
            <a:srgbClr val="800000"/>
          </a:solidFill>
          <a:ln w="9525">
            <a:solidFill>
              <a:srgbClr val="800000"/>
            </a:solidFill>
            <a:miter lim="800000"/>
            <a:headEnd/>
            <a:tailEnd/>
          </a:ln>
        </p:spPr>
        <p:txBody>
          <a:bodyPr rot="10800000"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097" name="Rectangle 36"/>
          <p:cNvSpPr>
            <a:spLocks noChangeArrowheads="1"/>
          </p:cNvSpPr>
          <p:nvPr/>
        </p:nvSpPr>
        <p:spPr bwMode="auto">
          <a:xfrm rot="18362104" flipH="1">
            <a:off x="5651500" y="4318000"/>
            <a:ext cx="114300" cy="914400"/>
          </a:xfrm>
          <a:prstGeom prst="rect">
            <a:avLst/>
          </a:prstGeom>
          <a:solidFill>
            <a:srgbClr val="800000"/>
          </a:solidFill>
          <a:ln w="9525">
            <a:solidFill>
              <a:srgbClr val="800000"/>
            </a:solidFill>
            <a:miter lim="800000"/>
            <a:headEnd/>
            <a:tailEnd/>
          </a:ln>
        </p:spPr>
        <p:txBody>
          <a:bodyPr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098" name="Oval 30"/>
          <p:cNvSpPr>
            <a:spLocks noChangeArrowheads="1"/>
          </p:cNvSpPr>
          <p:nvPr/>
        </p:nvSpPr>
        <p:spPr bwMode="auto">
          <a:xfrm>
            <a:off x="4051300" y="1993900"/>
            <a:ext cx="1257300" cy="1257300"/>
          </a:xfrm>
          <a:prstGeom prst="ellipse">
            <a:avLst/>
          </a:prstGeom>
          <a:solidFill>
            <a:srgbClr val="800000"/>
          </a:solidFill>
          <a:ln w="9525">
            <a:solidFill>
              <a:srgbClr val="800000"/>
            </a:solidFill>
            <a:round/>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dirty="0"/>
              <a:t>1</a:t>
            </a:r>
          </a:p>
        </p:txBody>
      </p:sp>
      <p:sp>
        <p:nvSpPr>
          <p:cNvPr id="89099" name="Rectangle 38"/>
          <p:cNvSpPr>
            <a:spLocks noChangeArrowheads="1"/>
          </p:cNvSpPr>
          <p:nvPr/>
        </p:nvSpPr>
        <p:spPr bwMode="auto">
          <a:xfrm rot="3237896">
            <a:off x="1905000" y="4851400"/>
            <a:ext cx="114300" cy="914400"/>
          </a:xfrm>
          <a:prstGeom prst="rect">
            <a:avLst/>
          </a:prstGeom>
          <a:solidFill>
            <a:srgbClr val="800000"/>
          </a:solidFill>
          <a:ln w="9525">
            <a:solidFill>
              <a:srgbClr val="800000"/>
            </a:solidFill>
            <a:miter lim="800000"/>
            <a:headEnd/>
            <a:tailEnd/>
          </a:ln>
        </p:spPr>
        <p:txBody>
          <a:bodyPr rot="10800000"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0" name="Rectangle 39"/>
          <p:cNvSpPr>
            <a:spLocks noChangeArrowheads="1"/>
          </p:cNvSpPr>
          <p:nvPr/>
        </p:nvSpPr>
        <p:spPr bwMode="auto">
          <a:xfrm rot="18362104" flipH="1">
            <a:off x="3454400" y="4876800"/>
            <a:ext cx="114300" cy="914400"/>
          </a:xfrm>
          <a:prstGeom prst="rect">
            <a:avLst/>
          </a:prstGeom>
          <a:solidFill>
            <a:srgbClr val="800000"/>
          </a:solidFill>
          <a:ln w="9525">
            <a:solidFill>
              <a:srgbClr val="800000"/>
            </a:solidFill>
            <a:miter lim="800000"/>
            <a:headEnd/>
            <a:tailEnd/>
          </a:ln>
        </p:spPr>
        <p:txBody>
          <a:bodyPr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1" name="Rectangle 40"/>
          <p:cNvSpPr>
            <a:spLocks noChangeArrowheads="1"/>
          </p:cNvSpPr>
          <p:nvPr/>
        </p:nvSpPr>
        <p:spPr bwMode="auto">
          <a:xfrm>
            <a:off x="2717800" y="3771900"/>
            <a:ext cx="114300" cy="914400"/>
          </a:xfrm>
          <a:prstGeom prst="rect">
            <a:avLst/>
          </a:prstGeom>
          <a:solidFill>
            <a:srgbClr val="800000"/>
          </a:solidFill>
          <a:ln w="9525">
            <a:solidFill>
              <a:srgbClr val="800000"/>
            </a:solidFill>
            <a:miter lim="800000"/>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2" name="Oval 41"/>
          <p:cNvSpPr>
            <a:spLocks noChangeArrowheads="1"/>
          </p:cNvSpPr>
          <p:nvPr/>
        </p:nvSpPr>
        <p:spPr bwMode="auto">
          <a:xfrm>
            <a:off x="2146300" y="4254500"/>
            <a:ext cx="1257300" cy="1257300"/>
          </a:xfrm>
          <a:prstGeom prst="ellipse">
            <a:avLst/>
          </a:prstGeom>
          <a:solidFill>
            <a:srgbClr val="800000"/>
          </a:solidFill>
          <a:ln w="9525">
            <a:solidFill>
              <a:srgbClr val="800000"/>
            </a:solidFill>
            <a:round/>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dirty="0"/>
              <a:t>2</a:t>
            </a:r>
          </a:p>
        </p:txBody>
      </p:sp>
      <p:sp>
        <p:nvSpPr>
          <p:cNvPr id="89103" name="Rectangle 42"/>
          <p:cNvSpPr>
            <a:spLocks noChangeArrowheads="1"/>
          </p:cNvSpPr>
          <p:nvPr/>
        </p:nvSpPr>
        <p:spPr bwMode="auto">
          <a:xfrm rot="3237896">
            <a:off x="5600700" y="4965700"/>
            <a:ext cx="114300" cy="914400"/>
          </a:xfrm>
          <a:prstGeom prst="rect">
            <a:avLst/>
          </a:prstGeom>
          <a:solidFill>
            <a:srgbClr val="800000"/>
          </a:solidFill>
          <a:ln w="9525">
            <a:solidFill>
              <a:srgbClr val="800000"/>
            </a:solidFill>
            <a:miter lim="800000"/>
            <a:headEnd/>
            <a:tailEnd/>
          </a:ln>
        </p:spPr>
        <p:txBody>
          <a:bodyPr rot="10800000"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4" name="Rectangle 43"/>
          <p:cNvSpPr>
            <a:spLocks noChangeArrowheads="1"/>
          </p:cNvSpPr>
          <p:nvPr/>
        </p:nvSpPr>
        <p:spPr bwMode="auto">
          <a:xfrm rot="18362104" flipH="1">
            <a:off x="7150100" y="4991100"/>
            <a:ext cx="114300" cy="914400"/>
          </a:xfrm>
          <a:prstGeom prst="rect">
            <a:avLst/>
          </a:prstGeom>
          <a:solidFill>
            <a:srgbClr val="800000"/>
          </a:solidFill>
          <a:ln w="9525">
            <a:solidFill>
              <a:srgbClr val="800000"/>
            </a:solidFill>
            <a:miter lim="800000"/>
            <a:headEnd/>
            <a:tailEnd/>
          </a:ln>
        </p:spPr>
        <p:txBody>
          <a:bodyPr vert="eaVert"/>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5" name="Rectangle 44"/>
          <p:cNvSpPr>
            <a:spLocks noChangeArrowheads="1"/>
          </p:cNvSpPr>
          <p:nvPr/>
        </p:nvSpPr>
        <p:spPr bwMode="auto">
          <a:xfrm>
            <a:off x="6413500" y="3886200"/>
            <a:ext cx="114300" cy="914400"/>
          </a:xfrm>
          <a:prstGeom prst="rect">
            <a:avLst/>
          </a:prstGeom>
          <a:solidFill>
            <a:srgbClr val="800000"/>
          </a:solidFill>
          <a:ln w="9525">
            <a:solidFill>
              <a:srgbClr val="800000"/>
            </a:solidFill>
            <a:miter lim="800000"/>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6" name="Oval 45"/>
          <p:cNvSpPr>
            <a:spLocks noChangeArrowheads="1"/>
          </p:cNvSpPr>
          <p:nvPr/>
        </p:nvSpPr>
        <p:spPr bwMode="auto">
          <a:xfrm>
            <a:off x="5842000" y="4368800"/>
            <a:ext cx="1257300" cy="1257300"/>
          </a:xfrm>
          <a:prstGeom prst="ellipse">
            <a:avLst/>
          </a:prstGeom>
          <a:solidFill>
            <a:srgbClr val="800000"/>
          </a:solidFill>
          <a:ln w="9525">
            <a:solidFill>
              <a:srgbClr val="800000"/>
            </a:solidFill>
            <a:round/>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dirty="0"/>
              <a:t>3</a:t>
            </a:r>
          </a:p>
        </p:txBody>
      </p:sp>
      <p:sp>
        <p:nvSpPr>
          <p:cNvPr id="89107" name="Oval 29"/>
          <p:cNvSpPr>
            <a:spLocks noChangeArrowheads="1"/>
          </p:cNvSpPr>
          <p:nvPr/>
        </p:nvSpPr>
        <p:spPr bwMode="auto">
          <a:xfrm>
            <a:off x="3654311" y="3619500"/>
            <a:ext cx="2051050" cy="1892300"/>
          </a:xfrm>
          <a:prstGeom prst="ellipse">
            <a:avLst/>
          </a:prstGeom>
          <a:solidFill>
            <a:srgbClr val="800000"/>
          </a:solidFill>
          <a:ln w="9525">
            <a:solidFill>
              <a:srgbClr val="800000"/>
            </a:solidFill>
            <a:round/>
            <a:headEnd/>
            <a:tailEnd/>
          </a:ln>
        </p:spPr>
        <p:txBody>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endParaRPr lang="en-US" altLang="en-US" dirty="0">
              <a:solidFill>
                <a:schemeClr val="tx1"/>
              </a:solidFill>
              <a:latin typeface="Times"/>
            </a:endParaRPr>
          </a:p>
        </p:txBody>
      </p:sp>
      <p:sp>
        <p:nvSpPr>
          <p:cNvPr id="89108" name="Text Box 9"/>
          <p:cNvSpPr txBox="1">
            <a:spLocks noChangeArrowheads="1"/>
          </p:cNvSpPr>
          <p:nvPr/>
        </p:nvSpPr>
        <p:spPr bwMode="auto">
          <a:xfrm>
            <a:off x="384048" y="246888"/>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p>
        </p:txBody>
      </p:sp>
      <p:sp>
        <p:nvSpPr>
          <p:cNvPr id="89109" name="Text Box 22"/>
          <p:cNvSpPr txBox="1">
            <a:spLocks noChangeArrowheads="1"/>
          </p:cNvSpPr>
          <p:nvPr/>
        </p:nvSpPr>
        <p:spPr bwMode="auto">
          <a:xfrm>
            <a:off x="3762375" y="4276725"/>
            <a:ext cx="1866900" cy="466725"/>
          </a:xfrm>
          <a:prstGeom prst="rect">
            <a:avLst/>
          </a:prstGeom>
          <a:solidFill>
            <a:srgbClr val="800000"/>
          </a:solidFill>
          <a:ln w="9525">
            <a:solidFill>
              <a:srgbClr val="800000"/>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2400" dirty="0"/>
              <a:t>Your Name</a:t>
            </a:r>
          </a:p>
        </p:txBody>
      </p:sp>
      <p:sp>
        <p:nvSpPr>
          <p:cNvPr id="2" name="Oval 1"/>
          <p:cNvSpPr/>
          <p:nvPr/>
        </p:nvSpPr>
        <p:spPr bwMode="auto">
          <a:xfrm>
            <a:off x="2601214" y="3454400"/>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3" name="Oval 22"/>
          <p:cNvSpPr/>
          <p:nvPr/>
        </p:nvSpPr>
        <p:spPr bwMode="auto">
          <a:xfrm>
            <a:off x="1385075" y="5395177"/>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4" name="Oval 23"/>
          <p:cNvSpPr/>
          <p:nvPr/>
        </p:nvSpPr>
        <p:spPr bwMode="auto">
          <a:xfrm>
            <a:off x="3741153" y="5477727"/>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5" name="Oval 24"/>
          <p:cNvSpPr/>
          <p:nvPr/>
        </p:nvSpPr>
        <p:spPr bwMode="auto">
          <a:xfrm>
            <a:off x="3227578" y="3161505"/>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1818" y="3174999"/>
            <a:ext cx="360363" cy="354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7" name="Oval 26"/>
          <p:cNvSpPr/>
          <p:nvPr/>
        </p:nvSpPr>
        <p:spPr bwMode="auto">
          <a:xfrm>
            <a:off x="4493514" y="1193800"/>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8" name="Oval 27"/>
          <p:cNvSpPr/>
          <p:nvPr/>
        </p:nvSpPr>
        <p:spPr bwMode="auto">
          <a:xfrm>
            <a:off x="6296914" y="3581400"/>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9" name="Oval 28"/>
          <p:cNvSpPr/>
          <p:nvPr/>
        </p:nvSpPr>
        <p:spPr bwMode="auto">
          <a:xfrm>
            <a:off x="5032261" y="5592027"/>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30" name="Oval 29"/>
          <p:cNvSpPr/>
          <p:nvPr/>
        </p:nvSpPr>
        <p:spPr bwMode="auto">
          <a:xfrm>
            <a:off x="7436853" y="5592027"/>
            <a:ext cx="347472" cy="3429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A345BF9-E87D-DC46-912A-3E6CFFAB85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80231" cy="6858000"/>
          </a:xfrm>
          <a:prstGeom prst="rect">
            <a:avLst/>
          </a:prstGeom>
        </p:spPr>
      </p:pic>
      <p:sp>
        <p:nvSpPr>
          <p:cNvPr id="87045" name="Text Box 5"/>
          <p:cNvSpPr txBox="1">
            <a:spLocks noChangeArrowheads="1"/>
          </p:cNvSpPr>
          <p:nvPr/>
        </p:nvSpPr>
        <p:spPr bwMode="auto">
          <a:xfrm>
            <a:off x="2114550" y="759314"/>
            <a:ext cx="11887200" cy="640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1500" dirty="0">
                <a:solidFill>
                  <a:srgbClr val="4C0000"/>
                </a:solidFill>
              </a:rPr>
              <a:t>Session 8 – Putting It All Together</a:t>
            </a:r>
          </a:p>
        </p:txBody>
      </p:sp>
      <p:pic>
        <p:nvPicPr>
          <p:cNvPr id="9" name="Picture 8">
            <a:extLst>
              <a:ext uri="{FF2B5EF4-FFF2-40B4-BE49-F238E27FC236}">
                <a16:creationId xmlns:a16="http://schemas.microsoft.com/office/drawing/2014/main" id="{1A88C6EF-B1B9-2842-8F0A-B6330DEAEF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14550" y="685800"/>
            <a:ext cx="5345980" cy="5486400"/>
          </a:xfrm>
          <a:prstGeom prst="rect">
            <a:avLst/>
          </a:prstGeom>
        </p:spPr>
      </p:pic>
    </p:spTree>
    <p:extLst>
      <p:ext uri="{BB962C8B-B14F-4D97-AF65-F5344CB8AC3E}">
        <p14:creationId xmlns:p14="http://schemas.microsoft.com/office/powerpoint/2010/main" val="71693430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9062">
            <a:off x="2593236" y="5349772"/>
            <a:ext cx="445424" cy="68339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324035" y="4450047"/>
            <a:ext cx="584571" cy="58457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3150379" y="2199500"/>
            <a:ext cx="620545" cy="6205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102990">
            <a:off x="3588380" y="1698442"/>
            <a:ext cx="548804" cy="548804"/>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23039">
            <a:off x="4985029" y="1657902"/>
            <a:ext cx="539946" cy="53994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4681" y="1114061"/>
            <a:ext cx="666790" cy="666790"/>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189029">
            <a:off x="5013340" y="3466698"/>
            <a:ext cx="483323" cy="483323"/>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369818">
            <a:off x="3568343" y="3436747"/>
            <a:ext cx="528290" cy="52829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316" y="3491523"/>
            <a:ext cx="571067" cy="571067"/>
          </a:xfrm>
          <a:prstGeom prst="rect">
            <a:avLst/>
          </a:prstGeom>
        </p:spPr>
      </p:pic>
      <p:sp>
        <p:nvSpPr>
          <p:cNvPr id="16" name="TextBox 15"/>
          <p:cNvSpPr txBox="1"/>
          <p:nvPr/>
        </p:nvSpPr>
        <p:spPr>
          <a:xfrm>
            <a:off x="3577720" y="646331"/>
            <a:ext cx="1796623" cy="553998"/>
          </a:xfrm>
          <a:prstGeom prst="rect">
            <a:avLst/>
          </a:prstGeom>
          <a:noFill/>
        </p:spPr>
        <p:txBody>
          <a:bodyPr wrap="square" rtlCol="0">
            <a:spAutoFit/>
          </a:bodyPr>
          <a:lstStyle/>
          <a:p>
            <a:r>
              <a:rPr lang="en-US" sz="3000" b="1" dirty="0">
                <a:solidFill>
                  <a:srgbClr val="4C0000"/>
                </a:solidFill>
              </a:rPr>
              <a:t>Spirit</a:t>
            </a:r>
          </a:p>
        </p:txBody>
      </p:sp>
      <p:sp>
        <p:nvSpPr>
          <p:cNvPr id="17" name="TextBox 16"/>
          <p:cNvSpPr txBox="1"/>
          <p:nvPr/>
        </p:nvSpPr>
        <p:spPr>
          <a:xfrm>
            <a:off x="2014957" y="1258096"/>
            <a:ext cx="1618003" cy="553998"/>
          </a:xfrm>
          <a:prstGeom prst="rect">
            <a:avLst/>
          </a:prstGeom>
          <a:noFill/>
        </p:spPr>
        <p:txBody>
          <a:bodyPr wrap="square" rtlCol="0">
            <a:spAutoFit/>
          </a:bodyPr>
          <a:lstStyle/>
          <a:p>
            <a:r>
              <a:rPr lang="en-US" sz="3000" b="1" dirty="0">
                <a:solidFill>
                  <a:srgbClr val="4C0000"/>
                </a:solidFill>
              </a:rPr>
              <a:t>Word</a:t>
            </a:r>
          </a:p>
        </p:txBody>
      </p:sp>
      <p:sp>
        <p:nvSpPr>
          <p:cNvPr id="18" name="TextBox 17"/>
          <p:cNvSpPr txBox="1"/>
          <p:nvPr/>
        </p:nvSpPr>
        <p:spPr>
          <a:xfrm>
            <a:off x="5284570" y="1254366"/>
            <a:ext cx="1992747" cy="553998"/>
          </a:xfrm>
          <a:prstGeom prst="rect">
            <a:avLst/>
          </a:prstGeom>
          <a:noFill/>
        </p:spPr>
        <p:txBody>
          <a:bodyPr wrap="square" rtlCol="0">
            <a:spAutoFit/>
          </a:bodyPr>
          <a:lstStyle/>
          <a:p>
            <a:r>
              <a:rPr lang="en-US" sz="3000" b="1" dirty="0">
                <a:solidFill>
                  <a:srgbClr val="4C0000"/>
                </a:solidFill>
              </a:rPr>
              <a:t>Prayer</a:t>
            </a:r>
          </a:p>
        </p:txBody>
      </p:sp>
      <p:sp>
        <p:nvSpPr>
          <p:cNvPr id="19" name="TextBox 18"/>
          <p:cNvSpPr txBox="1"/>
          <p:nvPr/>
        </p:nvSpPr>
        <p:spPr>
          <a:xfrm>
            <a:off x="6883827" y="4483018"/>
            <a:ext cx="2108200" cy="553998"/>
          </a:xfrm>
          <a:prstGeom prst="rect">
            <a:avLst/>
          </a:prstGeom>
          <a:noFill/>
        </p:spPr>
        <p:txBody>
          <a:bodyPr wrap="square" rtlCol="0">
            <a:spAutoFit/>
          </a:bodyPr>
          <a:lstStyle/>
          <a:p>
            <a:r>
              <a:rPr lang="en-US" sz="3000" b="1" dirty="0">
                <a:solidFill>
                  <a:srgbClr val="4C0000"/>
                </a:solidFill>
              </a:rPr>
              <a:t>Disciples</a:t>
            </a:r>
          </a:p>
        </p:txBody>
      </p:sp>
      <p:sp>
        <p:nvSpPr>
          <p:cNvPr id="20" name="TextBox 19"/>
          <p:cNvSpPr txBox="1"/>
          <p:nvPr/>
        </p:nvSpPr>
        <p:spPr>
          <a:xfrm>
            <a:off x="102589" y="2199500"/>
            <a:ext cx="2944423" cy="553998"/>
          </a:xfrm>
          <a:prstGeom prst="rect">
            <a:avLst/>
          </a:prstGeom>
          <a:noFill/>
        </p:spPr>
        <p:txBody>
          <a:bodyPr wrap="square" rtlCol="0">
            <a:spAutoFit/>
          </a:bodyPr>
          <a:lstStyle/>
          <a:p>
            <a:r>
              <a:rPr lang="en-US" sz="3000" b="1" dirty="0">
                <a:solidFill>
                  <a:srgbClr val="4C0000"/>
                </a:solidFill>
              </a:rPr>
              <a:t>Disciple-Maker</a:t>
            </a:r>
          </a:p>
        </p:txBody>
      </p:sp>
      <p:sp>
        <p:nvSpPr>
          <p:cNvPr id="21" name="TextBox 20"/>
          <p:cNvSpPr txBox="1"/>
          <p:nvPr/>
        </p:nvSpPr>
        <p:spPr>
          <a:xfrm>
            <a:off x="1574801" y="5691466"/>
            <a:ext cx="6083726" cy="1015663"/>
          </a:xfrm>
          <a:prstGeom prst="rect">
            <a:avLst/>
          </a:prstGeom>
          <a:noFill/>
        </p:spPr>
        <p:txBody>
          <a:bodyPr wrap="square" rtlCol="0">
            <a:spAutoFit/>
          </a:bodyPr>
          <a:lstStyle/>
          <a:p>
            <a:r>
              <a:rPr lang="en-US" sz="3000" b="1" dirty="0">
                <a:solidFill>
                  <a:srgbClr val="4C0000"/>
                </a:solidFill>
              </a:rPr>
              <a:t>Life-Change &amp; </a:t>
            </a:r>
          </a:p>
          <a:p>
            <a:r>
              <a:rPr lang="en-US" sz="3000" b="1" dirty="0">
                <a:solidFill>
                  <a:srgbClr val="4C0000"/>
                </a:solidFill>
              </a:rPr>
              <a:t>Life-Changers</a:t>
            </a:r>
          </a:p>
        </p:txBody>
      </p:sp>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90222" y="3999392"/>
            <a:ext cx="806823" cy="1608268"/>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65437" y="4021289"/>
            <a:ext cx="806823" cy="1608268"/>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32152" y="3999392"/>
            <a:ext cx="806823" cy="1608268"/>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0874" y="5903828"/>
            <a:ext cx="2954831" cy="1166381"/>
          </a:xfrm>
          <a:prstGeom prst="rect">
            <a:avLst/>
          </a:prstGeom>
        </p:spPr>
      </p:pic>
      <p:sp>
        <p:nvSpPr>
          <p:cNvPr id="27" name="TextBox 26"/>
          <p:cNvSpPr txBox="1"/>
          <p:nvPr/>
        </p:nvSpPr>
        <p:spPr>
          <a:xfrm>
            <a:off x="990600" y="0"/>
            <a:ext cx="7467600" cy="646331"/>
          </a:xfrm>
          <a:prstGeom prst="rect">
            <a:avLst/>
          </a:prstGeom>
          <a:noFill/>
        </p:spPr>
        <p:txBody>
          <a:bodyPr wrap="square" rtlCol="0">
            <a:spAutoFit/>
          </a:bodyPr>
          <a:lstStyle/>
          <a:p>
            <a:r>
              <a:rPr lang="en-US" sz="3600" b="1" dirty="0">
                <a:solidFill>
                  <a:srgbClr val="4C0000"/>
                </a:solidFill>
              </a:rPr>
              <a:t>A Real Disciple - Multiplies</a:t>
            </a:r>
          </a:p>
        </p:txBody>
      </p:sp>
      <p:pic>
        <p:nvPicPr>
          <p:cNvPr id="2048" name="Picture 20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67981" y="1852545"/>
            <a:ext cx="808038" cy="1610688"/>
          </a:xfrm>
          <a:prstGeom prst="rect">
            <a:avLst/>
          </a:prstGeom>
        </p:spPr>
      </p:pic>
      <p:pic>
        <p:nvPicPr>
          <p:cNvPr id="2049" name="Picture 20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267105">
            <a:off x="6058239" y="5345174"/>
            <a:ext cx="445424" cy="68339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331250" y="3999392"/>
            <a:ext cx="584571" cy="584571"/>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331250" y="4371013"/>
            <a:ext cx="584571" cy="584571"/>
          </a:xfrm>
          <a:prstGeom prst="rect">
            <a:avLst/>
          </a:prstGeom>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331250" y="4706673"/>
            <a:ext cx="584571" cy="584571"/>
          </a:xfrm>
          <a:prstGeom prst="rect">
            <a:avLst/>
          </a:prstGeom>
        </p:spPr>
      </p:pic>
      <p:sp>
        <p:nvSpPr>
          <p:cNvPr id="31" name="TextBox 30"/>
          <p:cNvSpPr txBox="1"/>
          <p:nvPr/>
        </p:nvSpPr>
        <p:spPr>
          <a:xfrm>
            <a:off x="223050" y="4429674"/>
            <a:ext cx="2108200" cy="553998"/>
          </a:xfrm>
          <a:prstGeom prst="rect">
            <a:avLst/>
          </a:prstGeom>
          <a:noFill/>
        </p:spPr>
        <p:txBody>
          <a:bodyPr wrap="square" rtlCol="0">
            <a:spAutoFit/>
          </a:bodyPr>
          <a:lstStyle/>
          <a:p>
            <a:r>
              <a:rPr lang="en-US" sz="3000" b="1" dirty="0">
                <a:solidFill>
                  <a:srgbClr val="4C0000"/>
                </a:solidFill>
              </a:rPr>
              <a:t>Friends</a:t>
            </a:r>
          </a:p>
        </p:txBody>
      </p:sp>
    </p:spTree>
    <p:extLst>
      <p:ext uri="{BB962C8B-B14F-4D97-AF65-F5344CB8AC3E}">
        <p14:creationId xmlns:p14="http://schemas.microsoft.com/office/powerpoint/2010/main" val="119984120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descr="A picture containing screenshot, text, design, logo&#10;&#10;Description automatically generated">
            <a:extLst>
              <a:ext uri="{FF2B5EF4-FFF2-40B4-BE49-F238E27FC236}">
                <a16:creationId xmlns:a16="http://schemas.microsoft.com/office/drawing/2014/main" id="{5DF45FAE-0298-1F89-DD43-2B77584BBD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91139" name="Picture 3" descr="JFYM spin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7400" y="228600"/>
            <a:ext cx="5105400" cy="790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1140" name="Text Box 4"/>
          <p:cNvSpPr txBox="1">
            <a:spLocks noChangeArrowheads="1"/>
          </p:cNvSpPr>
          <p:nvPr/>
        </p:nvSpPr>
        <p:spPr bwMode="auto">
          <a:xfrm>
            <a:off x="3248025" y="838200"/>
            <a:ext cx="2466975"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eaLnBrk="1" hangingPunct="1">
              <a:spcBef>
                <a:spcPct val="50000"/>
              </a:spcBef>
            </a:pPr>
            <a:r>
              <a:rPr lang="en-US" altLang="en-US" sz="1800">
                <a:solidFill>
                  <a:srgbClr val="953735"/>
                </a:solidFill>
                <a:latin typeface="Arial" charset="0"/>
              </a:rPr>
              <a:t>The Multiplying Vision</a:t>
            </a:r>
          </a:p>
        </p:txBody>
      </p:sp>
    </p:spTree>
    <p:extLst>
      <p:ext uri="{BB962C8B-B14F-4D97-AF65-F5344CB8AC3E}">
        <p14:creationId xmlns:p14="http://schemas.microsoft.com/office/powerpoint/2010/main" val="138093547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6259" name="Text Box 3"/>
          <p:cNvSpPr txBox="1">
            <a:spLocks noChangeArrowheads="1"/>
          </p:cNvSpPr>
          <p:nvPr/>
        </p:nvSpPr>
        <p:spPr bwMode="auto">
          <a:xfrm>
            <a:off x="384048" y="1177925"/>
            <a:ext cx="8231188" cy="33239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sz="2000" b="1" dirty="0">
              <a:solidFill>
                <a:srgbClr val="4C0000"/>
              </a:solidFill>
            </a:endParaRPr>
          </a:p>
          <a:p>
            <a:pPr lvl="1" algn="l"/>
            <a:endParaRPr lang="en-US" altLang="en-US" sz="2000" b="1" dirty="0">
              <a:solidFill>
                <a:srgbClr val="4C0000"/>
              </a:solidFill>
            </a:endParaRPr>
          </a:p>
          <a:p>
            <a:pPr>
              <a:lnSpc>
                <a:spcPct val="90000"/>
              </a:lnSpc>
            </a:pPr>
            <a:r>
              <a:rPr lang="en-US" altLang="en-US" sz="2800" b="1" dirty="0">
                <a:solidFill>
                  <a:srgbClr val="4C0000"/>
                </a:solidFill>
              </a:rPr>
              <a:t>Complete the “Plan of Action Summary”         (p. 91).</a:t>
            </a:r>
          </a:p>
          <a:p>
            <a:pPr>
              <a:lnSpc>
                <a:spcPct val="90000"/>
              </a:lnSpc>
            </a:pPr>
            <a:endParaRPr lang="en-US" altLang="en-US" sz="2800" b="1" dirty="0">
              <a:solidFill>
                <a:srgbClr val="4C0000"/>
              </a:solidFill>
            </a:endParaRPr>
          </a:p>
          <a:p>
            <a:pPr>
              <a:lnSpc>
                <a:spcPct val="90000"/>
              </a:lnSpc>
            </a:pPr>
            <a:r>
              <a:rPr lang="en-US" altLang="en-US" sz="2800" b="1" dirty="0">
                <a:solidFill>
                  <a:srgbClr val="4C0000"/>
                </a:solidFill>
              </a:rPr>
              <a:t>Complete and turn in your “Forum Evaluation”   (handout). </a:t>
            </a:r>
          </a:p>
        </p:txBody>
      </p:sp>
      <p:sp>
        <p:nvSpPr>
          <p:cNvPr id="96260" name="Text Box 9"/>
          <p:cNvSpPr txBox="1">
            <a:spLocks noChangeArrowheads="1"/>
          </p:cNvSpPr>
          <p:nvPr/>
        </p:nvSpPr>
        <p:spPr bwMode="auto">
          <a:xfrm>
            <a:off x="384048" y="246888"/>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6259" name="Text Box 3"/>
          <p:cNvSpPr txBox="1">
            <a:spLocks noChangeArrowheads="1"/>
          </p:cNvSpPr>
          <p:nvPr/>
        </p:nvSpPr>
        <p:spPr bwMode="auto">
          <a:xfrm>
            <a:off x="371475" y="809625"/>
            <a:ext cx="8231188" cy="53153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(20 min.)</a:t>
            </a:r>
          </a:p>
          <a:p>
            <a:endParaRPr lang="en-US" altLang="en-US" sz="1200" b="1" dirty="0">
              <a:solidFill>
                <a:srgbClr val="4C0000"/>
              </a:solidFill>
            </a:endParaRPr>
          </a:p>
          <a:p>
            <a:pPr algn="l"/>
            <a:endParaRPr lang="en-US" altLang="en-US" sz="2000" b="1" dirty="0">
              <a:solidFill>
                <a:srgbClr val="4C0000"/>
              </a:solidFill>
            </a:endParaRPr>
          </a:p>
          <a:p>
            <a:pPr marL="457200" indent="-457200" algn="l">
              <a:lnSpc>
                <a:spcPct val="90000"/>
              </a:lnSpc>
              <a:buFont typeface="Arial" panose="020B0604020202020204" pitchFamily="34" charset="0"/>
              <a:buChar char="•"/>
            </a:pPr>
            <a:r>
              <a:rPr lang="en-US" altLang="en-US" sz="2800" b="1" dirty="0">
                <a:solidFill>
                  <a:srgbClr val="4C0000"/>
                </a:solidFill>
                <a:latin typeface="Helvetica" panose="020B0504020202030204" pitchFamily="34" charset="0"/>
                <a:ea typeface="Times New Roman" pitchFamily="18" charset="0"/>
                <a:cs typeface="Arial" charset="0"/>
              </a:rPr>
              <a:t>Set dates with your team to meet over the next 6-8 weeks to complete your JFYM Team Plan of Action. </a:t>
            </a:r>
            <a:endParaRPr lang="en-US" altLang="en-US" sz="2800" b="1" dirty="0">
              <a:solidFill>
                <a:srgbClr val="4C0000"/>
              </a:solidFill>
              <a:latin typeface="Helvetica" panose="020B0504020202030204" pitchFamily="34" charset="0"/>
            </a:endParaRPr>
          </a:p>
          <a:p>
            <a:pPr marL="457200" indent="-457200" algn="l">
              <a:lnSpc>
                <a:spcPct val="90000"/>
              </a:lnSpc>
              <a:spcBef>
                <a:spcPct val="75000"/>
              </a:spcBef>
              <a:buFont typeface="Arial" panose="020B0604020202020204" pitchFamily="34" charset="0"/>
              <a:buChar char="•"/>
            </a:pPr>
            <a:r>
              <a:rPr lang="en-US" altLang="en-US" sz="2800" b="1" dirty="0">
                <a:solidFill>
                  <a:srgbClr val="4C0000"/>
                </a:solidFill>
              </a:rPr>
              <a:t>Take a group picture.</a:t>
            </a:r>
          </a:p>
          <a:p>
            <a:pPr algn="l">
              <a:lnSpc>
                <a:spcPct val="90000"/>
              </a:lnSpc>
              <a:spcBef>
                <a:spcPct val="75000"/>
              </a:spcBef>
            </a:pPr>
            <a:endParaRPr lang="en-US" altLang="en-US" sz="1600" b="1" dirty="0">
              <a:solidFill>
                <a:srgbClr val="4C0000"/>
              </a:solidFill>
            </a:endParaRPr>
          </a:p>
          <a:p>
            <a:pPr marL="0" lvl="1">
              <a:spcBef>
                <a:spcPts val="0"/>
              </a:spcBef>
            </a:pPr>
            <a:r>
              <a:rPr lang="en-US" altLang="en-US" sz="3600" b="1" dirty="0">
                <a:solidFill>
                  <a:srgbClr val="4C0000"/>
                </a:solidFill>
              </a:rPr>
              <a:t>Closing Prayer of Blessing (15 min.)</a:t>
            </a:r>
          </a:p>
          <a:p>
            <a:pPr lvl="1" algn="l">
              <a:lnSpc>
                <a:spcPct val="90000"/>
              </a:lnSpc>
              <a:spcBef>
                <a:spcPct val="75000"/>
              </a:spcBef>
            </a:pPr>
            <a:endParaRPr lang="en-US" altLang="en-US" sz="2400" b="1" dirty="0">
              <a:solidFill>
                <a:srgbClr val="4C0000"/>
              </a:solidFill>
            </a:endParaRPr>
          </a:p>
          <a:p>
            <a:pPr lvl="1" algn="l">
              <a:lnSpc>
                <a:spcPct val="90000"/>
              </a:lnSpc>
              <a:spcBef>
                <a:spcPct val="75000"/>
              </a:spcBef>
              <a:buFontTx/>
              <a:buChar char="•"/>
            </a:pPr>
            <a:endParaRPr lang="en-US" altLang="en-US" sz="2400" b="1" dirty="0">
              <a:solidFill>
                <a:srgbClr val="4C0000"/>
              </a:solidFill>
            </a:endParaRPr>
          </a:p>
        </p:txBody>
      </p:sp>
      <p:sp>
        <p:nvSpPr>
          <p:cNvPr id="96260" name="Text Box 9"/>
          <p:cNvSpPr txBox="1">
            <a:spLocks noChangeArrowheads="1"/>
          </p:cNvSpPr>
          <p:nvPr/>
        </p:nvSpPr>
        <p:spPr bwMode="auto">
          <a:xfrm>
            <a:off x="384048" y="246888"/>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p>
        </p:txBody>
      </p:sp>
    </p:spTree>
    <p:extLst>
      <p:ext uri="{BB962C8B-B14F-4D97-AF65-F5344CB8AC3E}">
        <p14:creationId xmlns:p14="http://schemas.microsoft.com/office/powerpoint/2010/main" val="367010376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 y="1000125"/>
            <a:ext cx="7661275" cy="4897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7284" name="Text Box 9"/>
          <p:cNvSpPr txBox="1">
            <a:spLocks noChangeArrowheads="1"/>
          </p:cNvSpPr>
          <p:nvPr/>
        </p:nvSpPr>
        <p:spPr bwMode="auto">
          <a:xfrm>
            <a:off x="450850" y="146050"/>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291" name="Text Box 3"/>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15</a:t>
            </a:r>
            <a:br>
              <a:rPr lang="en-US" altLang="en-US" sz="2400" i="1">
                <a:solidFill>
                  <a:srgbClr val="4C0000"/>
                </a:solidFill>
                <a:latin typeface="Arial MT" charset="0"/>
              </a:rPr>
            </a:br>
            <a:endParaRPr lang="en-US" altLang="en-US" sz="1800" b="1" i="1">
              <a:solidFill>
                <a:srgbClr val="4C0000"/>
              </a:solidFill>
              <a:latin typeface="Arial MT" charset="0"/>
            </a:endParaRPr>
          </a:p>
        </p:txBody>
      </p:sp>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667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1"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
        <p:nvSpPr>
          <p:cNvPr id="37892" name="Text Box 4"/>
          <p:cNvSpPr txBox="1">
            <a:spLocks noChangeArrowheads="1"/>
          </p:cNvSpPr>
          <p:nvPr/>
        </p:nvSpPr>
        <p:spPr bwMode="auto">
          <a:xfrm>
            <a:off x="600075" y="1200150"/>
            <a:ext cx="7905750" cy="52106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(5 min.)</a:t>
            </a:r>
          </a:p>
          <a:p>
            <a:endParaRPr lang="en-US" altLang="en-US" sz="2400" dirty="0">
              <a:solidFill>
                <a:srgbClr val="4C0000"/>
              </a:solidFill>
            </a:endParaRPr>
          </a:p>
          <a:p>
            <a:pPr marL="0" lvl="1">
              <a:spcBef>
                <a:spcPts val="0"/>
              </a:spcBef>
            </a:pPr>
            <a:r>
              <a:rPr lang="en-US" altLang="en-US" sz="2800" b="1" dirty="0">
                <a:solidFill>
                  <a:srgbClr val="4C0000"/>
                </a:solidFill>
              </a:rPr>
              <a:t>Write the name of one young person you know who fits Jesus’ description of “harassed and helpless, like sheep without a shepherd.”</a:t>
            </a:r>
          </a:p>
          <a:p>
            <a:pPr marL="0" lvl="1">
              <a:spcBef>
                <a:spcPts val="0"/>
              </a:spcBef>
            </a:pPr>
            <a:endParaRPr lang="en-US" altLang="en-US" sz="2800" b="1" dirty="0">
              <a:solidFill>
                <a:srgbClr val="4C0000"/>
              </a:solidFill>
            </a:endParaRPr>
          </a:p>
          <a:p>
            <a:pPr marL="0" lvl="1">
              <a:spcBef>
                <a:spcPts val="0"/>
              </a:spcBef>
            </a:pPr>
            <a:r>
              <a:rPr lang="en-US" altLang="en-US" sz="2800" b="1" dirty="0">
                <a:solidFill>
                  <a:srgbClr val="4C0000"/>
                </a:solidFill>
              </a:rPr>
              <a:t>With that student’s name in mind, write one sentence expressing your expectations for the Forum. </a:t>
            </a:r>
          </a:p>
          <a:p>
            <a:pPr lvl="1" indent="-457200" algn="l">
              <a:spcBef>
                <a:spcPct val="45000"/>
              </a:spcBef>
              <a:buFont typeface="Arial" panose="020B0604020202020204" pitchFamily="34" charset="0"/>
              <a:buChar char="•"/>
            </a:pPr>
            <a:endParaRPr lang="en-US" altLang="en-US" sz="2800" b="1" dirty="0">
              <a:solidFill>
                <a:srgbClr val="4C0000"/>
              </a:solidFill>
            </a:endParaRPr>
          </a:p>
        </p:txBody>
      </p:sp>
      <p:sp>
        <p:nvSpPr>
          <p:cNvPr id="5" name="Text Box 5"/>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14</a:t>
            </a:r>
            <a:br>
              <a:rPr lang="en-US" altLang="en-US" sz="2400" i="1" dirty="0">
                <a:solidFill>
                  <a:srgbClr val="4C0000"/>
                </a:solidFill>
                <a:latin typeface="Arial MT" charset="0"/>
              </a:rPr>
            </a:br>
            <a:endParaRPr lang="en-US" altLang="en-US" sz="1800" b="1" i="1" dirty="0">
              <a:solidFill>
                <a:srgbClr val="4C0000"/>
              </a:solidFill>
              <a:latin typeface="Arial MT" charset="0"/>
            </a:endParaRPr>
          </a:p>
        </p:txBody>
      </p:sp>
    </p:spTree>
    <p:extLst>
      <p:ext uri="{BB962C8B-B14F-4D97-AF65-F5344CB8AC3E}">
        <p14:creationId xmlns:p14="http://schemas.microsoft.com/office/powerpoint/2010/main" val="1804443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
        <p:nvSpPr>
          <p:cNvPr id="39940" name="Text Box 4"/>
          <p:cNvSpPr txBox="1">
            <a:spLocks noChangeArrowheads="1"/>
          </p:cNvSpPr>
          <p:nvPr/>
        </p:nvSpPr>
        <p:spPr bwMode="auto">
          <a:xfrm>
            <a:off x="685800" y="1190625"/>
            <a:ext cx="7829550" cy="35566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(5 min.)</a:t>
            </a:r>
          </a:p>
          <a:p>
            <a:endParaRPr lang="en-US" altLang="en-US" sz="2400" b="1" dirty="0">
              <a:solidFill>
                <a:srgbClr val="4C0000"/>
              </a:solidFill>
            </a:endParaRPr>
          </a:p>
          <a:p>
            <a:pPr lvl="1" algn="l"/>
            <a:endParaRPr lang="en-US" altLang="en-US" sz="1000" b="1" dirty="0">
              <a:solidFill>
                <a:srgbClr val="4C0000"/>
              </a:solidFill>
            </a:endParaRPr>
          </a:p>
          <a:p>
            <a:pPr marL="800100" lvl="1" indent="-342900" algn="l">
              <a:lnSpc>
                <a:spcPct val="75000"/>
              </a:lnSpc>
              <a:spcBef>
                <a:spcPct val="25000"/>
              </a:spcBef>
              <a:buFont typeface="Arial" panose="020B0604020202020204" pitchFamily="34" charset="0"/>
              <a:buChar char="•"/>
            </a:pPr>
            <a:r>
              <a:rPr lang="en-US" altLang="en-US" sz="2800" b="1" dirty="0">
                <a:solidFill>
                  <a:srgbClr val="4C0000"/>
                </a:solidFill>
              </a:rPr>
              <a:t>Pray with the group of three you formed earlier. </a:t>
            </a:r>
          </a:p>
          <a:p>
            <a:pPr marL="800100" lvl="1" indent="-342900" algn="l">
              <a:lnSpc>
                <a:spcPct val="75000"/>
              </a:lnSpc>
              <a:spcBef>
                <a:spcPct val="25000"/>
              </a:spcBef>
              <a:buFont typeface="Arial" panose="020B0604020202020204" pitchFamily="34" charset="0"/>
              <a:buChar char="•"/>
            </a:pPr>
            <a:endParaRPr lang="en-US" altLang="en-US" sz="2800" b="1" dirty="0">
              <a:solidFill>
                <a:srgbClr val="4C0000"/>
              </a:solidFill>
            </a:endParaRPr>
          </a:p>
          <a:p>
            <a:pPr marL="800100" lvl="1" indent="-342900" algn="l">
              <a:lnSpc>
                <a:spcPct val="75000"/>
              </a:lnSpc>
              <a:spcBef>
                <a:spcPct val="25000"/>
              </a:spcBef>
              <a:buFont typeface="Arial" panose="020B0604020202020204" pitchFamily="34" charset="0"/>
              <a:buChar char="•"/>
            </a:pPr>
            <a:r>
              <a:rPr lang="en-US" altLang="en-US" sz="2800" b="1" dirty="0">
                <a:solidFill>
                  <a:srgbClr val="4C0000"/>
                </a:solidFill>
              </a:rPr>
              <a:t>Offer God the teenager’s name you wrote and your expectations for the Forum.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extLst>
      <p:ext uri="{BB962C8B-B14F-4D97-AF65-F5344CB8AC3E}">
        <p14:creationId xmlns:p14="http://schemas.microsoft.com/office/powerpoint/2010/main" val="26747819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0243" name="Text Box 3"/>
          <p:cNvSpPr txBox="1">
            <a:spLocks noChangeArrowheads="1"/>
          </p:cNvSpPr>
          <p:nvPr/>
        </p:nvSpPr>
        <p:spPr bwMode="auto">
          <a:xfrm>
            <a:off x="2216150" y="4479925"/>
            <a:ext cx="4724400" cy="1863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75000"/>
              </a:lnSpc>
              <a:spcBef>
                <a:spcPct val="50000"/>
              </a:spcBef>
            </a:pPr>
            <a:r>
              <a:rPr lang="en-US" altLang="en-US" sz="2400" b="1">
                <a:solidFill>
                  <a:srgbClr val="4C0000"/>
                </a:solidFill>
                <a:latin typeface="Arial" charset="0"/>
              </a:rPr>
              <a:t>The Goal</a:t>
            </a:r>
          </a:p>
          <a:p>
            <a:pPr>
              <a:lnSpc>
                <a:spcPct val="75000"/>
              </a:lnSpc>
              <a:spcBef>
                <a:spcPct val="50000"/>
              </a:spcBef>
            </a:pPr>
            <a:r>
              <a:rPr lang="en-US" altLang="en-US" sz="2400">
                <a:solidFill>
                  <a:srgbClr val="4C0000"/>
                </a:solidFill>
                <a:latin typeface="Arial" charset="0"/>
              </a:rPr>
              <a:t>___________________</a:t>
            </a:r>
          </a:p>
          <a:p>
            <a:pPr>
              <a:lnSpc>
                <a:spcPct val="70000"/>
              </a:lnSpc>
              <a:spcBef>
                <a:spcPct val="50000"/>
              </a:spcBef>
            </a:pPr>
            <a:endParaRPr lang="en-US" altLang="en-US" sz="900">
              <a:solidFill>
                <a:srgbClr val="4C0000"/>
              </a:solidFill>
              <a:latin typeface="Arial" charset="0"/>
            </a:endParaRPr>
          </a:p>
          <a:p>
            <a:pPr>
              <a:lnSpc>
                <a:spcPct val="70000"/>
              </a:lnSpc>
              <a:spcBef>
                <a:spcPct val="50000"/>
              </a:spcBef>
            </a:pPr>
            <a:r>
              <a:rPr lang="en-US" altLang="en-US" sz="2400">
                <a:solidFill>
                  <a:srgbClr val="4C0000"/>
                </a:solidFill>
                <a:latin typeface="Arial" charset="0"/>
              </a:rPr>
              <a:t>to pursue an intimate </a:t>
            </a:r>
          </a:p>
          <a:p>
            <a:pPr>
              <a:lnSpc>
                <a:spcPct val="70000"/>
              </a:lnSpc>
              <a:spcBef>
                <a:spcPct val="50000"/>
              </a:spcBef>
            </a:pPr>
            <a:r>
              <a:rPr lang="en-US" altLang="en-US" sz="2400">
                <a:solidFill>
                  <a:srgbClr val="4C0000"/>
                </a:solidFill>
                <a:latin typeface="Arial" charset="0"/>
              </a:rPr>
              <a:t>relationship with Jesus</a:t>
            </a:r>
          </a:p>
        </p:txBody>
      </p:sp>
      <p:sp>
        <p:nvSpPr>
          <p:cNvPr id="16388" name="Text Box 4"/>
          <p:cNvSpPr txBox="1">
            <a:spLocks noChangeArrowheads="1"/>
          </p:cNvSpPr>
          <p:nvPr/>
        </p:nvSpPr>
        <p:spPr bwMode="auto">
          <a:xfrm>
            <a:off x="1250950" y="2133600"/>
            <a:ext cx="6600825"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r>
              <a:rPr lang="en-US" altLang="en-US" sz="4800" dirty="0">
                <a:solidFill>
                  <a:srgbClr val="4C0000"/>
                </a:solidFill>
                <a:latin typeface="Arial" charset="0"/>
              </a:rPr>
              <a:t>Go Deeper with Christ</a:t>
            </a:r>
          </a:p>
        </p:txBody>
      </p:sp>
      <p:sp>
        <p:nvSpPr>
          <p:cNvPr id="16389" name="Text Box 5"/>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0243"/>
                                        </p:tgtEl>
                                        <p:attrNameLst>
                                          <p:attrName>style.visibility</p:attrName>
                                        </p:attrNameLst>
                                      </p:cBhvr>
                                      <p:to>
                                        <p:strVal val="visible"/>
                                      </p:to>
                                    </p:set>
                                    <p:anim calcmode="lin" valueType="num">
                                      <p:cBhvr additive="base">
                                        <p:cTn id="7" dur="500" fill="hold"/>
                                        <p:tgtEl>
                                          <p:spTgt spid="650243"/>
                                        </p:tgtEl>
                                        <p:attrNameLst>
                                          <p:attrName>ppt_x</p:attrName>
                                        </p:attrNameLst>
                                      </p:cBhvr>
                                      <p:tavLst>
                                        <p:tav tm="0">
                                          <p:val>
                                            <p:strVal val="#ppt_x"/>
                                          </p:val>
                                        </p:tav>
                                        <p:tav tm="100000">
                                          <p:val>
                                            <p:strVal val="#ppt_x"/>
                                          </p:val>
                                        </p:tav>
                                      </p:tavLst>
                                    </p:anim>
                                    <p:anim calcmode="lin" valueType="num">
                                      <p:cBhvr additive="base">
                                        <p:cTn id="8" dur="500" fill="hold"/>
                                        <p:tgtEl>
                                          <p:spTgt spid="65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24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Text Box 4"/>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17412" name="Text Box 5"/>
          <p:cNvSpPr txBox="1">
            <a:spLocks noChangeArrowheads="1"/>
          </p:cNvSpPr>
          <p:nvPr/>
        </p:nvSpPr>
        <p:spPr bwMode="auto">
          <a:xfrm>
            <a:off x="361950" y="1752600"/>
            <a:ext cx="8277225" cy="210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we pursue an intimate relationship with Jesus that leads to deeper love for Him?</a:t>
            </a:r>
          </a:p>
        </p:txBody>
      </p:sp>
      <p:sp>
        <p:nvSpPr>
          <p:cNvPr id="17413"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24</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17414"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Text Box 3"/>
          <p:cNvSpPr txBox="1">
            <a:spLocks noChangeArrowheads="1"/>
          </p:cNvSpPr>
          <p:nvPr/>
        </p:nvSpPr>
        <p:spPr bwMode="auto">
          <a:xfrm>
            <a:off x="365760" y="1380744"/>
            <a:ext cx="8277225" cy="37087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ts val="0"/>
              </a:spcBef>
            </a:pPr>
            <a:r>
              <a:rPr lang="en-US" altLang="en-US" sz="4400" b="1" dirty="0">
                <a:solidFill>
                  <a:srgbClr val="4C0000"/>
                </a:solidFill>
              </a:rPr>
              <a:t>Prepare</a:t>
            </a:r>
            <a:endParaRPr lang="en-US" altLang="en-US" sz="2000" b="1" dirty="0">
              <a:solidFill>
                <a:srgbClr val="4C0000"/>
              </a:solidFill>
            </a:endParaRPr>
          </a:p>
          <a:p>
            <a:pPr>
              <a:spcBef>
                <a:spcPts val="0"/>
              </a:spcBef>
            </a:pPr>
            <a:endParaRPr lang="en-US" altLang="en-US" b="1" dirty="0">
              <a:solidFill>
                <a:srgbClr val="4C0000"/>
              </a:solidFill>
            </a:endParaRPr>
          </a:p>
          <a:p>
            <a:pPr>
              <a:spcBef>
                <a:spcPts val="0"/>
              </a:spcBef>
            </a:pPr>
            <a:r>
              <a:rPr lang="en-US" altLang="en-US" b="1" dirty="0">
                <a:solidFill>
                  <a:srgbClr val="4C0000"/>
                </a:solidFill>
              </a:rPr>
              <a:t>Read </a:t>
            </a:r>
            <a:r>
              <a:rPr lang="en-US" altLang="en-US" b="1" i="1" dirty="0">
                <a:solidFill>
                  <a:srgbClr val="4C0000"/>
                </a:solidFill>
              </a:rPr>
              <a:t>JFYM Notebook</a:t>
            </a:r>
            <a:r>
              <a:rPr lang="en-US" altLang="en-US" b="1" dirty="0">
                <a:solidFill>
                  <a:srgbClr val="4C0000"/>
                </a:solidFill>
              </a:rPr>
              <a:t> </a:t>
            </a:r>
          </a:p>
          <a:p>
            <a:pPr>
              <a:spcBef>
                <a:spcPts val="0"/>
              </a:spcBef>
            </a:pPr>
            <a:r>
              <a:rPr lang="en-US" altLang="en-US" b="1" dirty="0">
                <a:solidFill>
                  <a:srgbClr val="4C0000"/>
                </a:solidFill>
              </a:rPr>
              <a:t>pages 19-22</a:t>
            </a:r>
          </a:p>
          <a:p>
            <a:pPr>
              <a:spcBef>
                <a:spcPts val="0"/>
              </a:spcBef>
            </a:pPr>
            <a:r>
              <a:rPr lang="en-US" altLang="en-US" b="1" dirty="0">
                <a:solidFill>
                  <a:srgbClr val="4C0000"/>
                </a:solidFill>
              </a:rPr>
              <a:t>in preparation for Session 2.</a:t>
            </a:r>
          </a:p>
          <a:p>
            <a:pPr>
              <a:lnSpc>
                <a:spcPct val="125000"/>
              </a:lnSpc>
              <a:spcBef>
                <a:spcPct val="100000"/>
              </a:spcBef>
            </a:pPr>
            <a:endParaRPr lang="en-US" altLang="en-US" sz="2800" b="1" dirty="0">
              <a:solidFill>
                <a:srgbClr val="4C0000"/>
              </a:solidFill>
            </a:endParaRPr>
          </a:p>
        </p:txBody>
      </p:sp>
      <p:sp>
        <p:nvSpPr>
          <p:cNvPr id="15364" name="Text Box 4"/>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15365" name="Text Box 5"/>
          <p:cNvSpPr txBox="1">
            <a:spLocks noChangeArrowheads="1"/>
          </p:cNvSpPr>
          <p:nvPr/>
        </p:nvSpPr>
        <p:spPr bwMode="auto">
          <a:xfrm>
            <a:off x="384048"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6" name="Text Box 5"/>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36580" name="Text Box 4"/>
          <p:cNvSpPr txBox="1">
            <a:spLocks noChangeArrowheads="1"/>
          </p:cNvSpPr>
          <p:nvPr/>
        </p:nvSpPr>
        <p:spPr bwMode="auto">
          <a:xfrm>
            <a:off x="914400" y="1547813"/>
            <a:ext cx="7064375" cy="3081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i="1" dirty="0">
                <a:solidFill>
                  <a:srgbClr val="4C0000"/>
                </a:solidFill>
              </a:rPr>
              <a:t>O God, I have tasted Your goodness and it has both satisfied me and made me thirsty for more. I am painfully conscious of my need of further grace. I am ashamed of my lack of desire. O God, the Triune God, I want to want You; I long to be filled with longing; I thirst to be made more thirsty still.</a:t>
            </a:r>
          </a:p>
        </p:txBody>
      </p:sp>
      <p:sp>
        <p:nvSpPr>
          <p:cNvPr id="536581" name="Text Box 5"/>
          <p:cNvSpPr txBox="1">
            <a:spLocks noChangeArrowheads="1"/>
          </p:cNvSpPr>
          <p:nvPr/>
        </p:nvSpPr>
        <p:spPr bwMode="auto">
          <a:xfrm>
            <a:off x="5689600" y="4881563"/>
            <a:ext cx="2276475"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800" b="1" dirty="0">
                <a:solidFill>
                  <a:srgbClr val="4C0000"/>
                </a:solidFill>
              </a:rPr>
              <a:t>A.W. Tozer</a:t>
            </a:r>
          </a:p>
        </p:txBody>
      </p:sp>
      <p:sp>
        <p:nvSpPr>
          <p:cNvPr id="18437"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21</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18438"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658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536580"/>
                                        </p:tgtEl>
                                        <p:attrNameLst>
                                          <p:attrName>style.visibility</p:attrName>
                                        </p:attrNameLst>
                                      </p:cBhvr>
                                      <p:to>
                                        <p:strVal val="visible"/>
                                      </p:to>
                                    </p:set>
                                    <p:anim calcmode="lin" valueType="num">
                                      <p:cBhvr additive="base">
                                        <p:cTn id="11" dur="500" fill="hold"/>
                                        <p:tgtEl>
                                          <p:spTgt spid="536580"/>
                                        </p:tgtEl>
                                        <p:attrNameLst>
                                          <p:attrName>ppt_x</p:attrName>
                                        </p:attrNameLst>
                                      </p:cBhvr>
                                      <p:tavLst>
                                        <p:tav tm="0">
                                          <p:val>
                                            <p:strVal val="1+#ppt_w/2"/>
                                          </p:val>
                                        </p:tav>
                                        <p:tav tm="100000">
                                          <p:val>
                                            <p:strVal val="#ppt_x"/>
                                          </p:val>
                                        </p:tav>
                                      </p:tavLst>
                                    </p:anim>
                                    <p:anim calcmode="lin" valueType="num">
                                      <p:cBhvr additive="base">
                                        <p:cTn id="12" dur="500" fill="hold"/>
                                        <p:tgtEl>
                                          <p:spTgt spid="5365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6580" grpId="0" autoUpdateAnimBg="0"/>
      <p:bldP spid="53658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59" name="Text Box 4"/>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24</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538629" name="Text Box 5"/>
          <p:cNvSpPr txBox="1">
            <a:spLocks noChangeArrowheads="1"/>
          </p:cNvSpPr>
          <p:nvPr/>
        </p:nvSpPr>
        <p:spPr bwMode="auto">
          <a:xfrm>
            <a:off x="1514475" y="2601913"/>
            <a:ext cx="6359525" cy="22467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i="1" dirty="0">
                <a:solidFill>
                  <a:srgbClr val="4C0000"/>
                </a:solidFill>
              </a:rPr>
              <a:t>The goal of this command is love, which comes from a pure heart and a good conscience and a sincere faith.</a:t>
            </a:r>
            <a:endParaRPr lang="en-US" altLang="en-US" sz="2800" b="1" dirty="0">
              <a:solidFill>
                <a:srgbClr val="4C0000"/>
              </a:solidFill>
            </a:endParaRPr>
          </a:p>
          <a:p>
            <a:pPr algn="l"/>
            <a:r>
              <a:rPr lang="en-US" altLang="en-US" sz="2800" b="1" dirty="0">
                <a:solidFill>
                  <a:srgbClr val="4C0000"/>
                </a:solidFill>
              </a:rPr>
              <a:t>		                   1 Timothy 1:5</a:t>
            </a:r>
            <a:r>
              <a:rPr lang="en-US" altLang="en-US" sz="2800" i="1" dirty="0">
                <a:solidFill>
                  <a:srgbClr val="3B0000"/>
                </a:solidFill>
              </a:rPr>
              <a:t> </a:t>
            </a:r>
            <a:endParaRPr lang="en-US" altLang="en-US" sz="3600" i="1" dirty="0">
              <a:solidFill>
                <a:srgbClr val="3B0000"/>
              </a:solidFill>
            </a:endParaRPr>
          </a:p>
        </p:txBody>
      </p:sp>
      <p:sp>
        <p:nvSpPr>
          <p:cNvPr id="19461" name="Text Box 6"/>
          <p:cNvSpPr txBox="1">
            <a:spLocks noChangeArrowheads="1"/>
          </p:cNvSpPr>
          <p:nvPr/>
        </p:nvSpPr>
        <p:spPr bwMode="auto">
          <a:xfrm>
            <a:off x="1514475" y="1509713"/>
            <a:ext cx="5876925"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The Goal:  Love</a:t>
            </a:r>
          </a:p>
        </p:txBody>
      </p:sp>
      <p:sp>
        <p:nvSpPr>
          <p:cNvPr id="19462"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38629"/>
                                        </p:tgtEl>
                                        <p:attrNameLst>
                                          <p:attrName>style.visibility</p:attrName>
                                        </p:attrNameLst>
                                      </p:cBhvr>
                                      <p:to>
                                        <p:strVal val="visible"/>
                                      </p:to>
                                    </p:set>
                                    <p:anim calcmode="lin" valueType="num">
                                      <p:cBhvr additive="base">
                                        <p:cTn id="7" dur="500" fill="hold"/>
                                        <p:tgtEl>
                                          <p:spTgt spid="538629"/>
                                        </p:tgtEl>
                                        <p:attrNameLst>
                                          <p:attrName>ppt_x</p:attrName>
                                        </p:attrNameLst>
                                      </p:cBhvr>
                                      <p:tavLst>
                                        <p:tav tm="0">
                                          <p:val>
                                            <p:strVal val="1+#ppt_w/2"/>
                                          </p:val>
                                        </p:tav>
                                        <p:tav tm="100000">
                                          <p:val>
                                            <p:strVal val="#ppt_x"/>
                                          </p:val>
                                        </p:tav>
                                      </p:tavLst>
                                    </p:anim>
                                    <p:anim calcmode="lin" valueType="num">
                                      <p:cBhvr additive="base">
                                        <p:cTn id="8" dur="500" fill="hold"/>
                                        <p:tgtEl>
                                          <p:spTgt spid="5386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629"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5" name="Text Box 4"/>
          <p:cNvSpPr txBox="1">
            <a:spLocks noChangeArrowheads="1"/>
          </p:cNvSpPr>
          <p:nvPr/>
        </p:nvSpPr>
        <p:spPr bwMode="auto">
          <a:xfrm>
            <a:off x="438150" y="1371600"/>
            <a:ext cx="83629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endParaRPr lang="en-US" altLang="en-US" sz="2400" dirty="0">
              <a:solidFill>
                <a:srgbClr val="4C0000"/>
              </a:solidFill>
            </a:endParaRPr>
          </a:p>
        </p:txBody>
      </p:sp>
      <p:graphicFrame>
        <p:nvGraphicFramePr>
          <p:cNvPr id="456859" name="Group 155"/>
          <p:cNvGraphicFramePr>
            <a:graphicFrameLocks noGrp="1"/>
          </p:cNvGraphicFramePr>
          <p:nvPr>
            <p:extLst>
              <p:ext uri="{D42A27DB-BD31-4B8C-83A1-F6EECF244321}">
                <p14:modId xmlns:p14="http://schemas.microsoft.com/office/powerpoint/2010/main" val="888430095"/>
              </p:ext>
            </p:extLst>
          </p:nvPr>
        </p:nvGraphicFramePr>
        <p:xfrm>
          <a:off x="584200" y="381000"/>
          <a:ext cx="7937500" cy="5417749"/>
        </p:xfrm>
        <a:graphic>
          <a:graphicData uri="http://schemas.openxmlformats.org/drawingml/2006/table">
            <a:tbl>
              <a:tblPr/>
              <a:tblGrid>
                <a:gridCol w="4216400">
                  <a:extLst>
                    <a:ext uri="{9D8B030D-6E8A-4147-A177-3AD203B41FA5}">
                      <a16:colId xmlns:a16="http://schemas.microsoft.com/office/drawing/2014/main" val="20000"/>
                    </a:ext>
                  </a:extLst>
                </a:gridCol>
                <a:gridCol w="3721100">
                  <a:extLst>
                    <a:ext uri="{9D8B030D-6E8A-4147-A177-3AD203B41FA5}">
                      <a16:colId xmlns:a16="http://schemas.microsoft.com/office/drawing/2014/main" val="20001"/>
                    </a:ext>
                  </a:extLst>
                </a:gridCol>
              </a:tblGrid>
              <a:tr h="700979">
                <a:tc gridSpan="2">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en-US" sz="4400" b="1" i="0" u="none" strike="noStrike" cap="none" normalizeH="0" baseline="0" dirty="0">
                          <a:ln>
                            <a:noFill/>
                          </a:ln>
                          <a:solidFill>
                            <a:srgbClr val="4C0000"/>
                          </a:solidFill>
                          <a:effectLst/>
                          <a:latin typeface="Helvetica" pitchFamily="2" charset="0"/>
                        </a:rPr>
                        <a:t>Forum Handouts</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altLang="en-US" sz="1000" b="1" i="0" u="none" strike="noStrike" cap="none" normalizeH="0" baseline="0" dirty="0">
                        <a:ln>
                          <a:noFill/>
                        </a:ln>
                        <a:solidFill>
                          <a:srgbClr val="4C0000"/>
                        </a:solidFill>
                        <a:effectLst/>
                        <a:latin typeface="Helvetica" pitchFamily="2" charset="0"/>
                      </a:endParaRPr>
                    </a:p>
                  </a:txBody>
                  <a:tcPr marT="45712" marB="45712"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518113">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Forum Schedule</a:t>
                      </a:r>
                    </a:p>
                  </a:txBody>
                  <a:tcPr marT="45712" marB="45712"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altLang="en-US" sz="2800" b="0" i="0" u="none" strike="noStrike" cap="none" normalizeH="0" baseline="0" dirty="0">
                        <a:ln>
                          <a:noFill/>
                        </a:ln>
                        <a:solidFill>
                          <a:srgbClr val="4C0000"/>
                        </a:solidFill>
                        <a:effectLst/>
                        <a:latin typeface="Helvetica" pitchFamily="2" charset="0"/>
                      </a:endParaRPr>
                    </a:p>
                  </a:txBody>
                  <a:tcPr marT="45712" marB="45712"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39605">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Information Card</a:t>
                      </a:r>
                    </a:p>
                  </a:txBody>
                  <a:tcPr marT="45712" marB="45712"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0" i="0" u="none" strike="noStrike" cap="none" normalizeH="0" baseline="0" dirty="0">
                          <a:ln>
                            <a:noFill/>
                          </a:ln>
                          <a:solidFill>
                            <a:srgbClr val="4C0000"/>
                          </a:solidFill>
                          <a:effectLst/>
                          <a:latin typeface="Helvetica" pitchFamily="2" charset="0"/>
                        </a:rPr>
                        <a:t>Fill out and turn in now. Print your email and address CLEARLY.</a:t>
                      </a:r>
                    </a:p>
                  </a:txBody>
                  <a:tcPr marT="45712" marB="45712"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896037">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Plan of Action Sheets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(pp. 95-100)</a:t>
                      </a:r>
                    </a:p>
                  </a:txBody>
                  <a:tcPr marT="45712" marB="45712"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0" i="0" u="none" strike="noStrike" cap="none" normalizeH="0" baseline="0" dirty="0">
                          <a:ln>
                            <a:noFill/>
                          </a:ln>
                          <a:solidFill>
                            <a:srgbClr val="4C0000"/>
                          </a:solidFill>
                          <a:effectLst/>
                          <a:latin typeface="Helvetica" pitchFamily="2" charset="0"/>
                        </a:rPr>
                        <a:t>Complete during Time Alone.</a:t>
                      </a:r>
                    </a:p>
                  </a:txBody>
                  <a:tcPr marT="45712" marB="45712"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6037">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Plan of Action Summary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(p. 91)</a:t>
                      </a:r>
                    </a:p>
                  </a:txBody>
                  <a:tcPr marT="45712" marB="45712"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0" i="0" u="none" strike="noStrike" cap="none" normalizeH="0" baseline="0" dirty="0">
                          <a:ln>
                            <a:noFill/>
                          </a:ln>
                          <a:solidFill>
                            <a:srgbClr val="4C0000"/>
                          </a:solidFill>
                          <a:effectLst/>
                          <a:latin typeface="Helvetica" pitchFamily="2" charset="0"/>
                        </a:rPr>
                        <a:t>Complete in last session.</a:t>
                      </a:r>
                    </a:p>
                  </a:txBody>
                  <a:tcPr marT="45712" marB="45712"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822891">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1" i="0" u="none" strike="noStrike" cap="none" normalizeH="0" baseline="0" dirty="0">
                          <a:ln>
                            <a:noFill/>
                          </a:ln>
                          <a:solidFill>
                            <a:srgbClr val="4C0000"/>
                          </a:solidFill>
                          <a:effectLst/>
                          <a:latin typeface="Helvetica" pitchFamily="2" charset="0"/>
                        </a:rPr>
                        <a:t>Forum Evaluation</a:t>
                      </a:r>
                    </a:p>
                  </a:txBody>
                  <a:tcPr marT="45712" marB="45712"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Times"/>
                        </a:defRPr>
                      </a:lvl1pPr>
                      <a:lvl2pPr algn="l">
                        <a:spcBef>
                          <a:spcPct val="20000"/>
                        </a:spcBef>
                        <a:defRPr sz="2400">
                          <a:solidFill>
                            <a:schemeClr val="tx1"/>
                          </a:solidFill>
                          <a:latin typeface="Times"/>
                        </a:defRPr>
                      </a:lvl2pPr>
                      <a:lvl3pPr algn="l">
                        <a:spcBef>
                          <a:spcPct val="20000"/>
                        </a:spcBef>
                        <a:defRPr sz="2000">
                          <a:solidFill>
                            <a:schemeClr val="tx1"/>
                          </a:solidFill>
                          <a:latin typeface="Times"/>
                        </a:defRPr>
                      </a:lvl3pPr>
                      <a:lvl4pPr algn="l">
                        <a:spcBef>
                          <a:spcPct val="20000"/>
                        </a:spcBef>
                        <a:defRPr>
                          <a:solidFill>
                            <a:schemeClr val="tx1"/>
                          </a:solidFill>
                          <a:latin typeface="Times"/>
                        </a:defRPr>
                      </a:lvl4pPr>
                      <a:lvl5pPr algn="l">
                        <a:spcBef>
                          <a:spcPct val="20000"/>
                        </a:spcBef>
                        <a:defRPr>
                          <a:solidFill>
                            <a:schemeClr val="tx1"/>
                          </a:solidFill>
                          <a:latin typeface="Times"/>
                        </a:defRPr>
                      </a:lvl5pPr>
                      <a:lvl6pPr eaLnBrk="0" fontAlgn="base" hangingPunct="0">
                        <a:spcBef>
                          <a:spcPct val="20000"/>
                        </a:spcBef>
                        <a:spcAft>
                          <a:spcPct val="0"/>
                        </a:spcAft>
                        <a:defRPr>
                          <a:solidFill>
                            <a:schemeClr val="tx1"/>
                          </a:solidFill>
                          <a:latin typeface="Times"/>
                        </a:defRPr>
                      </a:lvl6pPr>
                      <a:lvl7pPr eaLnBrk="0" fontAlgn="base" hangingPunct="0">
                        <a:spcBef>
                          <a:spcPct val="20000"/>
                        </a:spcBef>
                        <a:spcAft>
                          <a:spcPct val="0"/>
                        </a:spcAft>
                        <a:defRPr>
                          <a:solidFill>
                            <a:schemeClr val="tx1"/>
                          </a:solidFill>
                          <a:latin typeface="Times"/>
                        </a:defRPr>
                      </a:lvl7pPr>
                      <a:lvl8pPr eaLnBrk="0" fontAlgn="base" hangingPunct="0">
                        <a:spcBef>
                          <a:spcPct val="20000"/>
                        </a:spcBef>
                        <a:spcAft>
                          <a:spcPct val="0"/>
                        </a:spcAft>
                        <a:defRPr>
                          <a:solidFill>
                            <a:schemeClr val="tx1"/>
                          </a:solidFill>
                          <a:latin typeface="Times"/>
                        </a:defRPr>
                      </a:lvl8pPr>
                      <a:lvl9pPr eaLnBrk="0" fontAlgn="base" hangingPunct="0">
                        <a:spcBef>
                          <a:spcPct val="20000"/>
                        </a:spcBef>
                        <a:spcAft>
                          <a:spcPct val="0"/>
                        </a:spcAft>
                        <a:defRPr>
                          <a:solidFill>
                            <a:schemeClr val="tx1"/>
                          </a:solidFill>
                          <a:latin typeface="Times"/>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en-US" sz="2400" b="0" i="0" u="none" strike="noStrike" cap="none" normalizeH="0" baseline="0" dirty="0">
                          <a:ln>
                            <a:noFill/>
                          </a:ln>
                          <a:solidFill>
                            <a:srgbClr val="4C0000"/>
                          </a:solidFill>
                          <a:effectLst/>
                          <a:latin typeface="Helvetica" pitchFamily="2" charset="0"/>
                        </a:rPr>
                        <a:t>Turn in one per person at the end of the Forum.</a:t>
                      </a:r>
                    </a:p>
                  </a:txBody>
                  <a:tcPr marT="45712" marB="45712"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3" name="Text Box 4"/>
          <p:cNvSpPr txBox="1">
            <a:spLocks noChangeArrowheads="1"/>
          </p:cNvSpPr>
          <p:nvPr/>
        </p:nvSpPr>
        <p:spPr bwMode="auto">
          <a:xfrm>
            <a:off x="685800" y="1200150"/>
            <a:ext cx="65532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dirty="0">
                <a:solidFill>
                  <a:srgbClr val="4C0000"/>
                </a:solidFill>
              </a:rPr>
              <a:t>Pure Heart</a:t>
            </a:r>
          </a:p>
        </p:txBody>
      </p:sp>
      <p:sp>
        <p:nvSpPr>
          <p:cNvPr id="540677" name="Text Box 5"/>
          <p:cNvSpPr txBox="1">
            <a:spLocks noChangeArrowheads="1"/>
          </p:cNvSpPr>
          <p:nvPr/>
        </p:nvSpPr>
        <p:spPr bwMode="auto">
          <a:xfrm>
            <a:off x="733425" y="2238375"/>
            <a:ext cx="7404100" cy="12311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marL="457200" indent="-457200">
              <a:defRPr sz="3200">
                <a:solidFill>
                  <a:schemeClr val="bg1"/>
                </a:solidFill>
                <a:latin typeface="Helvetica" pitchFamily="2" charset="0"/>
                <a:ea typeface="ＭＳ Ｐゴシック" pitchFamily="-107" charset="-128"/>
              </a:defRPr>
            </a:lvl1pPr>
            <a:lvl2pPr marL="914400" indent="-457200">
              <a:defRPr sz="3200">
                <a:solidFill>
                  <a:schemeClr val="bg1"/>
                </a:solidFill>
                <a:latin typeface="Helvetica" pitchFamily="2" charset="0"/>
                <a:ea typeface="ＭＳ Ｐゴシック" pitchFamily="-107" charset="-128"/>
              </a:defRPr>
            </a:lvl2pPr>
            <a:lvl3pPr marL="1371600" indent="-457200">
              <a:defRPr sz="3200">
                <a:solidFill>
                  <a:schemeClr val="bg1"/>
                </a:solidFill>
                <a:latin typeface="Helvetica" pitchFamily="2" charset="0"/>
                <a:ea typeface="ＭＳ Ｐゴシック" pitchFamily="-107" charset="-128"/>
              </a:defRPr>
            </a:lvl3pPr>
            <a:lvl4pPr marL="1828800" indent="-457200">
              <a:defRPr sz="3200">
                <a:solidFill>
                  <a:schemeClr val="bg1"/>
                </a:solidFill>
                <a:latin typeface="Helvetica" pitchFamily="2" charset="0"/>
                <a:ea typeface="ＭＳ Ｐゴシック" pitchFamily="-107" charset="-128"/>
              </a:defRPr>
            </a:lvl4pPr>
            <a:lvl5pPr marL="2286000" indent="-457200">
              <a:defRPr sz="3200">
                <a:solidFill>
                  <a:schemeClr val="bg1"/>
                </a:solidFill>
                <a:latin typeface="Helvetica" pitchFamily="2" charset="0"/>
                <a:ea typeface="ＭＳ Ｐゴシック" pitchFamily="-107" charset="-128"/>
              </a:defRPr>
            </a:lvl5pPr>
            <a:lvl6pPr marL="27432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32004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6576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41148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endParaRPr lang="en-US" altLang="en-US" sz="1800" dirty="0">
              <a:solidFill>
                <a:srgbClr val="3B0000"/>
              </a:solidFill>
            </a:endParaRPr>
          </a:p>
          <a:p>
            <a:pPr algn="l">
              <a:buFontTx/>
              <a:buAutoNum type="arabicPeriod"/>
            </a:pPr>
            <a:r>
              <a:rPr lang="en-US" altLang="en-US" sz="2800" dirty="0">
                <a:solidFill>
                  <a:srgbClr val="4C0000"/>
                </a:solidFill>
              </a:rPr>
              <a:t>Do I have impure thoughts toward the opposite sex? </a:t>
            </a:r>
            <a:r>
              <a:rPr lang="en-US" altLang="en-US" sz="2800" i="1" dirty="0">
                <a:solidFill>
                  <a:srgbClr val="4C0000"/>
                </a:solidFill>
              </a:rPr>
              <a:t>(2 Timothy 2:22)</a:t>
            </a:r>
            <a:endParaRPr lang="en-US" altLang="en-US" sz="2800" dirty="0">
              <a:solidFill>
                <a:srgbClr val="4C0000"/>
              </a:solidFill>
            </a:endParaRPr>
          </a:p>
        </p:txBody>
      </p:sp>
      <p:sp>
        <p:nvSpPr>
          <p:cNvPr id="540678" name="Text Box 6"/>
          <p:cNvSpPr txBox="1">
            <a:spLocks noChangeArrowheads="1"/>
          </p:cNvSpPr>
          <p:nvPr/>
        </p:nvSpPr>
        <p:spPr bwMode="auto">
          <a:xfrm>
            <a:off x="749300" y="3765550"/>
            <a:ext cx="7029450"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marL="457200" indent="-457200">
              <a:defRPr sz="3200">
                <a:solidFill>
                  <a:schemeClr val="bg1"/>
                </a:solidFill>
                <a:latin typeface="Helvetica" pitchFamily="2" charset="0"/>
                <a:ea typeface="ＭＳ Ｐゴシック" pitchFamily="-107" charset="-128"/>
              </a:defRPr>
            </a:lvl1pPr>
            <a:lvl2pPr marL="914400" indent="-457200">
              <a:defRPr sz="3200">
                <a:solidFill>
                  <a:schemeClr val="bg1"/>
                </a:solidFill>
                <a:latin typeface="Helvetica" pitchFamily="2" charset="0"/>
                <a:ea typeface="ＭＳ Ｐゴシック" pitchFamily="-107" charset="-128"/>
              </a:defRPr>
            </a:lvl2pPr>
            <a:lvl3pPr marL="1371600" indent="-457200">
              <a:defRPr sz="3200">
                <a:solidFill>
                  <a:schemeClr val="bg1"/>
                </a:solidFill>
                <a:latin typeface="Helvetica" pitchFamily="2" charset="0"/>
                <a:ea typeface="ＭＳ Ｐゴシック" pitchFamily="-107" charset="-128"/>
              </a:defRPr>
            </a:lvl3pPr>
            <a:lvl4pPr marL="1828800" indent="-457200">
              <a:defRPr sz="3200">
                <a:solidFill>
                  <a:schemeClr val="bg1"/>
                </a:solidFill>
                <a:latin typeface="Helvetica" pitchFamily="2" charset="0"/>
                <a:ea typeface="ＭＳ Ｐゴシック" pitchFamily="-107" charset="-128"/>
              </a:defRPr>
            </a:lvl4pPr>
            <a:lvl5pPr marL="2286000" indent="-457200">
              <a:defRPr sz="3200">
                <a:solidFill>
                  <a:schemeClr val="bg1"/>
                </a:solidFill>
                <a:latin typeface="Helvetica" pitchFamily="2" charset="0"/>
                <a:ea typeface="ＭＳ Ｐゴシック" pitchFamily="-107" charset="-128"/>
              </a:defRPr>
            </a:lvl5pPr>
            <a:lvl6pPr marL="27432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32004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6576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41148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dirty="0">
                <a:solidFill>
                  <a:srgbClr val="4C0000"/>
                </a:solidFill>
              </a:rPr>
              <a:t>2.  Do I gripe, complain, or have a critical attitude? </a:t>
            </a:r>
            <a:r>
              <a:rPr lang="en-US" altLang="en-US" sz="2800" i="1" dirty="0">
                <a:solidFill>
                  <a:srgbClr val="4C0000"/>
                </a:solidFill>
              </a:rPr>
              <a:t>(Philippians 2:14-15)</a:t>
            </a:r>
            <a:endParaRPr lang="en-US" altLang="en-US" sz="2800" dirty="0">
              <a:solidFill>
                <a:srgbClr val="4C0000"/>
              </a:solidFill>
            </a:endParaRPr>
          </a:p>
        </p:txBody>
      </p:sp>
      <p:sp>
        <p:nvSpPr>
          <p:cNvPr id="20486" name="Text Box 7"/>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25</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20487" name="Text Box 8"/>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0677"/>
                                        </p:tgtEl>
                                        <p:attrNameLst>
                                          <p:attrName>style.visibility</p:attrName>
                                        </p:attrNameLst>
                                      </p:cBhvr>
                                      <p:to>
                                        <p:strVal val="visible"/>
                                      </p:to>
                                    </p:set>
                                    <p:anim calcmode="lin" valueType="num">
                                      <p:cBhvr additive="base">
                                        <p:cTn id="7" dur="500" fill="hold"/>
                                        <p:tgtEl>
                                          <p:spTgt spid="540677"/>
                                        </p:tgtEl>
                                        <p:attrNameLst>
                                          <p:attrName>ppt_x</p:attrName>
                                        </p:attrNameLst>
                                      </p:cBhvr>
                                      <p:tavLst>
                                        <p:tav tm="0">
                                          <p:val>
                                            <p:strVal val="0-#ppt_w/2"/>
                                          </p:val>
                                        </p:tav>
                                        <p:tav tm="100000">
                                          <p:val>
                                            <p:strVal val="#ppt_x"/>
                                          </p:val>
                                        </p:tav>
                                      </p:tavLst>
                                    </p:anim>
                                    <p:anim calcmode="lin" valueType="num">
                                      <p:cBhvr additive="base">
                                        <p:cTn id="8" dur="500" fill="hold"/>
                                        <p:tgtEl>
                                          <p:spTgt spid="540677"/>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0677"/>
                                        </p:tgtEl>
                                        <p:attrNameLst>
                                          <p:attrName>ppt_c</p:attrName>
                                        </p:attrNameLst>
                                      </p:cBhvr>
                                      <p:to>
                                        <a:srgbClr val="AACFD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0678"/>
                                        </p:tgtEl>
                                        <p:attrNameLst>
                                          <p:attrName>style.visibility</p:attrName>
                                        </p:attrNameLst>
                                      </p:cBhvr>
                                      <p:to>
                                        <p:strVal val="visible"/>
                                      </p:to>
                                    </p:set>
                                    <p:anim calcmode="lin" valueType="num">
                                      <p:cBhvr additive="base">
                                        <p:cTn id="13" dur="500" fill="hold"/>
                                        <p:tgtEl>
                                          <p:spTgt spid="540678"/>
                                        </p:tgtEl>
                                        <p:attrNameLst>
                                          <p:attrName>ppt_x</p:attrName>
                                        </p:attrNameLst>
                                      </p:cBhvr>
                                      <p:tavLst>
                                        <p:tav tm="0">
                                          <p:val>
                                            <p:strVal val="0-#ppt_w/2"/>
                                          </p:val>
                                        </p:tav>
                                        <p:tav tm="100000">
                                          <p:val>
                                            <p:strVal val="#ppt_x"/>
                                          </p:val>
                                        </p:tav>
                                      </p:tavLst>
                                    </p:anim>
                                    <p:anim calcmode="lin" valueType="num">
                                      <p:cBhvr additive="base">
                                        <p:cTn id="14" dur="500" fill="hold"/>
                                        <p:tgtEl>
                                          <p:spTgt spid="540678"/>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0678"/>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77" grpId="0" autoUpdateAnimBg="0"/>
      <p:bldP spid="540678"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7" name="Text Box 4"/>
          <p:cNvSpPr txBox="1">
            <a:spLocks noChangeArrowheads="1"/>
          </p:cNvSpPr>
          <p:nvPr/>
        </p:nvSpPr>
        <p:spPr bwMode="auto">
          <a:xfrm>
            <a:off x="660400" y="1098550"/>
            <a:ext cx="6858000" cy="1127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dirty="0">
                <a:solidFill>
                  <a:srgbClr val="4C0000"/>
                </a:solidFill>
              </a:rPr>
              <a:t>Good Conscience</a:t>
            </a:r>
          </a:p>
          <a:p>
            <a:pPr algn="l"/>
            <a:endParaRPr lang="en-US" altLang="en-US" sz="2400" b="1" dirty="0">
              <a:solidFill>
                <a:srgbClr val="4C0000"/>
              </a:solidFill>
            </a:endParaRPr>
          </a:p>
        </p:txBody>
      </p:sp>
      <p:sp>
        <p:nvSpPr>
          <p:cNvPr id="542725" name="Text Box 5"/>
          <p:cNvSpPr txBox="1">
            <a:spLocks noChangeArrowheads="1"/>
          </p:cNvSpPr>
          <p:nvPr/>
        </p:nvSpPr>
        <p:spPr bwMode="auto">
          <a:xfrm>
            <a:off x="777240" y="1700212"/>
            <a:ext cx="7486650" cy="18158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marL="457200" indent="-457200">
              <a:defRPr sz="3200">
                <a:solidFill>
                  <a:schemeClr val="bg1"/>
                </a:solidFill>
                <a:latin typeface="Helvetica" pitchFamily="2" charset="0"/>
                <a:ea typeface="ＭＳ Ｐゴシック" pitchFamily="-107" charset="-128"/>
              </a:defRPr>
            </a:lvl1pPr>
            <a:lvl2pPr marL="914400" indent="-457200">
              <a:defRPr sz="3200">
                <a:solidFill>
                  <a:schemeClr val="bg1"/>
                </a:solidFill>
                <a:latin typeface="Helvetica" pitchFamily="2" charset="0"/>
                <a:ea typeface="ＭＳ Ｐゴシック" pitchFamily="-107" charset="-128"/>
              </a:defRPr>
            </a:lvl2pPr>
            <a:lvl3pPr marL="1371600" indent="-457200">
              <a:defRPr sz="3200">
                <a:solidFill>
                  <a:schemeClr val="bg1"/>
                </a:solidFill>
                <a:latin typeface="Helvetica" pitchFamily="2" charset="0"/>
                <a:ea typeface="ＭＳ Ｐゴシック" pitchFamily="-107" charset="-128"/>
              </a:defRPr>
            </a:lvl3pPr>
            <a:lvl4pPr marL="1828800" indent="-457200">
              <a:defRPr sz="3200">
                <a:solidFill>
                  <a:schemeClr val="bg1"/>
                </a:solidFill>
                <a:latin typeface="Helvetica" pitchFamily="2" charset="0"/>
                <a:ea typeface="ＭＳ Ｐゴシック" pitchFamily="-107" charset="-128"/>
              </a:defRPr>
            </a:lvl4pPr>
            <a:lvl5pPr marL="2286000" indent="-457200">
              <a:defRPr sz="3200">
                <a:solidFill>
                  <a:schemeClr val="bg1"/>
                </a:solidFill>
                <a:latin typeface="Helvetica" pitchFamily="2" charset="0"/>
                <a:ea typeface="ＭＳ Ｐゴシック" pitchFamily="-107" charset="-128"/>
              </a:defRPr>
            </a:lvl5pPr>
            <a:lvl6pPr marL="27432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32004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6576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41148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endParaRPr lang="en-US" altLang="en-US" sz="2800" b="1" dirty="0">
              <a:solidFill>
                <a:srgbClr val="4C0000"/>
              </a:solidFill>
            </a:endParaRPr>
          </a:p>
          <a:p>
            <a:pPr algn="l"/>
            <a:r>
              <a:rPr lang="en-US" altLang="en-US" sz="2800" dirty="0">
                <a:solidFill>
                  <a:srgbClr val="4C0000"/>
                </a:solidFill>
              </a:rPr>
              <a:t>3. Do I respect and honor my parents and family? </a:t>
            </a:r>
          </a:p>
          <a:p>
            <a:pPr algn="l"/>
            <a:r>
              <a:rPr lang="en-US" altLang="en-US" sz="2800" dirty="0">
                <a:solidFill>
                  <a:srgbClr val="4C0000"/>
                </a:solidFill>
              </a:rPr>
              <a:t>    </a:t>
            </a:r>
            <a:r>
              <a:rPr lang="en-US" altLang="en-US" sz="2800" i="1" dirty="0">
                <a:solidFill>
                  <a:srgbClr val="4C0000"/>
                </a:solidFill>
              </a:rPr>
              <a:t>(Ephesians 6:1-4)</a:t>
            </a:r>
          </a:p>
        </p:txBody>
      </p:sp>
      <p:sp>
        <p:nvSpPr>
          <p:cNvPr id="542726" name="Rectangle 6"/>
          <p:cNvSpPr>
            <a:spLocks noChangeArrowheads="1"/>
          </p:cNvSpPr>
          <p:nvPr/>
        </p:nvSpPr>
        <p:spPr bwMode="auto">
          <a:xfrm>
            <a:off x="777239" y="3554175"/>
            <a:ext cx="7699375"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dirty="0">
                <a:solidFill>
                  <a:srgbClr val="4C0000"/>
                </a:solidFill>
              </a:rPr>
              <a:t>4. Is bitterness or resentment keeping me from </a:t>
            </a:r>
          </a:p>
          <a:p>
            <a:pPr algn="l"/>
            <a:r>
              <a:rPr lang="en-US" altLang="en-US" sz="2800" dirty="0">
                <a:solidFill>
                  <a:srgbClr val="4C0000"/>
                </a:solidFill>
              </a:rPr>
              <a:t>    forgiving another person? </a:t>
            </a:r>
            <a:r>
              <a:rPr lang="en-US" altLang="en-US" sz="2800" i="1" dirty="0">
                <a:solidFill>
                  <a:srgbClr val="4C0000"/>
                </a:solidFill>
              </a:rPr>
              <a:t>(Matthew 6:14-15)</a:t>
            </a:r>
            <a:endParaRPr lang="en-US" altLang="en-US" sz="2800" dirty="0">
              <a:solidFill>
                <a:srgbClr val="4C0000"/>
              </a:solidFill>
            </a:endParaRPr>
          </a:p>
        </p:txBody>
      </p:sp>
      <p:sp>
        <p:nvSpPr>
          <p:cNvPr id="542727" name="Rectangle 7"/>
          <p:cNvSpPr>
            <a:spLocks noChangeArrowheads="1"/>
          </p:cNvSpPr>
          <p:nvPr/>
        </p:nvSpPr>
        <p:spPr bwMode="auto">
          <a:xfrm>
            <a:off x="781050" y="4599432"/>
            <a:ext cx="7620000"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dirty="0">
                <a:solidFill>
                  <a:srgbClr val="4C0000"/>
                </a:solidFill>
              </a:rPr>
              <a:t>5. Have I treated another person wrongly? </a:t>
            </a:r>
          </a:p>
          <a:p>
            <a:pPr algn="l"/>
            <a:r>
              <a:rPr lang="en-US" altLang="en-US" sz="2800" dirty="0">
                <a:solidFill>
                  <a:srgbClr val="4C0000"/>
                </a:solidFill>
              </a:rPr>
              <a:t>    </a:t>
            </a:r>
            <a:r>
              <a:rPr lang="en-US" altLang="en-US" sz="2800" i="1" dirty="0">
                <a:solidFill>
                  <a:srgbClr val="4C0000"/>
                </a:solidFill>
              </a:rPr>
              <a:t>(Matthew 5:23-24)</a:t>
            </a:r>
            <a:endParaRPr lang="en-US" altLang="en-US" sz="2800" dirty="0">
              <a:solidFill>
                <a:srgbClr val="4C0000"/>
              </a:solidFill>
            </a:endParaRPr>
          </a:p>
        </p:txBody>
      </p:sp>
      <p:sp>
        <p:nvSpPr>
          <p:cNvPr id="21511" name="Text Box 8"/>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25</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21512" name="Text Box 9"/>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25"/>
                                        </p:tgtEl>
                                        <p:attrNameLst>
                                          <p:attrName>style.visibility</p:attrName>
                                        </p:attrNameLst>
                                      </p:cBhvr>
                                      <p:to>
                                        <p:strVal val="visible"/>
                                      </p:to>
                                    </p:set>
                                    <p:anim calcmode="lin" valueType="num">
                                      <p:cBhvr additive="base">
                                        <p:cTn id="7" dur="500" fill="hold"/>
                                        <p:tgtEl>
                                          <p:spTgt spid="542725"/>
                                        </p:tgtEl>
                                        <p:attrNameLst>
                                          <p:attrName>ppt_x</p:attrName>
                                        </p:attrNameLst>
                                      </p:cBhvr>
                                      <p:tavLst>
                                        <p:tav tm="0">
                                          <p:val>
                                            <p:strVal val="0-#ppt_w/2"/>
                                          </p:val>
                                        </p:tav>
                                        <p:tav tm="100000">
                                          <p:val>
                                            <p:strVal val="#ppt_x"/>
                                          </p:val>
                                        </p:tav>
                                      </p:tavLst>
                                    </p:anim>
                                    <p:anim calcmode="lin" valueType="num">
                                      <p:cBhvr additive="base">
                                        <p:cTn id="8" dur="500" fill="hold"/>
                                        <p:tgtEl>
                                          <p:spTgt spid="542725"/>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25"/>
                                        </p:tgtEl>
                                        <p:attrNameLst>
                                          <p:attrName>ppt_c</p:attrName>
                                        </p:attrNameLst>
                                      </p:cBhvr>
                                      <p:to>
                                        <a:srgbClr val="AACFD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2726"/>
                                        </p:tgtEl>
                                        <p:attrNameLst>
                                          <p:attrName>style.visibility</p:attrName>
                                        </p:attrNameLst>
                                      </p:cBhvr>
                                      <p:to>
                                        <p:strVal val="visible"/>
                                      </p:to>
                                    </p:set>
                                    <p:anim calcmode="lin" valueType="num">
                                      <p:cBhvr additive="base">
                                        <p:cTn id="13" dur="500" fill="hold"/>
                                        <p:tgtEl>
                                          <p:spTgt spid="542726"/>
                                        </p:tgtEl>
                                        <p:attrNameLst>
                                          <p:attrName>ppt_x</p:attrName>
                                        </p:attrNameLst>
                                      </p:cBhvr>
                                      <p:tavLst>
                                        <p:tav tm="0">
                                          <p:val>
                                            <p:strVal val="0-#ppt_w/2"/>
                                          </p:val>
                                        </p:tav>
                                        <p:tav tm="100000">
                                          <p:val>
                                            <p:strVal val="#ppt_x"/>
                                          </p:val>
                                        </p:tav>
                                      </p:tavLst>
                                    </p:anim>
                                    <p:anim calcmode="lin" valueType="num">
                                      <p:cBhvr additive="base">
                                        <p:cTn id="14" dur="500" fill="hold"/>
                                        <p:tgtEl>
                                          <p:spTgt spid="542726"/>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26"/>
                                        </p:tgtEl>
                                        <p:attrNameLst>
                                          <p:attrName>ppt_c</p:attrName>
                                        </p:attrNameLst>
                                      </p:cBhvr>
                                      <p:to>
                                        <a:srgbClr val="AACFDE"/>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42727"/>
                                        </p:tgtEl>
                                        <p:attrNameLst>
                                          <p:attrName>style.visibility</p:attrName>
                                        </p:attrNameLst>
                                      </p:cBhvr>
                                      <p:to>
                                        <p:strVal val="visible"/>
                                      </p:to>
                                    </p:set>
                                    <p:anim calcmode="lin" valueType="num">
                                      <p:cBhvr additive="base">
                                        <p:cTn id="19" dur="500" fill="hold"/>
                                        <p:tgtEl>
                                          <p:spTgt spid="542727"/>
                                        </p:tgtEl>
                                        <p:attrNameLst>
                                          <p:attrName>ppt_x</p:attrName>
                                        </p:attrNameLst>
                                      </p:cBhvr>
                                      <p:tavLst>
                                        <p:tav tm="0">
                                          <p:val>
                                            <p:strVal val="0-#ppt_w/2"/>
                                          </p:val>
                                        </p:tav>
                                        <p:tav tm="100000">
                                          <p:val>
                                            <p:strVal val="#ppt_x"/>
                                          </p:val>
                                        </p:tav>
                                      </p:tavLst>
                                    </p:anim>
                                    <p:anim calcmode="lin" valueType="num">
                                      <p:cBhvr additive="base">
                                        <p:cTn id="20" dur="500" fill="hold"/>
                                        <p:tgtEl>
                                          <p:spTgt spid="542727"/>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2727"/>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25" grpId="0" autoUpdateAnimBg="0"/>
      <p:bldP spid="542726" grpId="0" autoUpdateAnimBg="0"/>
      <p:bldP spid="54272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2531" name="Text Box 4"/>
          <p:cNvSpPr txBox="1">
            <a:spLocks noChangeArrowheads="1"/>
          </p:cNvSpPr>
          <p:nvPr/>
        </p:nvSpPr>
        <p:spPr bwMode="auto">
          <a:xfrm>
            <a:off x="660400" y="1416050"/>
            <a:ext cx="68580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dirty="0">
                <a:solidFill>
                  <a:srgbClr val="4C0000"/>
                </a:solidFill>
              </a:rPr>
              <a:t>Sincere Faith</a:t>
            </a:r>
          </a:p>
        </p:txBody>
      </p:sp>
      <p:sp>
        <p:nvSpPr>
          <p:cNvPr id="544773" name="Text Box 5"/>
          <p:cNvSpPr txBox="1">
            <a:spLocks noChangeArrowheads="1"/>
          </p:cNvSpPr>
          <p:nvPr/>
        </p:nvSpPr>
        <p:spPr bwMode="auto">
          <a:xfrm>
            <a:off x="650875" y="2428875"/>
            <a:ext cx="809625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marL="457200" indent="-457200">
              <a:defRPr sz="3200">
                <a:solidFill>
                  <a:schemeClr val="bg1"/>
                </a:solidFill>
                <a:latin typeface="Helvetica" pitchFamily="2" charset="0"/>
                <a:ea typeface="ＭＳ Ｐゴシック" pitchFamily="-107" charset="-128"/>
              </a:defRPr>
            </a:lvl1pPr>
            <a:lvl2pPr marL="914400" indent="-457200">
              <a:defRPr sz="3200">
                <a:solidFill>
                  <a:schemeClr val="bg1"/>
                </a:solidFill>
                <a:latin typeface="Helvetica" pitchFamily="2" charset="0"/>
                <a:ea typeface="ＭＳ Ｐゴシック" pitchFamily="-107" charset="-128"/>
              </a:defRPr>
            </a:lvl2pPr>
            <a:lvl3pPr marL="1371600" indent="-457200">
              <a:defRPr sz="3200">
                <a:solidFill>
                  <a:schemeClr val="bg1"/>
                </a:solidFill>
                <a:latin typeface="Helvetica" pitchFamily="2" charset="0"/>
                <a:ea typeface="ＭＳ Ｐゴシック" pitchFamily="-107" charset="-128"/>
              </a:defRPr>
            </a:lvl3pPr>
            <a:lvl4pPr marL="1828800" indent="-457200">
              <a:defRPr sz="3200">
                <a:solidFill>
                  <a:schemeClr val="bg1"/>
                </a:solidFill>
                <a:latin typeface="Helvetica" pitchFamily="2" charset="0"/>
                <a:ea typeface="ＭＳ Ｐゴシック" pitchFamily="-107" charset="-128"/>
              </a:defRPr>
            </a:lvl4pPr>
            <a:lvl5pPr marL="2286000" indent="-457200">
              <a:defRPr sz="3200">
                <a:solidFill>
                  <a:schemeClr val="bg1"/>
                </a:solidFill>
                <a:latin typeface="Helvetica" pitchFamily="2" charset="0"/>
                <a:ea typeface="ＭＳ Ｐゴシック" pitchFamily="-107" charset="-128"/>
              </a:defRPr>
            </a:lvl5pPr>
            <a:lvl6pPr marL="27432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32004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6576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41148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buFontTx/>
              <a:buAutoNum type="arabicPeriod" startAt="6"/>
            </a:pPr>
            <a:r>
              <a:rPr lang="en-US" altLang="en-US" sz="2800" dirty="0">
                <a:solidFill>
                  <a:srgbClr val="4C0000"/>
                </a:solidFill>
                <a:latin typeface="Helvetica" panose="020B0504020202030204" pitchFamily="34" charset="0"/>
              </a:rPr>
              <a:t>Do I lie, steal, or cheat? </a:t>
            </a:r>
            <a:r>
              <a:rPr lang="en-US" altLang="en-US" sz="2800" i="1" dirty="0">
                <a:solidFill>
                  <a:srgbClr val="4C0000"/>
                </a:solidFill>
                <a:latin typeface="Helvetica" panose="020B0504020202030204" pitchFamily="34" charset="0"/>
              </a:rPr>
              <a:t>(Colossians 3:9)</a:t>
            </a:r>
            <a:endParaRPr lang="en-US" altLang="en-US" sz="2800" dirty="0">
              <a:solidFill>
                <a:srgbClr val="4C0000"/>
              </a:solidFill>
              <a:latin typeface="Helvetica" panose="020B0504020202030204" pitchFamily="34" charset="0"/>
            </a:endParaRPr>
          </a:p>
        </p:txBody>
      </p:sp>
      <p:sp>
        <p:nvSpPr>
          <p:cNvPr id="544774" name="Text Box 6"/>
          <p:cNvSpPr txBox="1">
            <a:spLocks noChangeArrowheads="1"/>
          </p:cNvSpPr>
          <p:nvPr/>
        </p:nvSpPr>
        <p:spPr bwMode="auto">
          <a:xfrm>
            <a:off x="660400" y="3533775"/>
            <a:ext cx="7772400"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marL="457200" indent="-457200">
              <a:defRPr sz="3200">
                <a:solidFill>
                  <a:schemeClr val="bg1"/>
                </a:solidFill>
                <a:latin typeface="Helvetica" pitchFamily="2" charset="0"/>
                <a:ea typeface="ＭＳ Ｐゴシック" pitchFamily="-107" charset="-128"/>
              </a:defRPr>
            </a:lvl1pPr>
            <a:lvl2pPr marL="914400" indent="-457200">
              <a:defRPr sz="3200">
                <a:solidFill>
                  <a:schemeClr val="bg1"/>
                </a:solidFill>
                <a:latin typeface="Helvetica" pitchFamily="2" charset="0"/>
                <a:ea typeface="ＭＳ Ｐゴシック" pitchFamily="-107" charset="-128"/>
              </a:defRPr>
            </a:lvl2pPr>
            <a:lvl3pPr marL="1371600" indent="-457200">
              <a:defRPr sz="3200">
                <a:solidFill>
                  <a:schemeClr val="bg1"/>
                </a:solidFill>
                <a:latin typeface="Helvetica" pitchFamily="2" charset="0"/>
                <a:ea typeface="ＭＳ Ｐゴシック" pitchFamily="-107" charset="-128"/>
              </a:defRPr>
            </a:lvl3pPr>
            <a:lvl4pPr marL="1828800" indent="-457200">
              <a:defRPr sz="3200">
                <a:solidFill>
                  <a:schemeClr val="bg1"/>
                </a:solidFill>
                <a:latin typeface="Helvetica" pitchFamily="2" charset="0"/>
                <a:ea typeface="ＭＳ Ｐゴシック" pitchFamily="-107" charset="-128"/>
              </a:defRPr>
            </a:lvl4pPr>
            <a:lvl5pPr marL="2286000" indent="-457200">
              <a:defRPr sz="3200">
                <a:solidFill>
                  <a:schemeClr val="bg1"/>
                </a:solidFill>
                <a:latin typeface="Helvetica" pitchFamily="2" charset="0"/>
                <a:ea typeface="ＭＳ Ｐゴシック" pitchFamily="-107" charset="-128"/>
              </a:defRPr>
            </a:lvl5pPr>
            <a:lvl6pPr marL="27432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32004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6576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41148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buFontTx/>
              <a:buAutoNum type="arabicPeriod" startAt="7"/>
            </a:pPr>
            <a:r>
              <a:rPr lang="en-US" altLang="en-US" sz="2800" dirty="0">
                <a:solidFill>
                  <a:srgbClr val="4C0000"/>
                </a:solidFill>
              </a:rPr>
              <a:t>Is there any area of my life where Jesus is not first? </a:t>
            </a:r>
            <a:r>
              <a:rPr lang="en-US" altLang="en-US" sz="2800" i="1" dirty="0">
                <a:solidFill>
                  <a:srgbClr val="4C0000"/>
                </a:solidFill>
              </a:rPr>
              <a:t>(Matthew 6:33)</a:t>
            </a:r>
          </a:p>
        </p:txBody>
      </p:sp>
      <p:sp>
        <p:nvSpPr>
          <p:cNvPr id="22534" name="Text Box 7"/>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25</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22535" name="Text Box 8"/>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4773"/>
                                        </p:tgtEl>
                                        <p:attrNameLst>
                                          <p:attrName>style.visibility</p:attrName>
                                        </p:attrNameLst>
                                      </p:cBhvr>
                                      <p:to>
                                        <p:strVal val="visible"/>
                                      </p:to>
                                    </p:set>
                                    <p:anim calcmode="lin" valueType="num">
                                      <p:cBhvr additive="base">
                                        <p:cTn id="7" dur="500" fill="hold"/>
                                        <p:tgtEl>
                                          <p:spTgt spid="544773"/>
                                        </p:tgtEl>
                                        <p:attrNameLst>
                                          <p:attrName>ppt_x</p:attrName>
                                        </p:attrNameLst>
                                      </p:cBhvr>
                                      <p:tavLst>
                                        <p:tav tm="0">
                                          <p:val>
                                            <p:strVal val="0-#ppt_w/2"/>
                                          </p:val>
                                        </p:tav>
                                        <p:tav tm="100000">
                                          <p:val>
                                            <p:strVal val="#ppt_x"/>
                                          </p:val>
                                        </p:tav>
                                      </p:tavLst>
                                    </p:anim>
                                    <p:anim calcmode="lin" valueType="num">
                                      <p:cBhvr additive="base">
                                        <p:cTn id="8" dur="500" fill="hold"/>
                                        <p:tgtEl>
                                          <p:spTgt spid="544773"/>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4773"/>
                                        </p:tgtEl>
                                        <p:attrNameLst>
                                          <p:attrName>ppt_c</p:attrName>
                                        </p:attrNameLst>
                                      </p:cBhvr>
                                      <p:to>
                                        <a:srgbClr val="AACFD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44774"/>
                                        </p:tgtEl>
                                        <p:attrNameLst>
                                          <p:attrName>style.visibility</p:attrName>
                                        </p:attrNameLst>
                                      </p:cBhvr>
                                      <p:to>
                                        <p:strVal val="visible"/>
                                      </p:to>
                                    </p:set>
                                    <p:anim calcmode="lin" valueType="num">
                                      <p:cBhvr additive="base">
                                        <p:cTn id="13" dur="500" fill="hold"/>
                                        <p:tgtEl>
                                          <p:spTgt spid="544774"/>
                                        </p:tgtEl>
                                        <p:attrNameLst>
                                          <p:attrName>ppt_x</p:attrName>
                                        </p:attrNameLst>
                                      </p:cBhvr>
                                      <p:tavLst>
                                        <p:tav tm="0">
                                          <p:val>
                                            <p:strVal val="0-#ppt_w/2"/>
                                          </p:val>
                                        </p:tav>
                                        <p:tav tm="100000">
                                          <p:val>
                                            <p:strVal val="#ppt_x"/>
                                          </p:val>
                                        </p:tav>
                                      </p:tavLst>
                                    </p:anim>
                                    <p:anim calcmode="lin" valueType="num">
                                      <p:cBhvr additive="base">
                                        <p:cTn id="14" dur="500" fill="hold"/>
                                        <p:tgtEl>
                                          <p:spTgt spid="544774"/>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544774"/>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4773" grpId="0" autoUpdateAnimBg="0"/>
      <p:bldP spid="544774"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5" name="Text Box 3"/>
          <p:cNvSpPr txBox="1">
            <a:spLocks noChangeArrowheads="1"/>
          </p:cNvSpPr>
          <p:nvPr/>
        </p:nvSpPr>
        <p:spPr bwMode="auto">
          <a:xfrm rot="10790500" flipV="1">
            <a:off x="1282700" y="1539875"/>
            <a:ext cx="6654800" cy="265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i="1" dirty="0">
                <a:solidFill>
                  <a:srgbClr val="4C0000"/>
                </a:solidFill>
                <a:latin typeface="Arial" charset="0"/>
              </a:rPr>
              <a:t>But we Christians have no veil over our faces; we can be mirrors that brightly reflect the glory of the Lord. And as the Spirit of the Lord works within us, we become more and more like him.</a:t>
            </a:r>
            <a:endParaRPr lang="en-US" altLang="en-US" sz="2800" b="1" i="1" dirty="0">
              <a:solidFill>
                <a:srgbClr val="4C0000"/>
              </a:solidFill>
              <a:latin typeface="Arial MT" charset="0"/>
            </a:endParaRPr>
          </a:p>
        </p:txBody>
      </p:sp>
      <p:sp>
        <p:nvSpPr>
          <p:cNvPr id="23556" name="Text Box 4"/>
          <p:cNvSpPr txBox="1">
            <a:spLocks noChangeArrowheads="1"/>
          </p:cNvSpPr>
          <p:nvPr/>
        </p:nvSpPr>
        <p:spPr bwMode="auto">
          <a:xfrm>
            <a:off x="3505200" y="4076700"/>
            <a:ext cx="4086225" cy="830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800" b="1" dirty="0">
                <a:solidFill>
                  <a:srgbClr val="4C0000"/>
                </a:solidFill>
                <a:latin typeface="Arial" charset="0"/>
              </a:rPr>
              <a:t>2 Corinthians 3:18 TLB</a:t>
            </a:r>
            <a:br>
              <a:rPr lang="en-US" altLang="en-US" sz="2800" b="1" dirty="0">
                <a:solidFill>
                  <a:srgbClr val="4C0000"/>
                </a:solidFill>
                <a:latin typeface="Arial MT" charset="0"/>
              </a:rPr>
            </a:br>
            <a:endParaRPr lang="en-US" altLang="en-US" sz="2000" b="1" dirty="0">
              <a:solidFill>
                <a:srgbClr val="4C0000"/>
              </a:solidFill>
              <a:latin typeface="Arial MT" charset="0"/>
            </a:endParaRPr>
          </a:p>
        </p:txBody>
      </p:sp>
      <p:sp>
        <p:nvSpPr>
          <p:cNvPr id="23557"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3" name="Text Box 8"/>
          <p:cNvSpPr txBox="1">
            <a:spLocks noChangeArrowheads="1"/>
          </p:cNvSpPr>
          <p:nvPr/>
        </p:nvSpPr>
        <p:spPr bwMode="auto">
          <a:xfrm>
            <a:off x="7410450" y="591820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27</a:t>
            </a:r>
            <a:br>
              <a:rPr lang="en-US" altLang="en-US" sz="2400" i="1">
                <a:solidFill>
                  <a:srgbClr val="4C0000"/>
                </a:solidFill>
                <a:latin typeface="Arial MT" charset="0"/>
              </a:rPr>
            </a:br>
            <a:endParaRPr lang="en-US" altLang="en-US" sz="1800" b="1" i="1">
              <a:solidFill>
                <a:srgbClr val="4C0000"/>
              </a:solidFill>
              <a:latin typeface="Arial MT" charset="0"/>
            </a:endParaRPr>
          </a:p>
        </p:txBody>
      </p:sp>
      <p:pic>
        <p:nvPicPr>
          <p:cNvPr id="25604" name="Picture 7" descr="Spending Time Alone with Go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8525" y="762000"/>
            <a:ext cx="3187700" cy="4886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605" name="Text Box 8"/>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pic>
        <p:nvPicPr>
          <p:cNvPr id="1026" name="Picture 2" descr="Time Alone With God Notebook"/>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32400" y="762000"/>
            <a:ext cx="3063326" cy="488632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579" name="Text Box 4"/>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27</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24582"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pic>
        <p:nvPicPr>
          <p:cNvPr id="2" name="Picture 5">
            <a:extLst>
              <a:ext uri="{FF2B5EF4-FFF2-40B4-BE49-F238E27FC236}">
                <a16:creationId xmlns:a16="http://schemas.microsoft.com/office/drawing/2014/main" id="{7F9A4767-3DD8-4F3A-A1D8-1619687D46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26" y="890651"/>
            <a:ext cx="2647096" cy="3858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descr="A picture containing text, screenshot, font, number&#10;&#10;Description automatically generated">
            <a:extLst>
              <a:ext uri="{FF2B5EF4-FFF2-40B4-BE49-F238E27FC236}">
                <a16:creationId xmlns:a16="http://schemas.microsoft.com/office/drawing/2014/main" id="{2971CD27-7125-96EB-60C7-797068E41074}"/>
              </a:ext>
            </a:extLst>
          </p:cNvPr>
          <p:cNvPicPr>
            <a:picLocks noChangeAspect="1"/>
          </p:cNvPicPr>
          <p:nvPr/>
        </p:nvPicPr>
        <p:blipFill rotWithShape="1">
          <a:blip r:embed="rId5">
            <a:extLst>
              <a:ext uri="{28A0092B-C50C-407E-A947-70E740481C1C}">
                <a14:useLocalDpi xmlns:a14="http://schemas.microsoft.com/office/drawing/2010/main" val="0"/>
              </a:ext>
            </a:extLst>
          </a:blip>
          <a:srcRect l="2641" t="961" r="5419" b="1"/>
          <a:stretch/>
        </p:blipFill>
        <p:spPr>
          <a:xfrm>
            <a:off x="5715000" y="1048428"/>
            <a:ext cx="2767263" cy="3858795"/>
          </a:xfrm>
          <a:prstGeom prst="rect">
            <a:avLst/>
          </a:prstGeom>
        </p:spPr>
      </p:pic>
      <p:pic>
        <p:nvPicPr>
          <p:cNvPr id="4" name="Picture 4">
            <a:extLst>
              <a:ext uri="{FF2B5EF4-FFF2-40B4-BE49-F238E27FC236}">
                <a16:creationId xmlns:a16="http://schemas.microsoft.com/office/drawing/2014/main" id="{AEBBEE87-2A10-DAE0-A50D-6CDDC7211E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6360" y="1640630"/>
            <a:ext cx="2578733" cy="3858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7" name="Text Box 8"/>
          <p:cNvSpPr txBox="1">
            <a:spLocks noChangeArrowheads="1"/>
          </p:cNvSpPr>
          <p:nvPr/>
        </p:nvSpPr>
        <p:spPr bwMode="auto">
          <a:xfrm>
            <a:off x="7410450" y="591820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28</a:t>
            </a:r>
            <a:br>
              <a:rPr lang="en-US" altLang="en-US" sz="2400" i="1">
                <a:solidFill>
                  <a:srgbClr val="4C0000"/>
                </a:solidFill>
                <a:latin typeface="Arial MT" charset="0"/>
              </a:rPr>
            </a:br>
            <a:endParaRPr lang="en-US" altLang="en-US" sz="1800" b="1" i="1">
              <a:solidFill>
                <a:srgbClr val="4C0000"/>
              </a:solidFill>
              <a:latin typeface="Arial MT" charset="0"/>
            </a:endParaRPr>
          </a:p>
        </p:txBody>
      </p:sp>
      <p:pic>
        <p:nvPicPr>
          <p:cNvPr id="26628" name="Picture 5" descr="Heart of the Matter Cover.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742950"/>
            <a:ext cx="3125788" cy="4908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9"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7"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
        <p:nvSpPr>
          <p:cNvPr id="5" name="Rectangle 4"/>
          <p:cNvSpPr/>
          <p:nvPr/>
        </p:nvSpPr>
        <p:spPr bwMode="auto">
          <a:xfrm>
            <a:off x="2276475" y="1892300"/>
            <a:ext cx="4584700" cy="3302000"/>
          </a:xfrm>
          <a:prstGeom prst="rect">
            <a:avLst/>
          </a:prstGeom>
          <a:noFill/>
          <a:ln w="76200"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 name="TextBox 1"/>
          <p:cNvSpPr txBox="1"/>
          <p:nvPr/>
        </p:nvSpPr>
        <p:spPr>
          <a:xfrm>
            <a:off x="1006475" y="745363"/>
            <a:ext cx="7124700" cy="769441"/>
          </a:xfrm>
          <a:prstGeom prst="rect">
            <a:avLst/>
          </a:prstGeom>
          <a:noFill/>
        </p:spPr>
        <p:txBody>
          <a:bodyPr wrap="square" rtlCol="0">
            <a:spAutoFit/>
          </a:bodyPr>
          <a:lstStyle/>
          <a:p>
            <a:r>
              <a:rPr lang="en-US" sz="4400" b="1" dirty="0">
                <a:solidFill>
                  <a:srgbClr val="4C0000"/>
                </a:solidFill>
              </a:rPr>
              <a:t>Challenge</a:t>
            </a:r>
          </a:p>
        </p:txBody>
      </p:sp>
    </p:spTree>
    <p:extLst>
      <p:ext uri="{BB962C8B-B14F-4D97-AF65-F5344CB8AC3E}">
        <p14:creationId xmlns:p14="http://schemas.microsoft.com/office/powerpoint/2010/main" val="9998126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1"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
        <p:nvSpPr>
          <p:cNvPr id="37892" name="Text Box 4"/>
          <p:cNvSpPr txBox="1">
            <a:spLocks noChangeArrowheads="1"/>
          </p:cNvSpPr>
          <p:nvPr/>
        </p:nvSpPr>
        <p:spPr bwMode="auto">
          <a:xfrm>
            <a:off x="600075" y="1200150"/>
            <a:ext cx="7905750" cy="23698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sz="2400" b="1" dirty="0">
              <a:solidFill>
                <a:srgbClr val="4C0000"/>
              </a:solidFill>
            </a:endParaRPr>
          </a:p>
          <a:p>
            <a:endParaRPr lang="en-US" altLang="en-US" sz="2400" b="1" dirty="0">
              <a:solidFill>
                <a:srgbClr val="4C0000"/>
              </a:solidFill>
            </a:endParaRPr>
          </a:p>
          <a:p>
            <a:r>
              <a:rPr lang="en-US" altLang="en-US" sz="2800" b="1" dirty="0">
                <a:solidFill>
                  <a:srgbClr val="4C0000"/>
                </a:solidFill>
              </a:rPr>
              <a:t>Fill in your “Go Deeper with Christ” </a:t>
            </a:r>
          </a:p>
          <a:p>
            <a:r>
              <a:rPr lang="en-US" altLang="en-US" sz="2800" b="1" dirty="0">
                <a:solidFill>
                  <a:srgbClr val="4C0000"/>
                </a:solidFill>
              </a:rPr>
              <a:t>Plan of Action (p. 95).</a:t>
            </a:r>
          </a:p>
        </p:txBody>
      </p:sp>
    </p:spTree>
    <p:extLst>
      <p:ext uri="{BB962C8B-B14F-4D97-AF65-F5344CB8AC3E}">
        <p14:creationId xmlns:p14="http://schemas.microsoft.com/office/powerpoint/2010/main" val="40721876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2 – Go Deeper with Christ</a:t>
            </a:r>
          </a:p>
        </p:txBody>
      </p:sp>
      <p:sp>
        <p:nvSpPr>
          <p:cNvPr id="39940" name="Text Box 4"/>
          <p:cNvSpPr txBox="1">
            <a:spLocks noChangeArrowheads="1"/>
          </p:cNvSpPr>
          <p:nvPr/>
        </p:nvSpPr>
        <p:spPr bwMode="auto">
          <a:xfrm>
            <a:off x="685800" y="1190625"/>
            <a:ext cx="7829550" cy="371973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(15 min.)</a:t>
            </a:r>
          </a:p>
          <a:p>
            <a:endParaRPr lang="en-US" altLang="en-US" dirty="0">
              <a:solidFill>
                <a:srgbClr val="4C0000"/>
              </a:solidFill>
            </a:endParaRPr>
          </a:p>
          <a:p>
            <a:pPr marL="914400" lvl="1" indent="-457200" algn="l">
              <a:spcBef>
                <a:spcPct val="20000"/>
              </a:spcBef>
              <a:buFont typeface="Arial" panose="020B0604020202020204" pitchFamily="34" charset="0"/>
              <a:buChar char="•"/>
            </a:pPr>
            <a:r>
              <a:rPr lang="en-US" altLang="en-US" sz="2800" b="1" dirty="0">
                <a:solidFill>
                  <a:srgbClr val="4C0000"/>
                </a:solidFill>
              </a:rPr>
              <a:t>Share your “Go Deeper with Christ” Plan of Action.</a:t>
            </a:r>
          </a:p>
          <a:p>
            <a:pPr marL="914400" lvl="1" indent="-457200" algn="l">
              <a:buFont typeface="Arial" panose="020B0604020202020204" pitchFamily="34" charset="0"/>
              <a:buChar char="•"/>
            </a:pPr>
            <a:endParaRPr lang="en-US" altLang="en-US" sz="2800" b="1" dirty="0">
              <a:solidFill>
                <a:srgbClr val="4C0000"/>
              </a:solidFill>
            </a:endParaRPr>
          </a:p>
          <a:p>
            <a:pPr marL="914400" lvl="1" indent="-457200" algn="l">
              <a:lnSpc>
                <a:spcPct val="75000"/>
              </a:lnSpc>
              <a:spcBef>
                <a:spcPct val="25000"/>
              </a:spcBef>
              <a:buFont typeface="Arial" panose="020B0604020202020204" pitchFamily="34" charset="0"/>
              <a:buChar char="•"/>
            </a:pPr>
            <a:r>
              <a:rPr lang="en-US" altLang="en-US" sz="2800" b="1" dirty="0">
                <a:solidFill>
                  <a:srgbClr val="4C0000"/>
                </a:solidFill>
              </a:rPr>
              <a:t>Pray with your “Prayer Triplet” offering God your plans to “Go Deeper with Christ.”</a:t>
            </a:r>
          </a:p>
        </p:txBody>
      </p:sp>
    </p:spTree>
    <p:extLst>
      <p:ext uri="{BB962C8B-B14F-4D97-AF65-F5344CB8AC3E}">
        <p14:creationId xmlns:p14="http://schemas.microsoft.com/office/powerpoint/2010/main" val="3555666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12740" y="1011149"/>
            <a:ext cx="2118519" cy="4222912"/>
          </a:xfrm>
          <a:prstGeom prst="rect">
            <a:avLst/>
          </a:prstGeom>
        </p:spPr>
      </p:pic>
      <p:cxnSp>
        <p:nvCxnSpPr>
          <p:cNvPr id="8" name="Elbow Connector 7"/>
          <p:cNvCxnSpPr/>
          <p:nvPr/>
        </p:nvCxnSpPr>
        <p:spPr bwMode="auto">
          <a:xfrm rot="16200000" flipV="1">
            <a:off x="2011286" y="1389519"/>
            <a:ext cx="2754116" cy="496474"/>
          </a:xfrm>
          <a:prstGeom prst="bentConnector3">
            <a:avLst>
              <a:gd name="adj1" fmla="val -263"/>
            </a:avLst>
          </a:prstGeom>
          <a:solidFill>
            <a:srgbClr val="3B0000"/>
          </a:solidFill>
          <a:ln w="193675" cap="flat" cmpd="sng" algn="ctr">
            <a:solidFill>
              <a:srgbClr val="9900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16" name="Straight Arrow Connector 15"/>
          <p:cNvCxnSpPr/>
          <p:nvPr/>
        </p:nvCxnSpPr>
        <p:spPr bwMode="auto">
          <a:xfrm>
            <a:off x="5440759" y="3000330"/>
            <a:ext cx="2821781" cy="14484"/>
          </a:xfrm>
          <a:prstGeom prst="straightConnector1">
            <a:avLst/>
          </a:prstGeom>
          <a:solidFill>
            <a:srgbClr val="3B0000"/>
          </a:solidFill>
          <a:ln w="171450" cap="flat" cmpd="sng" algn="ctr">
            <a:solidFill>
              <a:srgbClr val="990000"/>
            </a:solidFill>
            <a:prstDash val="solid"/>
            <a:round/>
            <a:headEnd type="none" w="med" len="med"/>
            <a:tailEnd type="arrow"/>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6"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Introduction</a:t>
            </a:r>
          </a:p>
        </p:txBody>
      </p:sp>
    </p:spTree>
    <p:extLst>
      <p:ext uri="{BB962C8B-B14F-4D97-AF65-F5344CB8AC3E}">
        <p14:creationId xmlns:p14="http://schemas.microsoft.com/office/powerpoint/2010/main" val="28386475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extLst>
      <p:ext uri="{BB962C8B-B14F-4D97-AF65-F5344CB8AC3E}">
        <p14:creationId xmlns:p14="http://schemas.microsoft.com/office/powerpoint/2010/main" val="644718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7171" name="Text Box 3"/>
          <p:cNvSpPr txBox="1">
            <a:spLocks noChangeArrowheads="1"/>
          </p:cNvSpPr>
          <p:nvPr/>
        </p:nvSpPr>
        <p:spPr bwMode="auto">
          <a:xfrm>
            <a:off x="2200275" y="4556125"/>
            <a:ext cx="4724400" cy="1662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50000"/>
              </a:lnSpc>
              <a:spcBef>
                <a:spcPct val="50000"/>
              </a:spcBef>
            </a:pPr>
            <a:r>
              <a:rPr lang="en-US" altLang="en-US" sz="2400" b="1">
                <a:solidFill>
                  <a:srgbClr val="4C0000"/>
                </a:solidFill>
                <a:latin typeface="Arial" charset="0"/>
              </a:rPr>
              <a:t>The Goal</a:t>
            </a:r>
          </a:p>
          <a:p>
            <a:pPr>
              <a:lnSpc>
                <a:spcPct val="50000"/>
              </a:lnSpc>
              <a:spcBef>
                <a:spcPct val="50000"/>
              </a:spcBef>
            </a:pPr>
            <a:r>
              <a:rPr lang="en-US" altLang="en-US" sz="2400">
                <a:solidFill>
                  <a:srgbClr val="4C0000"/>
                </a:solidFill>
                <a:latin typeface="Arial" charset="0"/>
              </a:rPr>
              <a:t>______________________</a:t>
            </a:r>
          </a:p>
          <a:p>
            <a:pPr>
              <a:lnSpc>
                <a:spcPct val="50000"/>
              </a:lnSpc>
              <a:spcBef>
                <a:spcPct val="50000"/>
              </a:spcBef>
            </a:pPr>
            <a:endParaRPr lang="en-US" altLang="en-US" sz="2400">
              <a:solidFill>
                <a:srgbClr val="4C0000"/>
              </a:solidFill>
              <a:latin typeface="Arial" charset="0"/>
            </a:endParaRPr>
          </a:p>
          <a:p>
            <a:pPr>
              <a:lnSpc>
                <a:spcPct val="90000"/>
              </a:lnSpc>
            </a:pPr>
            <a:r>
              <a:rPr lang="en-US" altLang="en-US" sz="2400">
                <a:solidFill>
                  <a:srgbClr val="4C0000"/>
                </a:solidFill>
                <a:latin typeface="Arial" charset="0"/>
              </a:rPr>
              <a:t>to create an environment of</a:t>
            </a:r>
          </a:p>
          <a:p>
            <a:pPr>
              <a:lnSpc>
                <a:spcPct val="90000"/>
              </a:lnSpc>
            </a:pPr>
            <a:r>
              <a:rPr lang="en-US" altLang="en-US" sz="2400">
                <a:solidFill>
                  <a:srgbClr val="4C0000"/>
                </a:solidFill>
                <a:latin typeface="Arial" charset="0"/>
              </a:rPr>
              <a:t>passionate praying</a:t>
            </a:r>
          </a:p>
        </p:txBody>
      </p:sp>
      <p:sp>
        <p:nvSpPr>
          <p:cNvPr id="27652" name="Text Box 4"/>
          <p:cNvSpPr txBox="1">
            <a:spLocks noChangeArrowheads="1"/>
          </p:cNvSpPr>
          <p:nvPr/>
        </p:nvSpPr>
        <p:spPr bwMode="auto">
          <a:xfrm>
            <a:off x="1536700" y="2111375"/>
            <a:ext cx="5905500" cy="1243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r>
              <a:rPr lang="en-US" altLang="en-US" sz="4800">
                <a:solidFill>
                  <a:srgbClr val="4C0000"/>
                </a:solidFill>
                <a:latin typeface="Arial" charset="0"/>
              </a:rPr>
              <a:t>Pray with Passion</a:t>
            </a:r>
            <a:endParaRPr lang="en-US" altLang="en-US" sz="2400">
              <a:solidFill>
                <a:srgbClr val="4C0000"/>
              </a:solidFill>
              <a:latin typeface="Arial" charset="0"/>
            </a:endParaRPr>
          </a:p>
        </p:txBody>
      </p:sp>
      <p:sp>
        <p:nvSpPr>
          <p:cNvPr id="6" name="Text Box 5"/>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7171"/>
                                        </p:tgtEl>
                                        <p:attrNameLst>
                                          <p:attrName>style.visibility</p:attrName>
                                        </p:attrNameLst>
                                      </p:cBhvr>
                                      <p:to>
                                        <p:strVal val="visible"/>
                                      </p:to>
                                    </p:set>
                                    <p:anim calcmode="lin" valueType="num">
                                      <p:cBhvr additive="base">
                                        <p:cTn id="7" dur="500" fill="hold"/>
                                        <p:tgtEl>
                                          <p:spTgt spid="647171"/>
                                        </p:tgtEl>
                                        <p:attrNameLst>
                                          <p:attrName>ppt_x</p:attrName>
                                        </p:attrNameLst>
                                      </p:cBhvr>
                                      <p:tavLst>
                                        <p:tav tm="0">
                                          <p:val>
                                            <p:strVal val="#ppt_x"/>
                                          </p:val>
                                        </p:tav>
                                        <p:tav tm="100000">
                                          <p:val>
                                            <p:strVal val="#ppt_x"/>
                                          </p:val>
                                        </p:tav>
                                      </p:tavLst>
                                    </p:anim>
                                    <p:anim calcmode="lin" valueType="num">
                                      <p:cBhvr additive="base">
                                        <p:cTn id="8" dur="500" fill="hold"/>
                                        <p:tgtEl>
                                          <p:spTgt spid="6471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7171"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5" name="Text Box 4"/>
          <p:cNvSpPr txBox="1">
            <a:spLocks noChangeArrowheads="1"/>
          </p:cNvSpPr>
          <p:nvPr/>
        </p:nvSpPr>
        <p:spPr bwMode="auto">
          <a:xfrm>
            <a:off x="1400175" y="2981325"/>
            <a:ext cx="24193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28676" name="Text Box 5"/>
          <p:cNvSpPr txBox="1">
            <a:spLocks noChangeArrowheads="1"/>
          </p:cNvSpPr>
          <p:nvPr/>
        </p:nvSpPr>
        <p:spPr bwMode="auto">
          <a:xfrm>
            <a:off x="361950" y="1752600"/>
            <a:ext cx="8277225" cy="2771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we increase our passion for prayer and create an environment for others to pray with passion?</a:t>
            </a:r>
          </a:p>
        </p:txBody>
      </p:sp>
      <p:sp>
        <p:nvSpPr>
          <p:cNvPr id="28677"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34</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28678"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Text Box 3"/>
          <p:cNvSpPr txBox="1">
            <a:spLocks noChangeArrowheads="1"/>
          </p:cNvSpPr>
          <p:nvPr/>
        </p:nvSpPr>
        <p:spPr bwMode="auto">
          <a:xfrm>
            <a:off x="365760" y="1380744"/>
            <a:ext cx="8277225" cy="37087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ts val="0"/>
              </a:spcBef>
            </a:pPr>
            <a:r>
              <a:rPr lang="en-US" altLang="en-US" sz="4400" b="1" dirty="0">
                <a:solidFill>
                  <a:srgbClr val="4C0000"/>
                </a:solidFill>
              </a:rPr>
              <a:t>Prepare</a:t>
            </a:r>
          </a:p>
          <a:p>
            <a:pPr>
              <a:spcBef>
                <a:spcPts val="0"/>
              </a:spcBef>
            </a:pPr>
            <a:endParaRPr lang="en-US" altLang="en-US" b="1" dirty="0">
              <a:solidFill>
                <a:srgbClr val="4C0000"/>
              </a:solidFill>
            </a:endParaRPr>
          </a:p>
          <a:p>
            <a:pPr>
              <a:spcBef>
                <a:spcPts val="0"/>
              </a:spcBef>
            </a:pPr>
            <a:r>
              <a:rPr lang="en-US" altLang="en-US" b="1" dirty="0">
                <a:solidFill>
                  <a:srgbClr val="4C0000"/>
                </a:solidFill>
              </a:rPr>
              <a:t>Read </a:t>
            </a:r>
            <a:r>
              <a:rPr lang="en-US" altLang="en-US" b="1" i="1" dirty="0">
                <a:solidFill>
                  <a:srgbClr val="4C0000"/>
                </a:solidFill>
              </a:rPr>
              <a:t>JFYM Notebook</a:t>
            </a:r>
            <a:r>
              <a:rPr lang="en-US" altLang="en-US" b="1" dirty="0">
                <a:solidFill>
                  <a:srgbClr val="4C0000"/>
                </a:solidFill>
              </a:rPr>
              <a:t> </a:t>
            </a:r>
          </a:p>
          <a:p>
            <a:pPr>
              <a:spcBef>
                <a:spcPts val="0"/>
              </a:spcBef>
            </a:pPr>
            <a:r>
              <a:rPr lang="en-US" altLang="en-US" b="1" dirty="0">
                <a:solidFill>
                  <a:srgbClr val="4C0000"/>
                </a:solidFill>
              </a:rPr>
              <a:t>pages 31-32</a:t>
            </a:r>
          </a:p>
          <a:p>
            <a:pPr>
              <a:spcBef>
                <a:spcPts val="0"/>
              </a:spcBef>
            </a:pPr>
            <a:r>
              <a:rPr lang="en-US" altLang="en-US" b="1" dirty="0">
                <a:solidFill>
                  <a:srgbClr val="4C0000"/>
                </a:solidFill>
              </a:rPr>
              <a:t>in preparation for Session 3.</a:t>
            </a:r>
          </a:p>
          <a:p>
            <a:pPr>
              <a:lnSpc>
                <a:spcPct val="125000"/>
              </a:lnSpc>
              <a:spcBef>
                <a:spcPct val="100000"/>
              </a:spcBef>
            </a:pPr>
            <a:endParaRPr lang="en-US" altLang="en-US" sz="2800" b="1" dirty="0">
              <a:solidFill>
                <a:srgbClr val="4C0000"/>
              </a:solidFill>
            </a:endParaRPr>
          </a:p>
        </p:txBody>
      </p:sp>
      <p:sp>
        <p:nvSpPr>
          <p:cNvPr id="15364" name="Text Box 4"/>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15365" name="Text Box 5"/>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extLst>
      <p:ext uri="{BB962C8B-B14F-4D97-AF65-F5344CB8AC3E}">
        <p14:creationId xmlns:p14="http://schemas.microsoft.com/office/powerpoint/2010/main" val="24844948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23" name="Text Box 4"/>
          <p:cNvSpPr txBox="1">
            <a:spLocks noChangeArrowheads="1"/>
          </p:cNvSpPr>
          <p:nvPr/>
        </p:nvSpPr>
        <p:spPr bwMode="auto">
          <a:xfrm>
            <a:off x="901700" y="1190625"/>
            <a:ext cx="7340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Do You Love to Pray?</a:t>
            </a:r>
          </a:p>
        </p:txBody>
      </p:sp>
      <p:sp>
        <p:nvSpPr>
          <p:cNvPr id="30724" name="Text Box 5"/>
          <p:cNvSpPr txBox="1">
            <a:spLocks noChangeArrowheads="1"/>
          </p:cNvSpPr>
          <p:nvPr/>
        </p:nvSpPr>
        <p:spPr bwMode="auto">
          <a:xfrm>
            <a:off x="1168400" y="2098358"/>
            <a:ext cx="6807200" cy="36471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i="1" dirty="0">
                <a:solidFill>
                  <a:srgbClr val="4C0000"/>
                </a:solidFill>
              </a:rPr>
              <a:t>Love to pray.  Feel often during the day the need for prayer, and take trouble to pray.  Prayer enlarges the heart until it is capable of containing God’s gift of himself.  Ask and seek, and your heart will grow big enough to receive him and keep him as your own.</a:t>
            </a:r>
          </a:p>
          <a:p>
            <a:pPr algn="l">
              <a:lnSpc>
                <a:spcPct val="125000"/>
              </a:lnSpc>
            </a:pPr>
            <a:r>
              <a:rPr lang="en-US" altLang="en-US" sz="2400" b="1" i="1" dirty="0">
                <a:solidFill>
                  <a:srgbClr val="4C0000"/>
                </a:solidFill>
              </a:rPr>
              <a:t>			 </a:t>
            </a:r>
            <a:r>
              <a:rPr lang="en-US" altLang="en-US" sz="2400" b="1" dirty="0">
                <a:solidFill>
                  <a:srgbClr val="4C0000"/>
                </a:solidFill>
              </a:rPr>
              <a:t>               </a:t>
            </a:r>
            <a:r>
              <a:rPr lang="en-US" altLang="en-US" sz="2800" b="1" dirty="0">
                <a:solidFill>
                  <a:srgbClr val="4C0000"/>
                </a:solidFill>
              </a:rPr>
              <a:t>Mother Teresa</a:t>
            </a:r>
          </a:p>
        </p:txBody>
      </p:sp>
      <p:sp>
        <p:nvSpPr>
          <p:cNvPr id="30725"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34</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0726"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Text Box 11"/>
          <p:cNvSpPr txBox="1">
            <a:spLocks noChangeArrowheads="1"/>
          </p:cNvSpPr>
          <p:nvPr/>
        </p:nvSpPr>
        <p:spPr bwMode="auto">
          <a:xfrm>
            <a:off x="6813550" y="5918200"/>
            <a:ext cx="19875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34</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1748" name="Text Box 6"/>
          <p:cNvSpPr txBox="1">
            <a:spLocks noChangeArrowheads="1"/>
          </p:cNvSpPr>
          <p:nvPr/>
        </p:nvSpPr>
        <p:spPr bwMode="auto">
          <a:xfrm>
            <a:off x="682625" y="1057275"/>
            <a:ext cx="7340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Jesus Loved to Pray!</a:t>
            </a:r>
          </a:p>
        </p:txBody>
      </p:sp>
      <p:sp>
        <p:nvSpPr>
          <p:cNvPr id="31749" name="Text Box 7"/>
          <p:cNvSpPr txBox="1">
            <a:spLocks noChangeArrowheads="1"/>
          </p:cNvSpPr>
          <p:nvPr/>
        </p:nvSpPr>
        <p:spPr bwMode="auto">
          <a:xfrm rot="10790500" flipV="1">
            <a:off x="1165225" y="2311400"/>
            <a:ext cx="6656388" cy="1800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i="1" dirty="0">
                <a:solidFill>
                  <a:srgbClr val="4C0000"/>
                </a:solidFill>
                <a:latin typeface="Arial" charset="0"/>
              </a:rPr>
              <a:t>Very early in the morning, while it was still dark, Jesus got up, left the house and went off to a solitary place, where he prayed.</a:t>
            </a:r>
            <a:endParaRPr lang="en-US" altLang="en-US" sz="2800" b="1" i="1" dirty="0">
              <a:solidFill>
                <a:srgbClr val="4C0000"/>
              </a:solidFill>
              <a:latin typeface="Arial MT" charset="0"/>
            </a:endParaRPr>
          </a:p>
        </p:txBody>
      </p:sp>
      <p:sp>
        <p:nvSpPr>
          <p:cNvPr id="31750" name="Text Box 9"/>
          <p:cNvSpPr txBox="1">
            <a:spLocks noChangeArrowheads="1"/>
          </p:cNvSpPr>
          <p:nvPr/>
        </p:nvSpPr>
        <p:spPr bwMode="auto">
          <a:xfrm>
            <a:off x="4010025" y="4000500"/>
            <a:ext cx="37338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800" b="1" dirty="0">
                <a:solidFill>
                  <a:srgbClr val="4C0000"/>
                </a:solidFill>
                <a:latin typeface="Arial" charset="0"/>
              </a:rPr>
              <a:t>Mark 1:35</a:t>
            </a:r>
            <a:endParaRPr lang="en-US" altLang="en-US" sz="2000" b="1" dirty="0">
              <a:solidFill>
                <a:srgbClr val="4C0000"/>
              </a:solidFill>
              <a:latin typeface="Arial MT" charset="0"/>
            </a:endParaRPr>
          </a:p>
        </p:txBody>
      </p:sp>
      <p:sp>
        <p:nvSpPr>
          <p:cNvPr id="31751" name="Text Box 10"/>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1" name="Rectangle 4"/>
          <p:cNvSpPr>
            <a:spLocks noChangeArrowheads="1"/>
          </p:cNvSpPr>
          <p:nvPr/>
        </p:nvSpPr>
        <p:spPr bwMode="auto">
          <a:xfrm>
            <a:off x="660400" y="1524000"/>
            <a:ext cx="7947025" cy="1165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lnSpc>
                <a:spcPct val="80000"/>
              </a:lnSpc>
              <a:spcBef>
                <a:spcPct val="50000"/>
              </a:spcBef>
            </a:pPr>
            <a:r>
              <a:rPr lang="en-US" altLang="en-US" sz="4400" b="1" dirty="0">
                <a:solidFill>
                  <a:srgbClr val="4C0000"/>
                </a:solidFill>
              </a:rPr>
              <a:t>Do You Experience God’s Power?</a:t>
            </a:r>
          </a:p>
        </p:txBody>
      </p:sp>
      <p:sp>
        <p:nvSpPr>
          <p:cNvPr id="562181" name="Text Box 5"/>
          <p:cNvSpPr txBox="1">
            <a:spLocks noChangeArrowheads="1"/>
          </p:cNvSpPr>
          <p:nvPr/>
        </p:nvSpPr>
        <p:spPr bwMode="auto">
          <a:xfrm>
            <a:off x="869950" y="3133725"/>
            <a:ext cx="7251700" cy="1373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  No power in our best effort</a:t>
            </a:r>
            <a:endParaRPr lang="en-US" altLang="en-US" sz="2800" b="1" i="1" dirty="0">
              <a:solidFill>
                <a:srgbClr val="4C0000"/>
              </a:solidFill>
            </a:endParaRPr>
          </a:p>
          <a:p>
            <a:pPr algn="l"/>
            <a:endParaRPr lang="en-US" altLang="en-US" sz="2800" b="1" i="1" dirty="0">
              <a:solidFill>
                <a:srgbClr val="4C0000"/>
              </a:solidFill>
            </a:endParaRPr>
          </a:p>
          <a:p>
            <a:pPr algn="l"/>
            <a:r>
              <a:rPr lang="en-US" altLang="en-US" sz="2800" b="1" dirty="0">
                <a:solidFill>
                  <a:srgbClr val="4C0000"/>
                </a:solidFill>
              </a:rPr>
              <a:t>•  Plenty of power in God’s smallest effort</a:t>
            </a:r>
            <a:endParaRPr lang="en-US" altLang="en-US" sz="2800" b="1" i="1" dirty="0">
              <a:solidFill>
                <a:srgbClr val="4C0000"/>
              </a:solidFill>
            </a:endParaRPr>
          </a:p>
        </p:txBody>
      </p:sp>
      <p:sp>
        <p:nvSpPr>
          <p:cNvPr id="32773"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35</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2774" name="Text Box 7"/>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562181">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562181">
                                            <p:txEl>
                                              <p:pRg st="0" end="0"/>
                                            </p:txEl>
                                          </p:spTgt>
                                        </p:tgtEl>
                                        <p:attrNameLst>
                                          <p:attrName>ppt_c</p:attrName>
                                        </p:attrNameLst>
                                      </p:cBhvr>
                                      <p:to>
                                        <a:srgbClr val="AACFDE"/>
                                      </p:to>
                                    </p:animClr>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iterate type="wd">
                                    <p:tmAbs val="300"/>
                                  </p:iterate>
                                  <p:childTnLst>
                                    <p:set>
                                      <p:cBhvr>
                                        <p:cTn id="10" dur="1" fill="hold">
                                          <p:stCondLst>
                                            <p:cond delay="299"/>
                                          </p:stCondLst>
                                        </p:cTn>
                                        <p:tgtEl>
                                          <p:spTgt spid="562181">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562181">
                                            <p:txEl>
                                              <p:pRg st="2" end="2"/>
                                            </p:txEl>
                                          </p:spTgt>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2181"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5" name="Text Box 4"/>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35</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3796" name="Text Box 5"/>
          <p:cNvSpPr txBox="1">
            <a:spLocks noChangeArrowheads="1"/>
          </p:cNvSpPr>
          <p:nvPr/>
        </p:nvSpPr>
        <p:spPr bwMode="auto">
          <a:xfrm>
            <a:off x="787400" y="1228725"/>
            <a:ext cx="73406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a:solidFill>
                  <a:srgbClr val="4C0000"/>
                </a:solidFill>
              </a:rPr>
              <a:t>The “Power/Effort Ratio”</a:t>
            </a:r>
          </a:p>
        </p:txBody>
      </p:sp>
      <p:sp>
        <p:nvSpPr>
          <p:cNvPr id="652294" name="Text Box 6"/>
          <p:cNvSpPr txBox="1">
            <a:spLocks noChangeArrowheads="1"/>
          </p:cNvSpPr>
          <p:nvPr/>
        </p:nvSpPr>
        <p:spPr bwMode="auto">
          <a:xfrm>
            <a:off x="1187450" y="2498725"/>
            <a:ext cx="6858000" cy="1373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i="1" dirty="0">
                <a:solidFill>
                  <a:srgbClr val="4C0000"/>
                </a:solidFill>
              </a:rPr>
              <a:t>Call to me and I will answer you and tell you great and unsearchable things you do not know.</a:t>
            </a:r>
            <a:r>
              <a:rPr lang="en-US" altLang="en-US" sz="2800" b="1" dirty="0">
                <a:solidFill>
                  <a:srgbClr val="4C0000"/>
                </a:solidFill>
              </a:rPr>
              <a:t> </a:t>
            </a:r>
          </a:p>
        </p:txBody>
      </p:sp>
      <p:sp>
        <p:nvSpPr>
          <p:cNvPr id="33798" name="Text Box 7"/>
          <p:cNvSpPr txBox="1">
            <a:spLocks noChangeArrowheads="1"/>
          </p:cNvSpPr>
          <p:nvPr/>
        </p:nvSpPr>
        <p:spPr bwMode="auto">
          <a:xfrm>
            <a:off x="4035425" y="3783013"/>
            <a:ext cx="37338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800" b="1" dirty="0">
                <a:solidFill>
                  <a:srgbClr val="4C0000"/>
                </a:solidFill>
              </a:rPr>
              <a:t>Jeremiah 33:3</a:t>
            </a:r>
          </a:p>
        </p:txBody>
      </p:sp>
      <p:sp>
        <p:nvSpPr>
          <p:cNvPr id="33799" name="Text Box 8"/>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19" name="Text Box 4"/>
          <p:cNvSpPr txBox="1">
            <a:spLocks noChangeArrowheads="1"/>
          </p:cNvSpPr>
          <p:nvPr/>
        </p:nvSpPr>
        <p:spPr bwMode="auto">
          <a:xfrm>
            <a:off x="1292225" y="1857375"/>
            <a:ext cx="6553200" cy="28007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Prayer releases Jesus’ PRESENCE in you and His POWER through you to change people! </a:t>
            </a:r>
          </a:p>
        </p:txBody>
      </p:sp>
      <p:sp>
        <p:nvSpPr>
          <p:cNvPr id="34820" name="Text Box 5"/>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37</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4821"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5" name="Text Box 3"/>
          <p:cNvSpPr txBox="1">
            <a:spLocks noChangeArrowheads="1"/>
          </p:cNvSpPr>
          <p:nvPr/>
        </p:nvSpPr>
        <p:spPr bwMode="auto">
          <a:xfrm rot="10790500" flipV="1">
            <a:off x="1282698" y="941321"/>
            <a:ext cx="6959884"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i="1" dirty="0">
                <a:solidFill>
                  <a:srgbClr val="4C0000"/>
                </a:solidFill>
                <a:latin typeface="Arial" charset="0"/>
              </a:rPr>
              <a:t>Truly I tell you, whatever you bind on earth will be bound in heaven, and whatever you loose on earth will be  loosed in heaven. Again, truly I tell you that if two of you on earth agree about anything they ask for, it will be done for them by my Father in heaven. For where two or three gather in my name, there am I with them.</a:t>
            </a:r>
          </a:p>
        </p:txBody>
      </p:sp>
      <p:sp>
        <p:nvSpPr>
          <p:cNvPr id="38916" name="Text Box 4"/>
          <p:cNvSpPr txBox="1">
            <a:spLocks noChangeArrowheads="1"/>
          </p:cNvSpPr>
          <p:nvPr/>
        </p:nvSpPr>
        <p:spPr bwMode="auto">
          <a:xfrm>
            <a:off x="4514255" y="4899471"/>
            <a:ext cx="373380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b="1" dirty="0">
                <a:solidFill>
                  <a:srgbClr val="4C0000"/>
                </a:solidFill>
                <a:latin typeface="Arial" charset="0"/>
              </a:rPr>
              <a:t>Matthew 18:18-20 NIV</a:t>
            </a:r>
            <a:br>
              <a:rPr lang="en-US" altLang="en-US" sz="2400" b="1" dirty="0">
                <a:solidFill>
                  <a:srgbClr val="4C0000"/>
                </a:solidFill>
                <a:latin typeface="Arial MT" charset="0"/>
              </a:rPr>
            </a:br>
            <a:endParaRPr lang="en-US" altLang="en-US" sz="1800" b="1" dirty="0">
              <a:solidFill>
                <a:srgbClr val="4C0000"/>
              </a:solidFill>
              <a:latin typeface="Arial MT" charset="0"/>
            </a:endParaRPr>
          </a:p>
        </p:txBody>
      </p:sp>
      <p:sp>
        <p:nvSpPr>
          <p:cNvPr id="38917"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Tree>
    <p:extLst>
      <p:ext uri="{BB962C8B-B14F-4D97-AF65-F5344CB8AC3E}">
        <p14:creationId xmlns:p14="http://schemas.microsoft.com/office/powerpoint/2010/main" val="4165346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9"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Introduction</a:t>
            </a:r>
          </a:p>
        </p:txBody>
      </p:sp>
      <p:sp>
        <p:nvSpPr>
          <p:cNvPr id="4100" name="Text Box 4"/>
          <p:cNvSpPr txBox="1">
            <a:spLocks noChangeArrowheads="1"/>
          </p:cNvSpPr>
          <p:nvPr/>
        </p:nvSpPr>
        <p:spPr bwMode="auto">
          <a:xfrm>
            <a:off x="361950" y="1752600"/>
            <a:ext cx="8277225" cy="3005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Forum Purpose</a:t>
            </a:r>
          </a:p>
          <a:p>
            <a:pPr>
              <a:lnSpc>
                <a:spcPct val="125000"/>
              </a:lnSpc>
              <a:spcBef>
                <a:spcPct val="100000"/>
              </a:spcBef>
            </a:pPr>
            <a:r>
              <a:rPr lang="en-US" altLang="en-US" sz="2800" b="1" dirty="0">
                <a:solidFill>
                  <a:srgbClr val="4C0000"/>
                </a:solidFill>
              </a:rPr>
              <a:t>To discover how to </a:t>
            </a:r>
          </a:p>
          <a:p>
            <a:pPr>
              <a:spcBef>
                <a:spcPct val="50000"/>
              </a:spcBef>
            </a:pPr>
            <a:r>
              <a:rPr lang="en-US" altLang="en-US" sz="2800" b="1" i="1" dirty="0">
                <a:solidFill>
                  <a:srgbClr val="4C0000"/>
                </a:solidFill>
              </a:rPr>
              <a:t>implement</a:t>
            </a:r>
            <a:r>
              <a:rPr lang="en-US" altLang="en-US" sz="2800" b="1" dirty="0">
                <a:solidFill>
                  <a:srgbClr val="4C0000"/>
                </a:solidFill>
              </a:rPr>
              <a:t> and </a:t>
            </a:r>
            <a:r>
              <a:rPr lang="en-US" altLang="en-US" sz="2800" b="1" i="1" dirty="0">
                <a:solidFill>
                  <a:srgbClr val="4C0000"/>
                </a:solidFill>
              </a:rPr>
              <a:t>multiply</a:t>
            </a:r>
            <a:r>
              <a:rPr lang="en-US" altLang="en-US" sz="2800" b="1" dirty="0">
                <a:solidFill>
                  <a:srgbClr val="4C0000"/>
                </a:solidFill>
              </a:rPr>
              <a:t> </a:t>
            </a:r>
          </a:p>
          <a:p>
            <a:pPr>
              <a:spcBef>
                <a:spcPct val="50000"/>
              </a:spcBef>
            </a:pPr>
            <a:r>
              <a:rPr lang="en-US" altLang="en-US" sz="2800" b="1" dirty="0">
                <a:solidFill>
                  <a:srgbClr val="4C0000"/>
                </a:solidFill>
              </a:rPr>
              <a:t>Jesus-Focused Youth Ministry</a:t>
            </a:r>
          </a:p>
        </p:txBody>
      </p:sp>
      <p:sp>
        <p:nvSpPr>
          <p:cNvPr id="4101" name="Text Box 5"/>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12</a:t>
            </a:r>
            <a:br>
              <a:rPr lang="en-US" altLang="en-US" sz="2400" i="1" dirty="0">
                <a:solidFill>
                  <a:srgbClr val="4C0000"/>
                </a:solidFill>
                <a:latin typeface="Arial MT" charset="0"/>
              </a:rPr>
            </a:br>
            <a:endParaRPr lang="en-US" altLang="en-US" sz="1800" b="1" i="1" dirty="0">
              <a:solidFill>
                <a:srgbClr val="4C0000"/>
              </a:solidFill>
              <a:latin typeface="Arial MT"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3"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3 – Pray with Passion</a:t>
            </a:r>
          </a:p>
        </p:txBody>
      </p:sp>
      <p:pic>
        <p:nvPicPr>
          <p:cNvPr id="35844" name="Picture 4" descr="Triplet.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5175" y="-5056188"/>
            <a:ext cx="26482675" cy="20440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5" name="Text Box 5"/>
          <p:cNvSpPr txBox="1">
            <a:spLocks noChangeArrowheads="1"/>
          </p:cNvSpPr>
          <p:nvPr/>
        </p:nvSpPr>
        <p:spPr bwMode="auto">
          <a:xfrm>
            <a:off x="6496050" y="5486400"/>
            <a:ext cx="20193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35846"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37</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5847" name="Text Box 7"/>
          <p:cNvSpPr txBox="1">
            <a:spLocks noChangeArrowheads="1"/>
          </p:cNvSpPr>
          <p:nvPr/>
        </p:nvSpPr>
        <p:spPr bwMode="auto">
          <a:xfrm>
            <a:off x="850900" y="1003300"/>
            <a:ext cx="70358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35848" name="Rectangle 8"/>
          <p:cNvSpPr>
            <a:spLocks noChangeArrowheads="1"/>
          </p:cNvSpPr>
          <p:nvPr/>
        </p:nvSpPr>
        <p:spPr bwMode="auto">
          <a:xfrm>
            <a:off x="1511300" y="762000"/>
            <a:ext cx="6702425" cy="1431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dirty="0">
                <a:solidFill>
                  <a:srgbClr val="4C0000"/>
                </a:solidFill>
              </a:rPr>
              <a:t>How do you pursue </a:t>
            </a:r>
          </a:p>
          <a:p>
            <a:pPr algn="l"/>
            <a:r>
              <a:rPr lang="en-US" altLang="en-US" sz="4400" b="1" dirty="0">
                <a:solidFill>
                  <a:srgbClr val="4C0000"/>
                </a:solidFill>
              </a:rPr>
              <a:t>praying with passion?</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7" name="Text Box 11"/>
          <p:cNvSpPr txBox="1">
            <a:spLocks noChangeArrowheads="1"/>
          </p:cNvSpPr>
          <p:nvPr/>
        </p:nvSpPr>
        <p:spPr bwMode="auto">
          <a:xfrm>
            <a:off x="7410450" y="591820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39</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36869"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pic>
        <p:nvPicPr>
          <p:cNvPr id="4" name="Picture 3" descr="Close-up of hands holding each other&#10;&#10;Description automatically generated">
            <a:extLst>
              <a:ext uri="{FF2B5EF4-FFF2-40B4-BE49-F238E27FC236}">
                <a16:creationId xmlns:a16="http://schemas.microsoft.com/office/drawing/2014/main" id="{24A53F7E-3E7C-8C72-437F-E4E0894B44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9740" y="984507"/>
            <a:ext cx="2833213" cy="4378603"/>
          </a:xfrm>
          <a:prstGeom prst="rect">
            <a:avLst/>
          </a:prstGeom>
        </p:spPr>
      </p:pic>
      <p:pic>
        <p:nvPicPr>
          <p:cNvPr id="6" name="Picture 5" descr="Close-up of hands holding each other&#10;&#10;Description automatically generated">
            <a:extLst>
              <a:ext uri="{FF2B5EF4-FFF2-40B4-BE49-F238E27FC236}">
                <a16:creationId xmlns:a16="http://schemas.microsoft.com/office/drawing/2014/main" id="{E9FC0947-17C1-7160-0AC9-707526B05D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11047" y="984506"/>
            <a:ext cx="2833213" cy="4378603"/>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7"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
        <p:nvSpPr>
          <p:cNvPr id="5" name="Content Placeholder 1"/>
          <p:cNvSpPr txBox="1">
            <a:spLocks/>
          </p:cNvSpPr>
          <p:nvPr/>
        </p:nvSpPr>
        <p:spPr>
          <a:xfrm>
            <a:off x="387350" y="1189036"/>
            <a:ext cx="8229600" cy="45259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gn="ctr">
              <a:spcBef>
                <a:spcPts val="0"/>
              </a:spcBef>
              <a:buFontTx/>
              <a:buNone/>
            </a:pPr>
            <a:endParaRPr lang="en-US" sz="4800" i="1" kern="0" dirty="0">
              <a:solidFill>
                <a:srgbClr val="990000"/>
              </a:solidFill>
              <a:latin typeface="Helvetica Condensed" panose="020B0606020202030204" pitchFamily="34" charset="0"/>
            </a:endParaRPr>
          </a:p>
          <a:p>
            <a:pPr marL="0" indent="0" algn="ctr">
              <a:spcBef>
                <a:spcPts val="0"/>
              </a:spcBef>
              <a:buFontTx/>
              <a:buNone/>
            </a:pPr>
            <a:r>
              <a:rPr lang="en-US" sz="22000" i="1" kern="0" dirty="0">
                <a:solidFill>
                  <a:srgbClr val="990000"/>
                </a:solidFill>
                <a:latin typeface="Helvetica Condensed" panose="020B0606020202030204" pitchFamily="34" charset="0"/>
              </a:rPr>
              <a:t>3/3/3</a:t>
            </a:r>
          </a:p>
        </p:txBody>
      </p:sp>
      <p:sp>
        <p:nvSpPr>
          <p:cNvPr id="6" name="TextBox 5"/>
          <p:cNvSpPr txBox="1"/>
          <p:nvPr/>
        </p:nvSpPr>
        <p:spPr>
          <a:xfrm>
            <a:off x="1006475" y="745363"/>
            <a:ext cx="7124700" cy="769441"/>
          </a:xfrm>
          <a:prstGeom prst="rect">
            <a:avLst/>
          </a:prstGeom>
          <a:noFill/>
        </p:spPr>
        <p:txBody>
          <a:bodyPr wrap="square" rtlCol="0">
            <a:spAutoFit/>
          </a:bodyPr>
          <a:lstStyle/>
          <a:p>
            <a:r>
              <a:rPr lang="en-US" sz="4400" b="1" dirty="0">
                <a:solidFill>
                  <a:srgbClr val="4C0000"/>
                </a:solidFill>
              </a:rPr>
              <a:t>Challenge</a:t>
            </a:r>
          </a:p>
        </p:txBody>
      </p:sp>
    </p:spTree>
    <p:extLst>
      <p:ext uri="{BB962C8B-B14F-4D97-AF65-F5344CB8AC3E}">
        <p14:creationId xmlns:p14="http://schemas.microsoft.com/office/powerpoint/2010/main" val="2623410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7891"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
        <p:nvSpPr>
          <p:cNvPr id="37892" name="Text Box 4"/>
          <p:cNvSpPr txBox="1">
            <a:spLocks noChangeArrowheads="1"/>
          </p:cNvSpPr>
          <p:nvPr/>
        </p:nvSpPr>
        <p:spPr bwMode="auto">
          <a:xfrm>
            <a:off x="600075" y="1200150"/>
            <a:ext cx="7905750"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b="1" dirty="0">
              <a:solidFill>
                <a:srgbClr val="4C0000"/>
              </a:solidFill>
            </a:endParaRPr>
          </a:p>
          <a:p>
            <a:r>
              <a:rPr lang="en-US" altLang="en-US" sz="2800" b="1" dirty="0">
                <a:solidFill>
                  <a:srgbClr val="4C0000"/>
                </a:solidFill>
              </a:rPr>
              <a:t>Fill in your “Pray with Passion” </a:t>
            </a:r>
          </a:p>
          <a:p>
            <a:r>
              <a:rPr lang="en-US" altLang="en-US" sz="2800" b="1" dirty="0">
                <a:solidFill>
                  <a:srgbClr val="4C0000"/>
                </a:solidFill>
              </a:rPr>
              <a:t>Plan of Action (p. 96).</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39"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3 – Pray with Passion</a:t>
            </a:r>
          </a:p>
        </p:txBody>
      </p:sp>
      <p:sp>
        <p:nvSpPr>
          <p:cNvPr id="39940" name="Text Box 4"/>
          <p:cNvSpPr txBox="1">
            <a:spLocks noChangeArrowheads="1"/>
          </p:cNvSpPr>
          <p:nvPr/>
        </p:nvSpPr>
        <p:spPr bwMode="auto">
          <a:xfrm>
            <a:off x="685800" y="1190625"/>
            <a:ext cx="7829550" cy="33547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(15 min.)</a:t>
            </a:r>
            <a:endParaRPr lang="en-US" altLang="en-US" sz="4400" dirty="0">
              <a:solidFill>
                <a:srgbClr val="4C0000"/>
              </a:solidFill>
            </a:endParaRPr>
          </a:p>
          <a:p>
            <a:endParaRPr lang="en-US" altLang="en-US" sz="2800" b="1" dirty="0">
              <a:solidFill>
                <a:srgbClr val="4C0000"/>
              </a:solidFill>
            </a:endParaRPr>
          </a:p>
          <a:p>
            <a:pPr marL="457200" indent="-457200" algn="l">
              <a:buFont typeface="Arial" panose="020B0604020202020204" pitchFamily="34" charset="0"/>
              <a:buChar char="•"/>
            </a:pPr>
            <a:r>
              <a:rPr lang="en-US" altLang="en-US" sz="2800" b="1" dirty="0">
                <a:solidFill>
                  <a:srgbClr val="4C0000"/>
                </a:solidFill>
              </a:rPr>
              <a:t>Share your “Pray with Passion” Plan of Action.</a:t>
            </a:r>
          </a:p>
          <a:p>
            <a:pPr marL="457200" indent="-457200" algn="l">
              <a:buFont typeface="Arial" panose="020B0604020202020204" pitchFamily="34" charset="0"/>
              <a:buChar char="•"/>
            </a:pPr>
            <a:endParaRPr lang="en-US" altLang="en-US" sz="2800" b="1" dirty="0">
              <a:solidFill>
                <a:srgbClr val="4C0000"/>
              </a:solidFill>
            </a:endParaRPr>
          </a:p>
          <a:p>
            <a:pPr marL="457200" indent="-457200" algn="l">
              <a:buFont typeface="Arial" panose="020B0604020202020204" pitchFamily="34" charset="0"/>
              <a:buChar char="•"/>
            </a:pPr>
            <a:r>
              <a:rPr lang="en-US" altLang="en-US" sz="2800" b="1" dirty="0">
                <a:solidFill>
                  <a:srgbClr val="4C0000"/>
                </a:solidFill>
              </a:rPr>
              <a:t>Pray with your “Prayer Triplet” offering God your plans to “Pray with Passion.”</a:t>
            </a:r>
          </a:p>
        </p:txBody>
      </p:sp>
    </p:spTree>
    <p:extLst>
      <p:ext uri="{BB962C8B-B14F-4D97-AF65-F5344CB8AC3E}">
        <p14:creationId xmlns:p14="http://schemas.microsoft.com/office/powerpoint/2010/main" val="11470289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Tree>
    <p:extLst>
      <p:ext uri="{BB962C8B-B14F-4D97-AF65-F5344CB8AC3E}">
        <p14:creationId xmlns:p14="http://schemas.microsoft.com/office/powerpoint/2010/main" val="9932955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55363" name="Text Box 3"/>
          <p:cNvSpPr txBox="1">
            <a:spLocks noChangeArrowheads="1"/>
          </p:cNvSpPr>
          <p:nvPr/>
        </p:nvSpPr>
        <p:spPr bwMode="auto">
          <a:xfrm>
            <a:off x="1562100" y="4470400"/>
            <a:ext cx="5943600" cy="17970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2400" b="1">
                <a:solidFill>
                  <a:srgbClr val="4C0000"/>
                </a:solidFill>
              </a:rPr>
              <a:t>The Goal</a:t>
            </a:r>
            <a:endParaRPr lang="en-US" altLang="en-US" sz="2400">
              <a:solidFill>
                <a:srgbClr val="4C0000"/>
              </a:solidFill>
            </a:endParaRPr>
          </a:p>
          <a:p>
            <a:r>
              <a:rPr lang="en-US" altLang="en-US" sz="2400" b="1">
                <a:solidFill>
                  <a:srgbClr val="4C0000"/>
                </a:solidFill>
              </a:rPr>
              <a:t>__________________</a:t>
            </a:r>
          </a:p>
          <a:p>
            <a:endParaRPr lang="en-US" altLang="en-US" sz="1600" b="1">
              <a:solidFill>
                <a:srgbClr val="4C0000"/>
              </a:solidFill>
            </a:endParaRPr>
          </a:p>
          <a:p>
            <a:r>
              <a:rPr lang="en-US" altLang="en-US" sz="2400">
                <a:solidFill>
                  <a:srgbClr val="4C0000"/>
                </a:solidFill>
              </a:rPr>
              <a:t>to build quality leaders for </a:t>
            </a:r>
          </a:p>
          <a:p>
            <a:r>
              <a:rPr lang="en-US" altLang="en-US" sz="2400">
                <a:solidFill>
                  <a:srgbClr val="4C0000"/>
                </a:solidFill>
              </a:rPr>
              <a:t>in-depth and long-term ministry</a:t>
            </a:r>
          </a:p>
        </p:txBody>
      </p:sp>
      <p:sp>
        <p:nvSpPr>
          <p:cNvPr id="43012" name="Text Box 4"/>
          <p:cNvSpPr txBox="1">
            <a:spLocks noChangeArrowheads="1"/>
          </p:cNvSpPr>
          <p:nvPr/>
        </p:nvSpPr>
        <p:spPr bwMode="auto">
          <a:xfrm>
            <a:off x="1574800" y="1304925"/>
            <a:ext cx="5905500" cy="2028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endParaRPr lang="en-US" altLang="en-US" sz="4800" dirty="0">
              <a:solidFill>
                <a:srgbClr val="4C0000"/>
              </a:solidFill>
              <a:latin typeface="Arial" charset="0"/>
            </a:endParaRPr>
          </a:p>
          <a:p>
            <a:pPr>
              <a:lnSpc>
                <a:spcPct val="60000"/>
              </a:lnSpc>
              <a:spcBef>
                <a:spcPct val="50000"/>
              </a:spcBef>
            </a:pPr>
            <a:r>
              <a:rPr lang="en-US" altLang="en-US" sz="4800" dirty="0">
                <a:solidFill>
                  <a:srgbClr val="4C0000"/>
                </a:solidFill>
                <a:latin typeface="Arial" charset="0"/>
              </a:rPr>
              <a:t>Build Leaders</a:t>
            </a:r>
          </a:p>
        </p:txBody>
      </p:sp>
      <p:sp>
        <p:nvSpPr>
          <p:cNvPr id="6" name="Text Box 4"/>
          <p:cNvSpPr txBox="1">
            <a:spLocks noChangeArrowheads="1"/>
          </p:cNvSpPr>
          <p:nvPr/>
        </p:nvSpPr>
        <p:spPr bwMode="auto">
          <a:xfrm>
            <a:off x="387350" y="247650"/>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63"/>
                                        </p:tgtEl>
                                        <p:attrNameLst>
                                          <p:attrName>style.visibility</p:attrName>
                                        </p:attrNameLst>
                                      </p:cBhvr>
                                      <p:to>
                                        <p:strVal val="visible"/>
                                      </p:to>
                                    </p:set>
                                    <p:anim calcmode="lin" valueType="num">
                                      <p:cBhvr additive="base">
                                        <p:cTn id="7" dur="500" fill="hold"/>
                                        <p:tgtEl>
                                          <p:spTgt spid="655363"/>
                                        </p:tgtEl>
                                        <p:attrNameLst>
                                          <p:attrName>ppt_x</p:attrName>
                                        </p:attrNameLst>
                                      </p:cBhvr>
                                      <p:tavLst>
                                        <p:tav tm="0">
                                          <p:val>
                                            <p:strVal val="#ppt_x"/>
                                          </p:val>
                                        </p:tav>
                                        <p:tav tm="100000">
                                          <p:val>
                                            <p:strVal val="#ppt_x"/>
                                          </p:val>
                                        </p:tav>
                                      </p:tavLst>
                                    </p:anim>
                                    <p:anim calcmode="lin" valueType="num">
                                      <p:cBhvr additive="base">
                                        <p:cTn id="8" dur="500" fill="hold"/>
                                        <p:tgtEl>
                                          <p:spTgt spid="65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63"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5"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
        <p:nvSpPr>
          <p:cNvPr id="44036" name="Text Box 4"/>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44037" name="Text Box 5"/>
          <p:cNvSpPr txBox="1">
            <a:spLocks noChangeArrowheads="1"/>
          </p:cNvSpPr>
          <p:nvPr/>
        </p:nvSpPr>
        <p:spPr bwMode="auto">
          <a:xfrm>
            <a:off x="361950" y="1752600"/>
            <a:ext cx="8277225" cy="210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you build quality leaders for an in-depth and long-term ministry?</a:t>
            </a:r>
          </a:p>
        </p:txBody>
      </p:sp>
      <p:sp>
        <p:nvSpPr>
          <p:cNvPr id="44038"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46</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Text Box 3"/>
          <p:cNvSpPr txBox="1">
            <a:spLocks noChangeArrowheads="1"/>
          </p:cNvSpPr>
          <p:nvPr/>
        </p:nvSpPr>
        <p:spPr bwMode="auto">
          <a:xfrm>
            <a:off x="365760" y="1380744"/>
            <a:ext cx="8277225" cy="37216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ts val="0"/>
              </a:spcBef>
            </a:pPr>
            <a:r>
              <a:rPr lang="en-US" altLang="en-US" sz="4400" b="1" dirty="0">
                <a:solidFill>
                  <a:srgbClr val="4C0000"/>
                </a:solidFill>
              </a:rPr>
              <a:t>Prepare</a:t>
            </a:r>
          </a:p>
          <a:p>
            <a:pPr>
              <a:spcBef>
                <a:spcPts val="0"/>
              </a:spcBef>
            </a:pPr>
            <a:endParaRPr lang="en-US" altLang="en-US" b="1" dirty="0">
              <a:solidFill>
                <a:srgbClr val="4C0000"/>
              </a:solidFill>
            </a:endParaRPr>
          </a:p>
          <a:p>
            <a:pPr>
              <a:spcBef>
                <a:spcPts val="0"/>
              </a:spcBef>
            </a:pPr>
            <a:r>
              <a:rPr lang="en-US" altLang="en-US" b="1" dirty="0">
                <a:solidFill>
                  <a:srgbClr val="4C0000"/>
                </a:solidFill>
              </a:rPr>
              <a:t>Read </a:t>
            </a:r>
            <a:r>
              <a:rPr lang="en-US" altLang="en-US" b="1" i="1" dirty="0">
                <a:solidFill>
                  <a:srgbClr val="4C0000"/>
                </a:solidFill>
              </a:rPr>
              <a:t>JFYM Notebook </a:t>
            </a:r>
          </a:p>
          <a:p>
            <a:pPr>
              <a:spcBef>
                <a:spcPts val="0"/>
              </a:spcBef>
            </a:pPr>
            <a:r>
              <a:rPr lang="en-US" altLang="en-US" b="1" dirty="0">
                <a:solidFill>
                  <a:srgbClr val="4C0000"/>
                </a:solidFill>
              </a:rPr>
              <a:t>pages 41-44</a:t>
            </a:r>
          </a:p>
          <a:p>
            <a:pPr>
              <a:spcBef>
                <a:spcPts val="0"/>
              </a:spcBef>
            </a:pPr>
            <a:r>
              <a:rPr lang="en-US" altLang="en-US" b="1" dirty="0">
                <a:solidFill>
                  <a:srgbClr val="4C0000"/>
                </a:solidFill>
              </a:rPr>
              <a:t>in preparation for Session 4. </a:t>
            </a:r>
          </a:p>
          <a:p>
            <a:pPr>
              <a:lnSpc>
                <a:spcPct val="125000"/>
              </a:lnSpc>
              <a:spcBef>
                <a:spcPct val="100000"/>
              </a:spcBef>
            </a:pPr>
            <a:endParaRPr lang="en-US" altLang="en-US" sz="2800" b="1" dirty="0">
              <a:solidFill>
                <a:srgbClr val="4C0000"/>
              </a:solidFill>
            </a:endParaRPr>
          </a:p>
        </p:txBody>
      </p:sp>
      <p:sp>
        <p:nvSpPr>
          <p:cNvPr id="15364" name="Text Box 4"/>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15365" name="Text Box 5"/>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Tree>
    <p:extLst>
      <p:ext uri="{BB962C8B-B14F-4D97-AF65-F5344CB8AC3E}">
        <p14:creationId xmlns:p14="http://schemas.microsoft.com/office/powerpoint/2010/main" val="19263418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6083"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
        <p:nvSpPr>
          <p:cNvPr id="46084" name="Rectangle 4"/>
          <p:cNvSpPr>
            <a:spLocks noChangeArrowheads="1"/>
          </p:cNvSpPr>
          <p:nvPr/>
        </p:nvSpPr>
        <p:spPr bwMode="auto">
          <a:xfrm>
            <a:off x="157163" y="838200"/>
            <a:ext cx="8437562" cy="2636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marL="342900" indent="-342900">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lvl="1"/>
            <a:r>
              <a:rPr lang="en-US" altLang="en-US" sz="4400" b="1" dirty="0">
                <a:solidFill>
                  <a:srgbClr val="4C0000"/>
                </a:solidFill>
              </a:rPr>
              <a:t>The Purpose of the Leadership Team</a:t>
            </a:r>
          </a:p>
          <a:p>
            <a:pPr lvl="1"/>
            <a:endParaRPr lang="en-US" altLang="en-US" sz="1600" b="1" dirty="0">
              <a:solidFill>
                <a:srgbClr val="4C0000"/>
              </a:solidFill>
            </a:endParaRPr>
          </a:p>
          <a:p>
            <a:pPr lvl="1">
              <a:spcBef>
                <a:spcPct val="25000"/>
              </a:spcBef>
            </a:pPr>
            <a:r>
              <a:rPr lang="en-US" altLang="en-US" sz="2800" b="1" dirty="0">
                <a:solidFill>
                  <a:srgbClr val="4C0000"/>
                </a:solidFill>
              </a:rPr>
              <a:t>Jesus prays these requests for His disciples: </a:t>
            </a:r>
          </a:p>
          <a:p>
            <a:pPr lvl="1" algn="l"/>
            <a:endParaRPr lang="en-US" altLang="en-US" sz="2800" b="1" dirty="0">
              <a:solidFill>
                <a:srgbClr val="4C0000"/>
              </a:solidFill>
            </a:endParaRPr>
          </a:p>
        </p:txBody>
      </p:sp>
      <p:sp>
        <p:nvSpPr>
          <p:cNvPr id="46085" name="Rectangle 5"/>
          <p:cNvSpPr>
            <a:spLocks noChangeArrowheads="1"/>
          </p:cNvSpPr>
          <p:nvPr/>
        </p:nvSpPr>
        <p:spPr bwMode="auto">
          <a:xfrm>
            <a:off x="1050925" y="3378200"/>
            <a:ext cx="7413625" cy="2017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lnSpc>
                <a:spcPct val="65000"/>
              </a:lnSpc>
            </a:pPr>
            <a:r>
              <a:rPr lang="en-US" altLang="en-US" sz="2800" b="1" dirty="0">
                <a:solidFill>
                  <a:srgbClr val="4C0000"/>
                </a:solidFill>
              </a:rPr>
              <a:t>•  Commitment to Christ</a:t>
            </a:r>
          </a:p>
          <a:p>
            <a:pPr algn="l">
              <a:lnSpc>
                <a:spcPct val="65000"/>
              </a:lnSpc>
            </a:pPr>
            <a:endParaRPr lang="en-US" altLang="en-US" sz="2800" b="1" dirty="0">
              <a:solidFill>
                <a:srgbClr val="4C0000"/>
              </a:solidFill>
            </a:endParaRPr>
          </a:p>
          <a:p>
            <a:pPr algn="l">
              <a:lnSpc>
                <a:spcPct val="65000"/>
              </a:lnSpc>
            </a:pPr>
            <a:r>
              <a:rPr lang="en-US" altLang="en-US" sz="2800" b="1" dirty="0">
                <a:solidFill>
                  <a:srgbClr val="4C0000"/>
                </a:solidFill>
              </a:rPr>
              <a:t>•  Commitment to one another</a:t>
            </a:r>
          </a:p>
          <a:p>
            <a:pPr algn="l">
              <a:lnSpc>
                <a:spcPct val="65000"/>
              </a:lnSpc>
            </a:pPr>
            <a:endParaRPr lang="en-US" altLang="en-US" sz="2800" b="1" dirty="0">
              <a:solidFill>
                <a:srgbClr val="4C0000"/>
              </a:solidFill>
            </a:endParaRPr>
          </a:p>
          <a:p>
            <a:pPr algn="l">
              <a:lnSpc>
                <a:spcPct val="65000"/>
              </a:lnSpc>
            </a:pPr>
            <a:r>
              <a:rPr lang="en-US" altLang="en-US" sz="2800" b="1" dirty="0">
                <a:solidFill>
                  <a:srgbClr val="4C0000"/>
                </a:solidFill>
              </a:rPr>
              <a:t>•  Commitment to minister to the world                                                </a:t>
            </a:r>
            <a:r>
              <a:rPr lang="en-US" altLang="en-US" sz="1000" b="1" dirty="0">
                <a:solidFill>
                  <a:srgbClr val="4C0000"/>
                </a:solidFill>
              </a:rPr>
              <a:t>					  </a:t>
            </a:r>
          </a:p>
          <a:p>
            <a:pPr lvl="1" algn="r">
              <a:lnSpc>
                <a:spcPct val="90000"/>
              </a:lnSpc>
            </a:pPr>
            <a:r>
              <a:rPr lang="en-US" altLang="en-US" sz="2800" b="1" dirty="0">
                <a:solidFill>
                  <a:srgbClr val="4C0000"/>
                </a:solidFill>
              </a:rPr>
              <a:t> John 17:21</a:t>
            </a:r>
            <a:r>
              <a:rPr lang="en-US" altLang="en-US" sz="2800" dirty="0">
                <a:solidFill>
                  <a:schemeClr val="tx1"/>
                </a:solidFill>
                <a:latin typeface="Times"/>
              </a:rPr>
              <a:t> </a:t>
            </a:r>
          </a:p>
        </p:txBody>
      </p:sp>
      <p:sp>
        <p:nvSpPr>
          <p:cNvPr id="46086"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46</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7" name="Text Box 3"/>
          <p:cNvSpPr txBox="1">
            <a:spLocks noChangeArrowheads="1"/>
          </p:cNvSpPr>
          <p:nvPr/>
        </p:nvSpPr>
        <p:spPr bwMode="auto">
          <a:xfrm>
            <a:off x="438150" y="1371600"/>
            <a:ext cx="8362950"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i="1" dirty="0">
                <a:solidFill>
                  <a:srgbClr val="4C0000"/>
                </a:solidFill>
              </a:rPr>
              <a:t>The greatest need in our churches is for men and women who can envision the better future God wills for His people; who will motivate people to action; who will create intelligent plans for positive change; and who will spearhead the implementation of those plans, for the enduring glory of God</a:t>
            </a:r>
            <a:r>
              <a:rPr lang="en-US" altLang="en-US" sz="2800" b="1" i="1" dirty="0">
                <a:solidFill>
                  <a:srgbClr val="4C0000"/>
                </a:solidFill>
              </a:rPr>
              <a:t>. </a:t>
            </a:r>
          </a:p>
          <a:p>
            <a:pPr algn="l"/>
            <a:endParaRPr lang="en-US" altLang="en-US" sz="2800" b="1" i="1" dirty="0">
              <a:solidFill>
                <a:srgbClr val="4C0000"/>
              </a:solidFill>
            </a:endParaRPr>
          </a:p>
          <a:p>
            <a:pPr algn="r"/>
            <a:r>
              <a:rPr lang="en-US" altLang="en-US" sz="2800" b="1" dirty="0">
                <a:solidFill>
                  <a:srgbClr val="4C0000"/>
                </a:solidFill>
              </a:rPr>
              <a:t>George </a:t>
            </a:r>
            <a:r>
              <a:rPr lang="en-US" altLang="en-US" sz="2800" b="1" dirty="0" err="1">
                <a:solidFill>
                  <a:srgbClr val="4C0000"/>
                </a:solidFill>
              </a:rPr>
              <a:t>Barna</a:t>
            </a:r>
            <a:r>
              <a:rPr lang="en-US" altLang="en-US" sz="2800" b="1" dirty="0">
                <a:solidFill>
                  <a:srgbClr val="4C0000"/>
                </a:solidFill>
              </a:rPr>
              <a:t> </a:t>
            </a:r>
          </a:p>
          <a:p>
            <a:pPr algn="r"/>
            <a:r>
              <a:rPr lang="en-US" altLang="en-US" sz="2800" b="1" dirty="0">
                <a:solidFill>
                  <a:srgbClr val="4C0000"/>
                </a:solidFill>
              </a:rPr>
              <a:t>from </a:t>
            </a:r>
            <a:r>
              <a:rPr lang="en-US" altLang="en-US" sz="2800" b="1" i="1" dirty="0">
                <a:solidFill>
                  <a:srgbClr val="4C0000"/>
                </a:solidFill>
              </a:rPr>
              <a:t>Christ Is All</a:t>
            </a:r>
            <a:r>
              <a:rPr lang="en-US" altLang="en-US" sz="2800" b="1" dirty="0">
                <a:solidFill>
                  <a:srgbClr val="4C0000"/>
                </a:solidFill>
              </a:rPr>
              <a:t> by David Bryant</a:t>
            </a:r>
          </a:p>
        </p:txBody>
      </p:sp>
      <p:sp>
        <p:nvSpPr>
          <p:cNvPr id="6148" name="Text Box 5"/>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Introduction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107"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 </a:t>
            </a:r>
          </a:p>
        </p:txBody>
      </p:sp>
      <p:sp>
        <p:nvSpPr>
          <p:cNvPr id="47108" name="Text Box 4"/>
          <p:cNvSpPr txBox="1">
            <a:spLocks noChangeArrowheads="1"/>
          </p:cNvSpPr>
          <p:nvPr/>
        </p:nvSpPr>
        <p:spPr bwMode="auto">
          <a:xfrm>
            <a:off x="685800" y="863600"/>
            <a:ext cx="7772400" cy="11652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80000"/>
              </a:lnSpc>
            </a:pPr>
            <a:r>
              <a:rPr lang="en-US" altLang="en-US" sz="4400" b="1" dirty="0">
                <a:solidFill>
                  <a:srgbClr val="3B0000"/>
                </a:solidFill>
              </a:rPr>
              <a:t>The Progression of the </a:t>
            </a:r>
          </a:p>
          <a:p>
            <a:pPr>
              <a:lnSpc>
                <a:spcPct val="80000"/>
              </a:lnSpc>
            </a:pPr>
            <a:r>
              <a:rPr lang="en-US" altLang="en-US" sz="4400" b="1" dirty="0">
                <a:solidFill>
                  <a:srgbClr val="3B0000"/>
                </a:solidFill>
              </a:rPr>
              <a:t>Leadership Team</a:t>
            </a:r>
          </a:p>
        </p:txBody>
      </p:sp>
      <p:sp>
        <p:nvSpPr>
          <p:cNvPr id="47110"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47</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2" name="TextBox 1"/>
          <p:cNvSpPr txBox="1"/>
          <p:nvPr/>
        </p:nvSpPr>
        <p:spPr>
          <a:xfrm>
            <a:off x="850900" y="2128272"/>
            <a:ext cx="7493000" cy="3108543"/>
          </a:xfrm>
          <a:prstGeom prst="rect">
            <a:avLst/>
          </a:prstGeom>
          <a:noFill/>
        </p:spPr>
        <p:txBody>
          <a:bodyPr wrap="square" rtlCol="0">
            <a:spAutoFit/>
          </a:bodyPr>
          <a:lstStyle/>
          <a:p>
            <a:pPr marL="514350" indent="-514350" algn="l">
              <a:buAutoNum type="arabicPeriod"/>
            </a:pPr>
            <a:r>
              <a:rPr lang="en-US" sz="2800" b="1" dirty="0">
                <a:solidFill>
                  <a:srgbClr val="4C0000"/>
                </a:solidFill>
                <a:latin typeface="Helvetica" panose="020B0504020202030204" pitchFamily="34" charset="0"/>
              </a:rPr>
              <a:t>I do </a:t>
            </a:r>
            <a:r>
              <a:rPr lang="en-US" sz="2800" b="1" dirty="0">
                <a:solidFill>
                  <a:srgbClr val="990000"/>
                </a:solidFill>
                <a:latin typeface="Helvetica" panose="020B0504020202030204" pitchFamily="34" charset="0"/>
              </a:rPr>
              <a:t>it</a:t>
            </a:r>
            <a:r>
              <a:rPr lang="en-US" sz="2800" b="1" dirty="0">
                <a:solidFill>
                  <a:srgbClr val="4C0000"/>
                </a:solidFill>
                <a:latin typeface="Helvetica" panose="020B0504020202030204" pitchFamily="34" charset="0"/>
              </a:rPr>
              <a:t>. </a:t>
            </a:r>
            <a:r>
              <a:rPr lang="en-US" sz="2800" i="1" dirty="0">
                <a:solidFill>
                  <a:srgbClr val="4C0000"/>
                </a:solidFill>
                <a:latin typeface="Helvetica" panose="020B0504020202030204" pitchFamily="34" charset="0"/>
              </a:rPr>
              <a:t>(Luke 4:31-37, 38-44)</a:t>
            </a:r>
          </a:p>
          <a:p>
            <a:pPr marL="514350" indent="-514350" algn="l">
              <a:buAutoNum type="arabicPeriod"/>
            </a:pPr>
            <a:r>
              <a:rPr lang="en-US" sz="2800" b="1" dirty="0">
                <a:solidFill>
                  <a:srgbClr val="4C0000"/>
                </a:solidFill>
                <a:latin typeface="Helvetica" panose="020B0504020202030204" pitchFamily="34" charset="0"/>
              </a:rPr>
              <a:t>I do </a:t>
            </a:r>
            <a:r>
              <a:rPr lang="en-US" sz="2800" b="1" dirty="0">
                <a:solidFill>
                  <a:srgbClr val="990000"/>
                </a:solidFill>
                <a:latin typeface="Helvetica" panose="020B0504020202030204" pitchFamily="34" charset="0"/>
              </a:rPr>
              <a:t>it</a:t>
            </a:r>
            <a:r>
              <a:rPr lang="en-US" sz="2800" b="1" dirty="0">
                <a:solidFill>
                  <a:srgbClr val="4C0000"/>
                </a:solidFill>
                <a:latin typeface="Helvetica" panose="020B0504020202030204" pitchFamily="34" charset="0"/>
              </a:rPr>
              <a:t> and they are with me. </a:t>
            </a:r>
            <a:r>
              <a:rPr lang="en-US" sz="2800" i="1" dirty="0">
                <a:solidFill>
                  <a:srgbClr val="4C0000"/>
                </a:solidFill>
                <a:latin typeface="Helvetica" panose="020B0504020202030204" pitchFamily="34" charset="0"/>
              </a:rPr>
              <a:t>(Luke 5:1-11)</a:t>
            </a:r>
          </a:p>
          <a:p>
            <a:pPr marL="514350" indent="-514350" algn="l">
              <a:buAutoNum type="arabicPeriod"/>
            </a:pPr>
            <a:r>
              <a:rPr lang="en-US" sz="2800" b="1" dirty="0">
                <a:solidFill>
                  <a:srgbClr val="4C0000"/>
                </a:solidFill>
                <a:latin typeface="Helvetica" panose="020B0504020202030204" pitchFamily="34" charset="0"/>
              </a:rPr>
              <a:t>They do </a:t>
            </a:r>
            <a:r>
              <a:rPr lang="en-US" sz="2800" b="1" dirty="0">
                <a:solidFill>
                  <a:srgbClr val="990000"/>
                </a:solidFill>
                <a:latin typeface="Helvetica" panose="020B0504020202030204" pitchFamily="34" charset="0"/>
              </a:rPr>
              <a:t>it</a:t>
            </a:r>
            <a:r>
              <a:rPr lang="en-US" sz="2800" b="1" dirty="0">
                <a:solidFill>
                  <a:srgbClr val="4C0000"/>
                </a:solidFill>
                <a:latin typeface="Helvetica" panose="020B0504020202030204" pitchFamily="34" charset="0"/>
              </a:rPr>
              <a:t> and I am with them. </a:t>
            </a:r>
            <a:r>
              <a:rPr lang="en-US" sz="2800" i="1" dirty="0">
                <a:solidFill>
                  <a:srgbClr val="4C0000"/>
                </a:solidFill>
                <a:latin typeface="Helvetica" panose="020B0504020202030204" pitchFamily="34" charset="0"/>
              </a:rPr>
              <a:t>(Luke 10:1-17)</a:t>
            </a:r>
          </a:p>
          <a:p>
            <a:pPr marL="514350" indent="-514350" algn="l">
              <a:buAutoNum type="arabicPeriod"/>
            </a:pPr>
            <a:r>
              <a:rPr lang="en-US" sz="2800" b="1" dirty="0">
                <a:solidFill>
                  <a:srgbClr val="4C0000"/>
                </a:solidFill>
                <a:latin typeface="Helvetica" panose="020B0504020202030204" pitchFamily="34" charset="0"/>
              </a:rPr>
              <a:t>They do </a:t>
            </a:r>
            <a:r>
              <a:rPr lang="en-US" sz="2800" b="1" dirty="0">
                <a:solidFill>
                  <a:srgbClr val="990000"/>
                </a:solidFill>
                <a:latin typeface="Helvetica" panose="020B0504020202030204" pitchFamily="34" charset="0"/>
              </a:rPr>
              <a:t>it</a:t>
            </a:r>
            <a:r>
              <a:rPr lang="en-US" sz="2800" b="1" dirty="0">
                <a:solidFill>
                  <a:srgbClr val="4C0000"/>
                </a:solidFill>
                <a:latin typeface="Helvetica" panose="020B0504020202030204" pitchFamily="34" charset="0"/>
              </a:rPr>
              <a:t> and I am in the background to encourage. </a:t>
            </a:r>
            <a:r>
              <a:rPr lang="en-US" sz="2800" i="1" dirty="0">
                <a:solidFill>
                  <a:srgbClr val="4C0000"/>
                </a:solidFill>
                <a:latin typeface="Helvetica" panose="020B0504020202030204" pitchFamily="34" charset="0"/>
              </a:rPr>
              <a:t>(Luke 24:44-49 and Acts)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131"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 </a:t>
            </a:r>
          </a:p>
        </p:txBody>
      </p:sp>
      <p:sp>
        <p:nvSpPr>
          <p:cNvPr id="48132" name="Text Box 4"/>
          <p:cNvSpPr txBox="1">
            <a:spLocks noChangeArrowheads="1"/>
          </p:cNvSpPr>
          <p:nvPr/>
        </p:nvSpPr>
        <p:spPr bwMode="auto">
          <a:xfrm>
            <a:off x="377825" y="800100"/>
            <a:ext cx="8067675" cy="16144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The Power of </a:t>
            </a:r>
            <a:r>
              <a:rPr lang="en-US" altLang="en-US" sz="4400" b="1" dirty="0">
                <a:solidFill>
                  <a:srgbClr val="B00000"/>
                </a:solidFill>
              </a:rPr>
              <a:t>“It”</a:t>
            </a:r>
          </a:p>
          <a:p>
            <a:endParaRPr lang="en-US" altLang="en-US" sz="1400" b="1" dirty="0">
              <a:solidFill>
                <a:srgbClr val="B00000"/>
              </a:solidFill>
            </a:endParaRPr>
          </a:p>
          <a:p>
            <a:endParaRPr lang="en-US" altLang="en-US" sz="1400" b="1" dirty="0">
              <a:solidFill>
                <a:srgbClr val="B00000"/>
              </a:solidFill>
            </a:endParaRPr>
          </a:p>
          <a:p>
            <a:pPr algn="l"/>
            <a:r>
              <a:rPr lang="en-US" altLang="en-US" sz="2800" b="1" dirty="0">
                <a:solidFill>
                  <a:srgbClr val="4C0000"/>
                </a:solidFill>
              </a:rPr>
              <a:t>What is </a:t>
            </a:r>
            <a:r>
              <a:rPr lang="en-US" altLang="en-US" sz="2800" b="1" dirty="0">
                <a:solidFill>
                  <a:srgbClr val="B00000"/>
                </a:solidFill>
              </a:rPr>
              <a:t>“it”</a:t>
            </a:r>
            <a:r>
              <a:rPr lang="en-US" altLang="en-US" sz="2800" b="1" dirty="0">
                <a:solidFill>
                  <a:srgbClr val="4C0000"/>
                </a:solidFill>
              </a:rPr>
              <a:t>?</a:t>
            </a:r>
            <a:r>
              <a:rPr lang="en-US" altLang="en-US" sz="2400" b="1" dirty="0">
                <a:solidFill>
                  <a:srgbClr val="4C0000"/>
                </a:solidFill>
              </a:rPr>
              <a:t>  </a:t>
            </a:r>
          </a:p>
        </p:txBody>
      </p:sp>
      <p:sp>
        <p:nvSpPr>
          <p:cNvPr id="584709" name="Text Box 5"/>
          <p:cNvSpPr txBox="1">
            <a:spLocks noChangeArrowheads="1"/>
          </p:cNvSpPr>
          <p:nvPr/>
        </p:nvSpPr>
        <p:spPr bwMode="auto">
          <a:xfrm>
            <a:off x="574675" y="2509838"/>
            <a:ext cx="7781925"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The Messiah would come to do </a:t>
            </a:r>
            <a:r>
              <a:rPr lang="en-US" altLang="en-US" sz="2400" b="1" dirty="0">
                <a:solidFill>
                  <a:srgbClr val="B00000"/>
                </a:solidFill>
              </a:rPr>
              <a:t>“it.”</a:t>
            </a:r>
            <a:r>
              <a:rPr lang="en-US" altLang="en-US" sz="2400" b="1" dirty="0">
                <a:solidFill>
                  <a:srgbClr val="4C0000"/>
                </a:solidFill>
              </a:rPr>
              <a:t> </a:t>
            </a:r>
            <a:r>
              <a:rPr lang="en-US" altLang="en-US" sz="2400" i="1" dirty="0">
                <a:solidFill>
                  <a:srgbClr val="4C0000"/>
                </a:solidFill>
              </a:rPr>
              <a:t>(Isaiah 61:1-3)</a:t>
            </a:r>
          </a:p>
        </p:txBody>
      </p:sp>
      <p:sp>
        <p:nvSpPr>
          <p:cNvPr id="584710" name="Text Box 6"/>
          <p:cNvSpPr txBox="1">
            <a:spLocks noChangeArrowheads="1"/>
          </p:cNvSpPr>
          <p:nvPr/>
        </p:nvSpPr>
        <p:spPr bwMode="auto">
          <a:xfrm>
            <a:off x="563563" y="3162300"/>
            <a:ext cx="8345487"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Jesus came as the Messiah and did </a:t>
            </a:r>
            <a:r>
              <a:rPr lang="en-US" altLang="en-US" sz="2400" b="1" dirty="0">
                <a:solidFill>
                  <a:srgbClr val="B00000"/>
                </a:solidFill>
              </a:rPr>
              <a:t>“it.”</a:t>
            </a:r>
            <a:r>
              <a:rPr lang="en-US" altLang="en-US" sz="2000" b="1" i="1" dirty="0">
                <a:solidFill>
                  <a:srgbClr val="4C0000"/>
                </a:solidFill>
              </a:rPr>
              <a:t> </a:t>
            </a:r>
            <a:r>
              <a:rPr lang="en-US" altLang="en-US" sz="2400" i="1" dirty="0">
                <a:solidFill>
                  <a:srgbClr val="4C0000"/>
                </a:solidFill>
              </a:rPr>
              <a:t>(Luke 4:18-19)</a:t>
            </a:r>
            <a:r>
              <a:rPr lang="en-US" altLang="en-US" sz="1800" b="1" dirty="0">
                <a:solidFill>
                  <a:srgbClr val="4C0000"/>
                </a:solidFill>
              </a:rPr>
              <a:t> </a:t>
            </a:r>
          </a:p>
        </p:txBody>
      </p:sp>
      <p:sp>
        <p:nvSpPr>
          <p:cNvPr id="584711" name="Text Box 7"/>
          <p:cNvSpPr txBox="1">
            <a:spLocks noChangeArrowheads="1"/>
          </p:cNvSpPr>
          <p:nvPr/>
        </p:nvSpPr>
        <p:spPr bwMode="auto">
          <a:xfrm>
            <a:off x="569913" y="3852863"/>
            <a:ext cx="6400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The disciples did </a:t>
            </a:r>
            <a:r>
              <a:rPr lang="en-US" altLang="en-US" sz="2400" b="1" dirty="0">
                <a:solidFill>
                  <a:srgbClr val="B00000"/>
                </a:solidFill>
              </a:rPr>
              <a:t>“it.”</a:t>
            </a:r>
            <a:r>
              <a:rPr lang="en-US" altLang="en-US" sz="2400" b="1" dirty="0">
                <a:solidFill>
                  <a:srgbClr val="4C0000"/>
                </a:solidFill>
              </a:rPr>
              <a:t> </a:t>
            </a:r>
            <a:r>
              <a:rPr lang="en-US" altLang="en-US" sz="2400" i="1" dirty="0">
                <a:solidFill>
                  <a:srgbClr val="4C0000"/>
                </a:solidFill>
              </a:rPr>
              <a:t>(Mark 6:12-13)</a:t>
            </a:r>
            <a:r>
              <a:rPr lang="en-US" altLang="en-US" sz="2400" dirty="0">
                <a:solidFill>
                  <a:srgbClr val="4C0000"/>
                </a:solidFill>
              </a:rPr>
              <a:t> </a:t>
            </a:r>
          </a:p>
        </p:txBody>
      </p:sp>
      <p:sp>
        <p:nvSpPr>
          <p:cNvPr id="584712" name="Text Box 8"/>
          <p:cNvSpPr txBox="1">
            <a:spLocks noChangeArrowheads="1"/>
          </p:cNvSpPr>
          <p:nvPr/>
        </p:nvSpPr>
        <p:spPr bwMode="auto">
          <a:xfrm>
            <a:off x="558800" y="4495800"/>
            <a:ext cx="8039100" cy="10366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Now we do </a:t>
            </a:r>
            <a:r>
              <a:rPr lang="en-US" altLang="en-US" sz="2400" b="1" dirty="0">
                <a:solidFill>
                  <a:srgbClr val="B00000"/>
                </a:solidFill>
              </a:rPr>
              <a:t>“it.”</a:t>
            </a:r>
            <a:r>
              <a:rPr lang="en-US" altLang="en-US" sz="2400" b="1" dirty="0">
                <a:solidFill>
                  <a:srgbClr val="4C0000"/>
                </a:solidFill>
              </a:rPr>
              <a:t> </a:t>
            </a:r>
            <a:r>
              <a:rPr lang="en-US" altLang="en-US" sz="2400" i="1" dirty="0">
                <a:solidFill>
                  <a:srgbClr val="4C0000"/>
                </a:solidFill>
              </a:rPr>
              <a:t>(John 14:12)</a:t>
            </a:r>
            <a:r>
              <a:rPr lang="en-US" altLang="en-US" sz="2400" i="1" dirty="0">
                <a:solidFill>
                  <a:srgbClr val="3B0000"/>
                </a:solidFill>
              </a:rPr>
              <a:t> </a:t>
            </a:r>
          </a:p>
          <a:p>
            <a:pPr algn="l"/>
            <a:endParaRPr lang="en-US" altLang="en-US" sz="1000" i="1" dirty="0">
              <a:solidFill>
                <a:srgbClr val="3B0000"/>
              </a:solidFill>
            </a:endParaRPr>
          </a:p>
          <a:p>
            <a:pPr algn="r"/>
            <a:r>
              <a:rPr lang="en-US" altLang="en-US" sz="2800" b="1" i="1" dirty="0">
                <a:solidFill>
                  <a:srgbClr val="B00000"/>
                </a:solidFill>
              </a:rPr>
              <a:t>…the ministry of Jesus!</a:t>
            </a:r>
            <a:endParaRPr lang="en-US" altLang="en-US" sz="2800" b="1" i="1" dirty="0">
              <a:solidFill>
                <a:srgbClr val="3B0000"/>
              </a:solidFill>
            </a:endParaRPr>
          </a:p>
        </p:txBody>
      </p:sp>
      <p:sp>
        <p:nvSpPr>
          <p:cNvPr id="48137" name="Text Box 10"/>
          <p:cNvSpPr txBox="1">
            <a:spLocks noChangeArrowheads="1"/>
          </p:cNvSpPr>
          <p:nvPr/>
        </p:nvSpPr>
        <p:spPr bwMode="auto">
          <a:xfrm>
            <a:off x="6819900" y="5913438"/>
            <a:ext cx="1981200" cy="7318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Pages 48-49</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84709">
                                            <p:txEl>
                                              <p:pRg st="0" end="0"/>
                                            </p:txEl>
                                          </p:spTgt>
                                        </p:tgtEl>
                                        <p:attrNameLst>
                                          <p:attrName>style.visibility</p:attrName>
                                        </p:attrNameLst>
                                      </p:cBhvr>
                                      <p:to>
                                        <p:strVal val="visible"/>
                                      </p:to>
                                    </p:set>
                                    <p:animEffect transition="in" filter="wipe(left)">
                                      <p:cBhvr>
                                        <p:cTn id="7" dur="500"/>
                                        <p:tgtEl>
                                          <p:spTgt spid="58470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84710">
                                            <p:txEl>
                                              <p:pRg st="0" end="0"/>
                                            </p:txEl>
                                          </p:spTgt>
                                        </p:tgtEl>
                                        <p:attrNameLst>
                                          <p:attrName>style.visibility</p:attrName>
                                        </p:attrNameLst>
                                      </p:cBhvr>
                                      <p:to>
                                        <p:strVal val="visible"/>
                                      </p:to>
                                    </p:set>
                                    <p:animEffect transition="in" filter="dissolve">
                                      <p:cBhvr>
                                        <p:cTn id="12" dur="500"/>
                                        <p:tgtEl>
                                          <p:spTgt spid="58471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584711">
                                            <p:txEl>
                                              <p:pRg st="0" end="0"/>
                                            </p:txEl>
                                          </p:spTgt>
                                        </p:tgtEl>
                                        <p:attrNameLst>
                                          <p:attrName>style.visibility</p:attrName>
                                        </p:attrNameLst>
                                      </p:cBhvr>
                                      <p:to>
                                        <p:strVal val="visible"/>
                                      </p:to>
                                    </p:set>
                                    <p:animEffect transition="in" filter="barn(outVertical)">
                                      <p:cBhvr>
                                        <p:cTn id="17" dur="500"/>
                                        <p:tgtEl>
                                          <p:spTgt spid="58471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584712"/>
                                        </p:tgtEl>
                                        <p:attrNameLst>
                                          <p:attrName>style.visibility</p:attrName>
                                        </p:attrNameLst>
                                      </p:cBhvr>
                                      <p:to>
                                        <p:strVal val="visible"/>
                                      </p:to>
                                    </p:set>
                                  </p:childTnLst>
                                  <p:subTnLst>
                                    <p:animClr clrSpc="rgb" dir="cw">
                                      <p:cBhvr override="childStyle">
                                        <p:cTn dur="1" fill="hold" display="0" masterRel="nextClick" afterEffect="1"/>
                                        <p:tgtEl>
                                          <p:spTgt spid="584712"/>
                                        </p:tgtEl>
                                        <p:attrNameLst>
                                          <p:attrName>ppt_c</p:attrName>
                                        </p:attrNameLst>
                                      </p:cBhvr>
                                      <p:to>
                                        <a:srgbClr val="B9764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709" grpId="0" build="p" autoUpdateAnimBg="0"/>
      <p:bldP spid="584710" grpId="0" build="p" autoUpdateAnimBg="0"/>
      <p:bldP spid="584711" grpId="0" build="p" autoUpdateAnimBg="0"/>
      <p:bldP spid="584712"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9155"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4 – Build Leaders </a:t>
            </a:r>
          </a:p>
        </p:txBody>
      </p:sp>
      <p:sp>
        <p:nvSpPr>
          <p:cNvPr id="49156" name="Text Box 4"/>
          <p:cNvSpPr txBox="1">
            <a:spLocks noChangeArrowheads="1"/>
          </p:cNvSpPr>
          <p:nvPr/>
        </p:nvSpPr>
        <p:spPr bwMode="auto">
          <a:xfrm>
            <a:off x="288925" y="1165225"/>
            <a:ext cx="8386763" cy="14319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990000"/>
                </a:solidFill>
              </a:rPr>
              <a:t>“It” </a:t>
            </a:r>
            <a:r>
              <a:rPr lang="en-US" altLang="en-US" sz="4400" b="1" dirty="0">
                <a:solidFill>
                  <a:srgbClr val="4C0000"/>
                </a:solidFill>
              </a:rPr>
              <a:t>is. . .</a:t>
            </a:r>
          </a:p>
          <a:p>
            <a:r>
              <a:rPr lang="en-US" altLang="en-US" sz="4400" b="1" i="1" dirty="0">
                <a:solidFill>
                  <a:srgbClr val="4C0000"/>
                </a:solidFill>
              </a:rPr>
              <a:t>the ministry of Jesus </a:t>
            </a:r>
            <a:r>
              <a:rPr lang="en-US" altLang="en-US" sz="4400" b="1" dirty="0">
                <a:solidFill>
                  <a:srgbClr val="4C0000"/>
                </a:solidFill>
              </a:rPr>
              <a:t>that</a:t>
            </a:r>
            <a:endParaRPr lang="en-US" altLang="en-US" sz="4400" b="1" i="1" dirty="0">
              <a:solidFill>
                <a:srgbClr val="4C0000"/>
              </a:solidFill>
            </a:endParaRPr>
          </a:p>
        </p:txBody>
      </p:sp>
      <p:sp>
        <p:nvSpPr>
          <p:cNvPr id="690181" name="Text Box 5"/>
          <p:cNvSpPr txBox="1">
            <a:spLocks noChangeArrowheads="1"/>
          </p:cNvSpPr>
          <p:nvPr/>
        </p:nvSpPr>
        <p:spPr bwMode="auto">
          <a:xfrm>
            <a:off x="676275" y="3062288"/>
            <a:ext cx="7781925"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a:t>
            </a:r>
            <a:r>
              <a:rPr lang="en-US" altLang="en-US" sz="2800" b="1" dirty="0">
                <a:solidFill>
                  <a:srgbClr val="4C0000"/>
                </a:solidFill>
              </a:rPr>
              <a:t>preaches the good news</a:t>
            </a:r>
            <a:endParaRPr lang="en-US" altLang="en-US" sz="2800" b="1" i="1" dirty="0">
              <a:solidFill>
                <a:srgbClr val="4C0000"/>
              </a:solidFill>
            </a:endParaRPr>
          </a:p>
        </p:txBody>
      </p:sp>
      <p:sp>
        <p:nvSpPr>
          <p:cNvPr id="690182" name="Text Box 6"/>
          <p:cNvSpPr txBox="1">
            <a:spLocks noChangeArrowheads="1"/>
          </p:cNvSpPr>
          <p:nvPr/>
        </p:nvSpPr>
        <p:spPr bwMode="auto">
          <a:xfrm>
            <a:off x="665163" y="3830638"/>
            <a:ext cx="8078787"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a:t>
            </a:r>
            <a:r>
              <a:rPr lang="en-US" altLang="en-US" sz="2800" b="1" dirty="0">
                <a:solidFill>
                  <a:srgbClr val="4C0000"/>
                </a:solidFill>
              </a:rPr>
              <a:t>heals the sick and broken-hearted</a:t>
            </a:r>
          </a:p>
        </p:txBody>
      </p:sp>
      <p:sp>
        <p:nvSpPr>
          <p:cNvPr id="690184" name="Text Box 8"/>
          <p:cNvSpPr txBox="1">
            <a:spLocks noChangeArrowheads="1"/>
          </p:cNvSpPr>
          <p:nvPr/>
        </p:nvSpPr>
        <p:spPr bwMode="auto">
          <a:xfrm>
            <a:off x="671513" y="4595813"/>
            <a:ext cx="7970837" cy="5191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   </a:t>
            </a:r>
            <a:r>
              <a:rPr lang="en-US" altLang="en-US" sz="2800" b="1" dirty="0">
                <a:solidFill>
                  <a:srgbClr val="4C0000"/>
                </a:solidFill>
              </a:rPr>
              <a:t>releases those oppressed by the devil</a:t>
            </a:r>
            <a:endParaRPr lang="en-US" altLang="en-US" sz="2800" b="1" i="1" dirty="0">
              <a:solidFill>
                <a:srgbClr val="3B0000"/>
              </a:solidFill>
            </a:endParaRPr>
          </a:p>
        </p:txBody>
      </p:sp>
      <p:sp>
        <p:nvSpPr>
          <p:cNvPr id="49160" name="Text Box 10"/>
          <p:cNvSpPr txBox="1">
            <a:spLocks noChangeArrowheads="1"/>
          </p:cNvSpPr>
          <p:nvPr/>
        </p:nvSpPr>
        <p:spPr bwMode="auto">
          <a:xfrm>
            <a:off x="6819900" y="5913438"/>
            <a:ext cx="1981200" cy="7318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49</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90181">
                                            <p:txEl>
                                              <p:pRg st="0" end="0"/>
                                            </p:txEl>
                                          </p:spTgt>
                                        </p:tgtEl>
                                        <p:attrNameLst>
                                          <p:attrName>style.visibility</p:attrName>
                                        </p:attrNameLst>
                                      </p:cBhvr>
                                      <p:to>
                                        <p:strVal val="visible"/>
                                      </p:to>
                                    </p:set>
                                    <p:animEffect transition="in" filter="wipe(left)">
                                      <p:cBhvr>
                                        <p:cTn id="7" dur="500"/>
                                        <p:tgtEl>
                                          <p:spTgt spid="69018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90182">
                                            <p:txEl>
                                              <p:pRg st="0" end="0"/>
                                            </p:txEl>
                                          </p:spTgt>
                                        </p:tgtEl>
                                        <p:attrNameLst>
                                          <p:attrName>style.visibility</p:attrName>
                                        </p:attrNameLst>
                                      </p:cBhvr>
                                      <p:to>
                                        <p:strVal val="visible"/>
                                      </p:to>
                                    </p:set>
                                    <p:animEffect transition="in" filter="dissolve">
                                      <p:cBhvr>
                                        <p:cTn id="12" dur="500"/>
                                        <p:tgtEl>
                                          <p:spTgt spid="69018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90184"/>
                                        </p:tgtEl>
                                        <p:attrNameLst>
                                          <p:attrName>style.visibility</p:attrName>
                                        </p:attrNameLst>
                                      </p:cBhvr>
                                      <p:to>
                                        <p:strVal val="visible"/>
                                      </p:to>
                                    </p:set>
                                  </p:childTnLst>
                                  <p:subTnLst>
                                    <p:animClr clrSpc="rgb" dir="cw">
                                      <p:cBhvr override="childStyle">
                                        <p:cTn dur="1" fill="hold" display="0" masterRel="nextClick" afterEffect="1"/>
                                        <p:tgtEl>
                                          <p:spTgt spid="690184"/>
                                        </p:tgtEl>
                                        <p:attrNameLst>
                                          <p:attrName>ppt_c</p:attrName>
                                        </p:attrNameLst>
                                      </p:cBhvr>
                                      <p:to>
                                        <a:srgbClr val="B9764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0181" grpId="0" build="p" autoUpdateAnimBg="0"/>
      <p:bldP spid="690182" grpId="0" build="p" autoUpdateAnimBg="0"/>
      <p:bldP spid="690184"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79" name="Text Box 3"/>
          <p:cNvSpPr txBox="1">
            <a:spLocks noChangeArrowheads="1"/>
          </p:cNvSpPr>
          <p:nvPr/>
        </p:nvSpPr>
        <p:spPr bwMode="auto">
          <a:xfrm>
            <a:off x="387350" y="247650"/>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4 – Build Leaders</a:t>
            </a:r>
          </a:p>
        </p:txBody>
      </p:sp>
      <p:sp>
        <p:nvSpPr>
          <p:cNvPr id="50180" name="Text Box 8"/>
          <p:cNvSpPr txBox="1">
            <a:spLocks noChangeArrowheads="1"/>
          </p:cNvSpPr>
          <p:nvPr/>
        </p:nvSpPr>
        <p:spPr bwMode="auto">
          <a:xfrm>
            <a:off x="7410450" y="591820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52</a:t>
            </a:r>
            <a:br>
              <a:rPr lang="en-US" altLang="en-US" sz="2400" i="1">
                <a:solidFill>
                  <a:srgbClr val="4C0000"/>
                </a:solidFill>
                <a:latin typeface="Arial MT" charset="0"/>
              </a:rPr>
            </a:br>
            <a:endParaRPr lang="en-US" altLang="en-US" sz="1800" b="1" i="1">
              <a:solidFill>
                <a:srgbClr val="4C0000"/>
              </a:solidFill>
              <a:latin typeface="Arial MT" charset="0"/>
            </a:endParaRPr>
          </a:p>
        </p:txBody>
      </p:sp>
      <p:pic>
        <p:nvPicPr>
          <p:cNvPr id="50181" name="Picture 6" descr="Building Leaders 1-3.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005012" y="610437"/>
            <a:ext cx="5524500" cy="5427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5"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03" name="Text Box 5"/>
          <p:cNvSpPr txBox="1">
            <a:spLocks noChangeArrowheads="1"/>
          </p:cNvSpPr>
          <p:nvPr/>
        </p:nvSpPr>
        <p:spPr bwMode="auto">
          <a:xfrm>
            <a:off x="7410450" y="591820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53</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51204" name="Text Box 6"/>
          <p:cNvSpPr txBox="1">
            <a:spLocks noChangeArrowheads="1"/>
          </p:cNvSpPr>
          <p:nvPr/>
        </p:nvSpPr>
        <p:spPr bwMode="auto">
          <a:xfrm>
            <a:off x="387350" y="247650"/>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4 – Build Leaders</a:t>
            </a:r>
          </a:p>
        </p:txBody>
      </p:sp>
      <p:pic>
        <p:nvPicPr>
          <p:cNvPr id="51205" name="Picture 11" descr="Parent Fuel silo.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959100" y="687388"/>
            <a:ext cx="3162300" cy="5103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7"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4 – Build Leaders</a:t>
            </a:r>
          </a:p>
        </p:txBody>
      </p:sp>
      <p:pic>
        <p:nvPicPr>
          <p:cNvPr id="52228" name="Picture 6" descr="PF products.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14300"/>
            <a:ext cx="9144000" cy="607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29" name="Text Box 5"/>
          <p:cNvSpPr txBox="1">
            <a:spLocks noChangeArrowheads="1"/>
          </p:cNvSpPr>
          <p:nvPr/>
        </p:nvSpPr>
        <p:spPr bwMode="auto">
          <a:xfrm>
            <a:off x="7372350" y="589915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53</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aphicFrame>
        <p:nvGraphicFramePr>
          <p:cNvPr id="3" name="Content Placeholder 2"/>
          <p:cNvGraphicFramePr>
            <a:graphicFrameLocks noGrp="1"/>
          </p:cNvGraphicFramePr>
          <p:nvPr>
            <p:ph idx="1"/>
            <p:extLst>
              <p:ext uri="{D42A27DB-BD31-4B8C-83A1-F6EECF244321}">
                <p14:modId xmlns:p14="http://schemas.microsoft.com/office/powerpoint/2010/main" val="2694177559"/>
              </p:ext>
            </p:extLst>
          </p:nvPr>
        </p:nvGraphicFramePr>
        <p:xfrm>
          <a:off x="952500" y="1651001"/>
          <a:ext cx="7239000" cy="40132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
        <p:nvSpPr>
          <p:cNvPr id="5" name="TextBox 4"/>
          <p:cNvSpPr txBox="1"/>
          <p:nvPr/>
        </p:nvSpPr>
        <p:spPr>
          <a:xfrm>
            <a:off x="1006475" y="745363"/>
            <a:ext cx="7124700" cy="769441"/>
          </a:xfrm>
          <a:prstGeom prst="rect">
            <a:avLst/>
          </a:prstGeom>
          <a:noFill/>
        </p:spPr>
        <p:txBody>
          <a:bodyPr wrap="square" rtlCol="0">
            <a:spAutoFit/>
          </a:bodyPr>
          <a:lstStyle/>
          <a:p>
            <a:r>
              <a:rPr lang="en-US" sz="4400" b="1" dirty="0">
                <a:solidFill>
                  <a:srgbClr val="4C0000"/>
                </a:solidFill>
              </a:rPr>
              <a:t>Challenge</a:t>
            </a:r>
          </a:p>
        </p:txBody>
      </p:sp>
    </p:spTree>
    <p:extLst>
      <p:ext uri="{BB962C8B-B14F-4D97-AF65-F5344CB8AC3E}">
        <p14:creationId xmlns:p14="http://schemas.microsoft.com/office/powerpoint/2010/main" val="36199054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1"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
        <p:nvSpPr>
          <p:cNvPr id="63492" name="Text Box 4"/>
          <p:cNvSpPr txBox="1">
            <a:spLocks noChangeArrowheads="1"/>
          </p:cNvSpPr>
          <p:nvPr/>
        </p:nvSpPr>
        <p:spPr bwMode="auto">
          <a:xfrm>
            <a:off x="666750" y="1352550"/>
            <a:ext cx="7610475"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b="1" dirty="0">
              <a:solidFill>
                <a:srgbClr val="4C0000"/>
              </a:solidFill>
            </a:endParaRPr>
          </a:p>
          <a:p>
            <a:r>
              <a:rPr lang="en-US" altLang="en-US" sz="2800" b="1" dirty="0">
                <a:solidFill>
                  <a:srgbClr val="4C0000"/>
                </a:solidFill>
              </a:rPr>
              <a:t>Fill in your “Build Leaders” </a:t>
            </a:r>
          </a:p>
          <a:p>
            <a:r>
              <a:rPr lang="en-US" altLang="en-US" sz="2800" b="1" dirty="0">
                <a:solidFill>
                  <a:srgbClr val="4C0000"/>
                </a:solidFill>
              </a:rPr>
              <a:t>Plan of Action (p.97).</a:t>
            </a:r>
          </a:p>
        </p:txBody>
      </p:sp>
    </p:spTree>
    <p:extLst>
      <p:ext uri="{BB962C8B-B14F-4D97-AF65-F5344CB8AC3E}">
        <p14:creationId xmlns:p14="http://schemas.microsoft.com/office/powerpoint/2010/main" val="13187556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5" name="Text Box 3"/>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4 – Build Leaders</a:t>
            </a:r>
          </a:p>
        </p:txBody>
      </p:sp>
      <p:sp>
        <p:nvSpPr>
          <p:cNvPr id="64516" name="Text Box 4"/>
          <p:cNvSpPr txBox="1">
            <a:spLocks noChangeArrowheads="1"/>
          </p:cNvSpPr>
          <p:nvPr/>
        </p:nvSpPr>
        <p:spPr bwMode="auto">
          <a:xfrm>
            <a:off x="571500" y="1028700"/>
            <a:ext cx="7829550" cy="343170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(15 min.)</a:t>
            </a:r>
            <a:endParaRPr lang="en-US" altLang="en-US" sz="4400" dirty="0">
              <a:solidFill>
                <a:srgbClr val="4C0000"/>
              </a:solidFill>
            </a:endParaRPr>
          </a:p>
          <a:p>
            <a:pPr algn="l">
              <a:spcBef>
                <a:spcPct val="20000"/>
              </a:spcBef>
            </a:pPr>
            <a:endParaRPr lang="en-US" altLang="en-US" sz="2400" b="1" dirty="0">
              <a:solidFill>
                <a:srgbClr val="4C0000"/>
              </a:solidFill>
            </a:endParaRPr>
          </a:p>
          <a:p>
            <a:pPr marL="457200" indent="-457200" algn="l">
              <a:spcBef>
                <a:spcPct val="20000"/>
              </a:spcBef>
              <a:buFont typeface="Arial" panose="020B0604020202020204" pitchFamily="34" charset="0"/>
              <a:buChar char="•"/>
            </a:pPr>
            <a:r>
              <a:rPr lang="en-US" altLang="en-US" sz="2800" b="1" dirty="0">
                <a:solidFill>
                  <a:srgbClr val="4C0000"/>
                </a:solidFill>
              </a:rPr>
              <a:t>Share your “Build Leaders” Plan of Action.</a:t>
            </a:r>
          </a:p>
          <a:p>
            <a:pPr algn="l">
              <a:spcBef>
                <a:spcPct val="20000"/>
              </a:spcBef>
            </a:pPr>
            <a:endParaRPr lang="en-US" altLang="en-US" sz="2800" b="1" dirty="0">
              <a:solidFill>
                <a:srgbClr val="4C0000"/>
              </a:solidFill>
            </a:endParaRPr>
          </a:p>
          <a:p>
            <a:pPr marL="457200" indent="-457200" algn="l">
              <a:lnSpc>
                <a:spcPct val="75000"/>
              </a:lnSpc>
              <a:spcBef>
                <a:spcPct val="25000"/>
              </a:spcBef>
              <a:buFont typeface="Arial" panose="020B0604020202020204" pitchFamily="34" charset="0"/>
              <a:buChar char="•"/>
            </a:pPr>
            <a:r>
              <a:rPr lang="en-US" altLang="en-US" sz="2800" b="1" dirty="0">
                <a:solidFill>
                  <a:srgbClr val="4C0000"/>
                </a:solidFill>
              </a:rPr>
              <a:t>Pray with your “Prayer Triplet” offering God your plans to “Build Leaders.”</a:t>
            </a:r>
          </a:p>
        </p:txBody>
      </p:sp>
    </p:spTree>
    <p:extLst>
      <p:ext uri="{BB962C8B-B14F-4D97-AF65-F5344CB8AC3E}">
        <p14:creationId xmlns:p14="http://schemas.microsoft.com/office/powerpoint/2010/main" val="6192374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spTree>
    <p:extLst>
      <p:ext uri="{BB962C8B-B14F-4D97-AF65-F5344CB8AC3E}">
        <p14:creationId xmlns:p14="http://schemas.microsoft.com/office/powerpoint/2010/main" val="3095105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2419" name="Text Box 3"/>
          <p:cNvSpPr txBox="1">
            <a:spLocks noChangeArrowheads="1"/>
          </p:cNvSpPr>
          <p:nvPr/>
        </p:nvSpPr>
        <p:spPr bwMode="auto">
          <a:xfrm>
            <a:off x="2228850" y="4584700"/>
            <a:ext cx="4724400" cy="1698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50000"/>
              </a:lnSpc>
              <a:spcBef>
                <a:spcPct val="50000"/>
              </a:spcBef>
            </a:pPr>
            <a:r>
              <a:rPr lang="en-US" altLang="en-US" sz="2400" b="1" dirty="0">
                <a:solidFill>
                  <a:srgbClr val="4C0000"/>
                </a:solidFill>
                <a:latin typeface="Arial" charset="0"/>
              </a:rPr>
              <a:t>The Goal</a:t>
            </a:r>
          </a:p>
          <a:p>
            <a:pPr>
              <a:lnSpc>
                <a:spcPct val="50000"/>
              </a:lnSpc>
              <a:spcBef>
                <a:spcPct val="50000"/>
              </a:spcBef>
            </a:pPr>
            <a:r>
              <a:rPr lang="en-US" altLang="en-US" sz="2400" dirty="0">
                <a:solidFill>
                  <a:srgbClr val="4C0000"/>
                </a:solidFill>
                <a:latin typeface="Arial" charset="0"/>
              </a:rPr>
              <a:t>___________________</a:t>
            </a:r>
          </a:p>
          <a:p>
            <a:pPr>
              <a:lnSpc>
                <a:spcPct val="50000"/>
              </a:lnSpc>
              <a:spcBef>
                <a:spcPct val="50000"/>
              </a:spcBef>
            </a:pPr>
            <a:endParaRPr lang="en-US" altLang="en-US" sz="2400" dirty="0">
              <a:solidFill>
                <a:srgbClr val="4C0000"/>
              </a:solidFill>
              <a:latin typeface="Arial" charset="0"/>
            </a:endParaRPr>
          </a:p>
          <a:p>
            <a:pPr>
              <a:lnSpc>
                <a:spcPct val="90000"/>
              </a:lnSpc>
            </a:pPr>
            <a:r>
              <a:rPr lang="en-US" altLang="en-US" sz="2400" dirty="0">
                <a:solidFill>
                  <a:srgbClr val="4C0000"/>
                </a:solidFill>
                <a:latin typeface="Arial" charset="0"/>
              </a:rPr>
              <a:t>to catch the vision for</a:t>
            </a:r>
          </a:p>
          <a:p>
            <a:pPr>
              <a:lnSpc>
                <a:spcPct val="50000"/>
              </a:lnSpc>
              <a:spcBef>
                <a:spcPct val="50000"/>
              </a:spcBef>
            </a:pPr>
            <a:r>
              <a:rPr lang="en-US" altLang="en-US" sz="2400" dirty="0">
                <a:solidFill>
                  <a:srgbClr val="4C0000"/>
                </a:solidFill>
                <a:latin typeface="Arial" charset="0"/>
              </a:rPr>
              <a:t>Jesus-focused youth ministry</a:t>
            </a:r>
          </a:p>
        </p:txBody>
      </p:sp>
      <p:sp>
        <p:nvSpPr>
          <p:cNvPr id="8196" name="Text Box 4"/>
          <p:cNvSpPr txBox="1">
            <a:spLocks noChangeArrowheads="1"/>
          </p:cNvSpPr>
          <p:nvPr/>
        </p:nvSpPr>
        <p:spPr bwMode="auto">
          <a:xfrm>
            <a:off x="1565275" y="2120900"/>
            <a:ext cx="5905500" cy="12525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r>
              <a:rPr lang="en-US" altLang="en-US" sz="4800">
                <a:solidFill>
                  <a:srgbClr val="4C0000"/>
                </a:solidFill>
                <a:latin typeface="Arial" charset="0"/>
              </a:rPr>
              <a:t>See the Big Picture</a:t>
            </a:r>
            <a:endParaRPr lang="en-US" altLang="en-US" sz="2400">
              <a:solidFill>
                <a:srgbClr val="4C0000"/>
              </a:solidFill>
              <a:latin typeface="Arial" charset="0"/>
            </a:endParaRPr>
          </a:p>
        </p:txBody>
      </p:sp>
      <p:sp>
        <p:nvSpPr>
          <p:cNvPr id="8197" name="Text Box 6"/>
          <p:cNvSpPr txBox="1">
            <a:spLocks noChangeArrowheads="1"/>
          </p:cNvSpPr>
          <p:nvPr/>
        </p:nvSpPr>
        <p:spPr bwMode="auto">
          <a:xfrm>
            <a:off x="387350" y="2667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2419"/>
                                        </p:tgtEl>
                                        <p:attrNameLst>
                                          <p:attrName>style.visibility</p:attrName>
                                        </p:attrNameLst>
                                      </p:cBhvr>
                                      <p:to>
                                        <p:strVal val="visible"/>
                                      </p:to>
                                    </p:set>
                                    <p:anim calcmode="lin" valueType="num">
                                      <p:cBhvr additive="base">
                                        <p:cTn id="7" dur="500" fill="hold"/>
                                        <p:tgtEl>
                                          <p:spTgt spid="572419"/>
                                        </p:tgtEl>
                                        <p:attrNameLst>
                                          <p:attrName>ppt_x</p:attrName>
                                        </p:attrNameLst>
                                      </p:cBhvr>
                                      <p:tavLst>
                                        <p:tav tm="0">
                                          <p:val>
                                            <p:strVal val="#ppt_x"/>
                                          </p:val>
                                        </p:tav>
                                        <p:tav tm="100000">
                                          <p:val>
                                            <p:strVal val="#ppt_x"/>
                                          </p:val>
                                        </p:tav>
                                      </p:tavLst>
                                    </p:anim>
                                    <p:anim calcmode="lin" valueType="num">
                                      <p:cBhvr additive="base">
                                        <p:cTn id="8" dur="500" fill="hold"/>
                                        <p:tgtEl>
                                          <p:spTgt spid="572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419"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92899" name="Text Box 3"/>
          <p:cNvSpPr txBox="1">
            <a:spLocks noChangeArrowheads="1"/>
          </p:cNvSpPr>
          <p:nvPr/>
        </p:nvSpPr>
        <p:spPr bwMode="auto">
          <a:xfrm>
            <a:off x="2241550" y="4416425"/>
            <a:ext cx="4724400" cy="2139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5000"/>
              </a:lnSpc>
              <a:spcBef>
                <a:spcPct val="50000"/>
              </a:spcBef>
            </a:pPr>
            <a:r>
              <a:rPr lang="en-US" altLang="en-US" sz="2400" b="1" dirty="0">
                <a:solidFill>
                  <a:srgbClr val="4C0000"/>
                </a:solidFill>
                <a:latin typeface="Arial" charset="0"/>
              </a:rPr>
              <a:t>The Goal</a:t>
            </a:r>
            <a:endParaRPr lang="en-US" altLang="en-US" sz="1000" b="1" dirty="0">
              <a:solidFill>
                <a:srgbClr val="4C0000"/>
              </a:solidFill>
              <a:latin typeface="Arial" charset="0"/>
            </a:endParaRPr>
          </a:p>
          <a:p>
            <a:pPr>
              <a:lnSpc>
                <a:spcPct val="65000"/>
              </a:lnSpc>
              <a:spcBef>
                <a:spcPct val="50000"/>
              </a:spcBef>
            </a:pPr>
            <a:r>
              <a:rPr lang="en-US" altLang="en-US" sz="2400" dirty="0">
                <a:solidFill>
                  <a:srgbClr val="4C0000"/>
                </a:solidFill>
                <a:latin typeface="Arial" charset="0"/>
              </a:rPr>
              <a:t>___________________</a:t>
            </a:r>
          </a:p>
          <a:p>
            <a:pPr>
              <a:lnSpc>
                <a:spcPct val="70000"/>
              </a:lnSpc>
              <a:spcBef>
                <a:spcPct val="50000"/>
              </a:spcBef>
            </a:pPr>
            <a:endParaRPr lang="en-US" altLang="en-US" sz="800" dirty="0">
              <a:solidFill>
                <a:srgbClr val="4C0000"/>
              </a:solidFill>
              <a:latin typeface="Arial" charset="0"/>
            </a:endParaRPr>
          </a:p>
          <a:p>
            <a:pPr>
              <a:lnSpc>
                <a:spcPct val="70000"/>
              </a:lnSpc>
              <a:spcBef>
                <a:spcPct val="50000"/>
              </a:spcBef>
            </a:pPr>
            <a:r>
              <a:rPr lang="en-US" altLang="en-US" sz="2400" dirty="0">
                <a:solidFill>
                  <a:srgbClr val="4C0000"/>
                </a:solidFill>
                <a:latin typeface="Arial" charset="0"/>
              </a:rPr>
              <a:t>to disciple students</a:t>
            </a:r>
          </a:p>
          <a:p>
            <a:pPr>
              <a:lnSpc>
                <a:spcPct val="60000"/>
              </a:lnSpc>
              <a:spcBef>
                <a:spcPct val="50000"/>
              </a:spcBef>
            </a:pPr>
            <a:r>
              <a:rPr lang="en-US" altLang="en-US" sz="2400" dirty="0">
                <a:solidFill>
                  <a:srgbClr val="4C0000"/>
                </a:solidFill>
                <a:latin typeface="Arial" charset="0"/>
              </a:rPr>
              <a:t>who experience life-change</a:t>
            </a:r>
          </a:p>
          <a:p>
            <a:pPr>
              <a:lnSpc>
                <a:spcPct val="60000"/>
              </a:lnSpc>
              <a:spcBef>
                <a:spcPct val="50000"/>
              </a:spcBef>
            </a:pPr>
            <a:r>
              <a:rPr lang="en-US" altLang="en-US" sz="2400" dirty="0">
                <a:solidFill>
                  <a:srgbClr val="4C0000"/>
                </a:solidFill>
                <a:latin typeface="Arial" charset="0"/>
              </a:rPr>
              <a:t>and become life-changers</a:t>
            </a:r>
          </a:p>
        </p:txBody>
      </p:sp>
      <p:sp>
        <p:nvSpPr>
          <p:cNvPr id="53252" name="Text Box 4"/>
          <p:cNvSpPr txBox="1">
            <a:spLocks noChangeArrowheads="1"/>
          </p:cNvSpPr>
          <p:nvPr/>
        </p:nvSpPr>
        <p:spPr bwMode="auto">
          <a:xfrm>
            <a:off x="1174750" y="2095500"/>
            <a:ext cx="6600825"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r>
              <a:rPr lang="en-US" altLang="en-US" sz="4800">
                <a:solidFill>
                  <a:srgbClr val="4C0000"/>
                </a:solidFill>
                <a:latin typeface="Arial" charset="0"/>
              </a:rPr>
              <a:t>Disciple Students</a:t>
            </a:r>
          </a:p>
        </p:txBody>
      </p:sp>
      <p:sp>
        <p:nvSpPr>
          <p:cNvPr id="53253" name="Text Box 5"/>
          <p:cNvSpPr txBox="1">
            <a:spLocks noChangeArrowheads="1"/>
          </p:cNvSpPr>
          <p:nvPr/>
        </p:nvSpPr>
        <p:spPr bwMode="auto">
          <a:xfrm>
            <a:off x="387350" y="247650"/>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2899"/>
                                        </p:tgtEl>
                                        <p:attrNameLst>
                                          <p:attrName>style.visibility</p:attrName>
                                        </p:attrNameLst>
                                      </p:cBhvr>
                                      <p:to>
                                        <p:strVal val="visible"/>
                                      </p:to>
                                    </p:set>
                                    <p:anim calcmode="lin" valueType="num">
                                      <p:cBhvr additive="base">
                                        <p:cTn id="7" dur="500" fill="hold"/>
                                        <p:tgtEl>
                                          <p:spTgt spid="592899"/>
                                        </p:tgtEl>
                                        <p:attrNameLst>
                                          <p:attrName>ppt_x</p:attrName>
                                        </p:attrNameLst>
                                      </p:cBhvr>
                                      <p:tavLst>
                                        <p:tav tm="0">
                                          <p:val>
                                            <p:strVal val="#ppt_x"/>
                                          </p:val>
                                        </p:tav>
                                        <p:tav tm="100000">
                                          <p:val>
                                            <p:strVal val="#ppt_x"/>
                                          </p:val>
                                        </p:tav>
                                      </p:tavLst>
                                    </p:anim>
                                    <p:anim calcmode="lin" valueType="num">
                                      <p:cBhvr additive="base">
                                        <p:cTn id="8" dur="500" fill="hold"/>
                                        <p:tgtEl>
                                          <p:spTgt spid="5928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2899"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275"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5 – Disciple Students</a:t>
            </a:r>
          </a:p>
        </p:txBody>
      </p:sp>
      <p:sp>
        <p:nvSpPr>
          <p:cNvPr id="54276" name="Text Box 4"/>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54277" name="Text Box 5"/>
          <p:cNvSpPr txBox="1">
            <a:spLocks noChangeArrowheads="1"/>
          </p:cNvSpPr>
          <p:nvPr/>
        </p:nvSpPr>
        <p:spPr bwMode="auto">
          <a:xfrm>
            <a:off x="361950" y="1752600"/>
            <a:ext cx="8277225" cy="210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you disciple students who experience life-change and become life-changers?</a:t>
            </a:r>
          </a:p>
        </p:txBody>
      </p:sp>
      <p:sp>
        <p:nvSpPr>
          <p:cNvPr id="54278"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59</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363" name="Text Box 3"/>
          <p:cNvSpPr txBox="1">
            <a:spLocks noChangeArrowheads="1"/>
          </p:cNvSpPr>
          <p:nvPr/>
        </p:nvSpPr>
        <p:spPr bwMode="auto">
          <a:xfrm>
            <a:off x="365760" y="1380744"/>
            <a:ext cx="8277225" cy="37087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ts val="0"/>
              </a:spcBef>
            </a:pPr>
            <a:r>
              <a:rPr lang="en-US" altLang="en-US" sz="4400" b="1" dirty="0">
                <a:solidFill>
                  <a:srgbClr val="4C0000"/>
                </a:solidFill>
              </a:rPr>
              <a:t>Prepare</a:t>
            </a:r>
          </a:p>
          <a:p>
            <a:pPr>
              <a:spcBef>
                <a:spcPts val="0"/>
              </a:spcBef>
            </a:pPr>
            <a:endParaRPr lang="en-US" altLang="en-US" b="1" dirty="0">
              <a:solidFill>
                <a:srgbClr val="4C0000"/>
              </a:solidFill>
            </a:endParaRPr>
          </a:p>
          <a:p>
            <a:pPr>
              <a:spcBef>
                <a:spcPts val="0"/>
              </a:spcBef>
            </a:pPr>
            <a:r>
              <a:rPr lang="en-US" altLang="en-US" b="1" dirty="0">
                <a:solidFill>
                  <a:srgbClr val="4C0000"/>
                </a:solidFill>
              </a:rPr>
              <a:t>Read </a:t>
            </a:r>
            <a:r>
              <a:rPr lang="en-US" altLang="en-US" b="1" i="1" dirty="0">
                <a:solidFill>
                  <a:srgbClr val="4C0000"/>
                </a:solidFill>
              </a:rPr>
              <a:t>JFYM Notebook </a:t>
            </a:r>
          </a:p>
          <a:p>
            <a:pPr>
              <a:spcBef>
                <a:spcPts val="0"/>
              </a:spcBef>
            </a:pPr>
            <a:r>
              <a:rPr lang="en-US" altLang="en-US" b="1" dirty="0">
                <a:solidFill>
                  <a:srgbClr val="4C0000"/>
                </a:solidFill>
              </a:rPr>
              <a:t>pages 55-57</a:t>
            </a:r>
          </a:p>
          <a:p>
            <a:pPr>
              <a:spcBef>
                <a:spcPts val="0"/>
              </a:spcBef>
            </a:pPr>
            <a:r>
              <a:rPr lang="en-US" altLang="en-US" b="1" dirty="0">
                <a:solidFill>
                  <a:srgbClr val="4C0000"/>
                </a:solidFill>
              </a:rPr>
              <a:t>in preparation for Session 5. </a:t>
            </a:r>
          </a:p>
          <a:p>
            <a:pPr>
              <a:lnSpc>
                <a:spcPct val="125000"/>
              </a:lnSpc>
              <a:spcBef>
                <a:spcPct val="100000"/>
              </a:spcBef>
            </a:pPr>
            <a:endParaRPr lang="en-US" altLang="en-US" sz="2800" b="1" dirty="0">
              <a:solidFill>
                <a:srgbClr val="4C0000"/>
              </a:solidFill>
            </a:endParaRPr>
          </a:p>
        </p:txBody>
      </p:sp>
      <p:sp>
        <p:nvSpPr>
          <p:cNvPr id="15364" name="Text Box 4"/>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15365" name="Text Box 5"/>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spTree>
    <p:extLst>
      <p:ext uri="{BB962C8B-B14F-4D97-AF65-F5344CB8AC3E}">
        <p14:creationId xmlns:p14="http://schemas.microsoft.com/office/powerpoint/2010/main" val="3464471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23"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5 – Disciple Students</a:t>
            </a:r>
          </a:p>
        </p:txBody>
      </p:sp>
      <p:sp>
        <p:nvSpPr>
          <p:cNvPr id="603140" name="Text Box 4"/>
          <p:cNvSpPr txBox="1">
            <a:spLocks noChangeArrowheads="1"/>
          </p:cNvSpPr>
          <p:nvPr/>
        </p:nvSpPr>
        <p:spPr bwMode="auto">
          <a:xfrm>
            <a:off x="1003300" y="1651000"/>
            <a:ext cx="6838950" cy="36933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i="1" dirty="0">
                <a:solidFill>
                  <a:srgbClr val="4C0000"/>
                </a:solidFill>
              </a:rPr>
              <a:t>You then, my son, be strong in the grace that is in Christ Jesus. And the things you have heard me say in the presence of many witnesses entrust to reliable men who will also be qualified to teach others.</a:t>
            </a:r>
            <a:r>
              <a:rPr lang="en-US" altLang="en-US" sz="2800" dirty="0">
                <a:solidFill>
                  <a:srgbClr val="4C0000"/>
                </a:solidFill>
              </a:rPr>
              <a:t> </a:t>
            </a:r>
          </a:p>
          <a:p>
            <a:pPr algn="l">
              <a:lnSpc>
                <a:spcPct val="150000"/>
              </a:lnSpc>
            </a:pPr>
            <a:r>
              <a:rPr lang="en-US" altLang="en-US" sz="2400" b="1" dirty="0">
                <a:solidFill>
                  <a:srgbClr val="4C0000"/>
                </a:solidFill>
              </a:rPr>
              <a:t>			               </a:t>
            </a:r>
            <a:r>
              <a:rPr lang="en-US" altLang="en-US" sz="2800" b="1" dirty="0">
                <a:solidFill>
                  <a:srgbClr val="4C0000"/>
                </a:solidFill>
              </a:rPr>
              <a:t>2 Timothy 2:1-2</a:t>
            </a:r>
          </a:p>
          <a:p>
            <a:pPr algn="l"/>
            <a:endParaRPr lang="en-US" altLang="en-US" sz="2400" i="1" dirty="0">
              <a:solidFill>
                <a:srgbClr val="3B0000"/>
              </a:solidFill>
            </a:endParaRPr>
          </a:p>
        </p:txBody>
      </p:sp>
      <p:sp>
        <p:nvSpPr>
          <p:cNvPr id="56325" name="Text Box 5"/>
          <p:cNvSpPr txBox="1">
            <a:spLocks noChangeArrowheads="1"/>
          </p:cNvSpPr>
          <p:nvPr/>
        </p:nvSpPr>
        <p:spPr bwMode="auto">
          <a:xfrm>
            <a:off x="7410450" y="5918200"/>
            <a:ext cx="13906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59</a:t>
            </a: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3140"/>
                                        </p:tgtEl>
                                        <p:attrNameLst>
                                          <p:attrName>style.visibility</p:attrName>
                                        </p:attrNameLst>
                                      </p:cBhvr>
                                      <p:to>
                                        <p:strVal val="visible"/>
                                      </p:to>
                                    </p:set>
                                    <p:anim calcmode="lin" valueType="num">
                                      <p:cBhvr additive="base">
                                        <p:cTn id="7" dur="500" fill="hold"/>
                                        <p:tgtEl>
                                          <p:spTgt spid="603140"/>
                                        </p:tgtEl>
                                        <p:attrNameLst>
                                          <p:attrName>ppt_x</p:attrName>
                                        </p:attrNameLst>
                                      </p:cBhvr>
                                      <p:tavLst>
                                        <p:tav tm="0">
                                          <p:val>
                                            <p:strVal val="0-#ppt_w/2"/>
                                          </p:val>
                                        </p:tav>
                                        <p:tav tm="100000">
                                          <p:val>
                                            <p:strVal val="#ppt_x"/>
                                          </p:val>
                                        </p:tav>
                                      </p:tavLst>
                                    </p:anim>
                                    <p:anim calcmode="lin" valueType="num">
                                      <p:cBhvr additive="base">
                                        <p:cTn id="8" dur="500" fill="hold"/>
                                        <p:tgtEl>
                                          <p:spTgt spid="603140"/>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3140"/>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3140"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347"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5 – Disciple Students</a:t>
            </a:r>
          </a:p>
        </p:txBody>
      </p:sp>
      <p:sp>
        <p:nvSpPr>
          <p:cNvPr id="57348" name="Text Box 4"/>
          <p:cNvSpPr txBox="1">
            <a:spLocks noChangeArrowheads="1"/>
          </p:cNvSpPr>
          <p:nvPr/>
        </p:nvSpPr>
        <p:spPr bwMode="auto">
          <a:xfrm>
            <a:off x="673100" y="1098550"/>
            <a:ext cx="7315200" cy="762000"/>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dirty="0" err="1">
                <a:solidFill>
                  <a:srgbClr val="4C0000"/>
                </a:solidFill>
              </a:rPr>
              <a:t>Discipling</a:t>
            </a:r>
            <a:r>
              <a:rPr lang="en-US" altLang="en-US" sz="4400" b="1" dirty="0">
                <a:solidFill>
                  <a:srgbClr val="4C0000"/>
                </a:solidFill>
              </a:rPr>
              <a:t> Principles</a:t>
            </a:r>
          </a:p>
        </p:txBody>
      </p:sp>
      <p:sp>
        <p:nvSpPr>
          <p:cNvPr id="605189" name="Text Box 5"/>
          <p:cNvSpPr txBox="1">
            <a:spLocks noChangeArrowheads="1"/>
          </p:cNvSpPr>
          <p:nvPr/>
        </p:nvSpPr>
        <p:spPr bwMode="auto">
          <a:xfrm>
            <a:off x="758825" y="2155825"/>
            <a:ext cx="7286625" cy="12618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latin typeface="Arial" charset="0"/>
              </a:rPr>
              <a:t>1.  Receiving</a:t>
            </a:r>
            <a:r>
              <a:rPr lang="en-US" altLang="en-US" sz="2800" dirty="0">
                <a:solidFill>
                  <a:srgbClr val="4C0000"/>
                </a:solidFill>
                <a:latin typeface="Times"/>
              </a:rPr>
              <a:t> </a:t>
            </a:r>
          </a:p>
          <a:p>
            <a:pPr algn="l"/>
            <a:r>
              <a:rPr lang="en-US" altLang="en-US" sz="2400" i="1" dirty="0">
                <a:solidFill>
                  <a:srgbClr val="4C0000"/>
                </a:solidFill>
                <a:latin typeface="Arial" charset="0"/>
              </a:rPr>
              <a:t>     You then, my son, be strong in the grace that </a:t>
            </a:r>
          </a:p>
          <a:p>
            <a:pPr algn="l"/>
            <a:r>
              <a:rPr lang="en-US" altLang="en-US" sz="2400" i="1" dirty="0">
                <a:solidFill>
                  <a:srgbClr val="4C0000"/>
                </a:solidFill>
                <a:latin typeface="Arial" charset="0"/>
              </a:rPr>
              <a:t>     is in Christ Jesus.</a:t>
            </a:r>
            <a:r>
              <a:rPr lang="en-US" altLang="en-US" sz="2400" i="1" dirty="0">
                <a:solidFill>
                  <a:srgbClr val="4C0000"/>
                </a:solidFill>
                <a:latin typeface="Times"/>
              </a:rPr>
              <a:t> </a:t>
            </a:r>
          </a:p>
        </p:txBody>
      </p:sp>
      <p:sp>
        <p:nvSpPr>
          <p:cNvPr id="605190" name="Text Box 6"/>
          <p:cNvSpPr txBox="1">
            <a:spLocks noChangeArrowheads="1"/>
          </p:cNvSpPr>
          <p:nvPr/>
        </p:nvSpPr>
        <p:spPr bwMode="auto">
          <a:xfrm>
            <a:off x="765175" y="3457575"/>
            <a:ext cx="6715125"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2.  Relationships</a:t>
            </a:r>
          </a:p>
          <a:p>
            <a:pPr algn="l"/>
            <a:r>
              <a:rPr lang="en-US" altLang="en-US" sz="2400" i="1" dirty="0">
                <a:solidFill>
                  <a:srgbClr val="4C0000"/>
                </a:solidFill>
              </a:rPr>
              <a:t>     …you…me…(Paul and Timothy)</a:t>
            </a:r>
          </a:p>
        </p:txBody>
      </p:sp>
      <p:sp>
        <p:nvSpPr>
          <p:cNvPr id="605191" name="Text Box 7"/>
          <p:cNvSpPr txBox="1">
            <a:spLocks noChangeArrowheads="1"/>
          </p:cNvSpPr>
          <p:nvPr/>
        </p:nvSpPr>
        <p:spPr bwMode="auto">
          <a:xfrm>
            <a:off x="787400" y="4456113"/>
            <a:ext cx="3632200"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3.  Reflection</a:t>
            </a:r>
          </a:p>
          <a:p>
            <a:pPr algn="l"/>
            <a:r>
              <a:rPr lang="en-US" altLang="en-US" sz="2400" i="1" dirty="0">
                <a:solidFill>
                  <a:srgbClr val="4C0000"/>
                </a:solidFill>
              </a:rPr>
              <a:t>     …entrust...</a:t>
            </a:r>
            <a:endParaRPr lang="en-US" altLang="en-US" sz="2400" dirty="0">
              <a:solidFill>
                <a:srgbClr val="4C0000"/>
              </a:solidFill>
            </a:endParaRPr>
          </a:p>
        </p:txBody>
      </p:sp>
      <p:sp>
        <p:nvSpPr>
          <p:cNvPr id="57352" name="Text Box 8"/>
          <p:cNvSpPr txBox="1">
            <a:spLocks noChangeArrowheads="1"/>
          </p:cNvSpPr>
          <p:nvPr/>
        </p:nvSpPr>
        <p:spPr bwMode="auto">
          <a:xfrm>
            <a:off x="6858000" y="5918200"/>
            <a:ext cx="1943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60</a:t>
            </a: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5189"/>
                                        </p:tgtEl>
                                        <p:attrNameLst>
                                          <p:attrName>style.visibility</p:attrName>
                                        </p:attrNameLst>
                                      </p:cBhvr>
                                      <p:to>
                                        <p:strVal val="visible"/>
                                      </p:to>
                                    </p:set>
                                    <p:anim calcmode="lin" valueType="num">
                                      <p:cBhvr additive="base">
                                        <p:cTn id="7" dur="500" fill="hold"/>
                                        <p:tgtEl>
                                          <p:spTgt spid="605189"/>
                                        </p:tgtEl>
                                        <p:attrNameLst>
                                          <p:attrName>ppt_x</p:attrName>
                                        </p:attrNameLst>
                                      </p:cBhvr>
                                      <p:tavLst>
                                        <p:tav tm="0">
                                          <p:val>
                                            <p:strVal val="0-#ppt_w/2"/>
                                          </p:val>
                                        </p:tav>
                                        <p:tav tm="100000">
                                          <p:val>
                                            <p:strVal val="#ppt_x"/>
                                          </p:val>
                                        </p:tav>
                                      </p:tavLst>
                                    </p:anim>
                                    <p:anim calcmode="lin" valueType="num">
                                      <p:cBhvr additive="base">
                                        <p:cTn id="8" dur="500" fill="hold"/>
                                        <p:tgtEl>
                                          <p:spTgt spid="605189"/>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5189"/>
                                        </p:tgtEl>
                                        <p:attrNameLst>
                                          <p:attrName>ppt_c</p:attrName>
                                        </p:attrNameLst>
                                      </p:cBhvr>
                                      <p:to>
                                        <a:srgbClr val="AACFD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5190"/>
                                        </p:tgtEl>
                                        <p:attrNameLst>
                                          <p:attrName>style.visibility</p:attrName>
                                        </p:attrNameLst>
                                      </p:cBhvr>
                                      <p:to>
                                        <p:strVal val="visible"/>
                                      </p:to>
                                    </p:set>
                                    <p:anim calcmode="lin" valueType="num">
                                      <p:cBhvr additive="base">
                                        <p:cTn id="13" dur="500" fill="hold"/>
                                        <p:tgtEl>
                                          <p:spTgt spid="605190"/>
                                        </p:tgtEl>
                                        <p:attrNameLst>
                                          <p:attrName>ppt_x</p:attrName>
                                        </p:attrNameLst>
                                      </p:cBhvr>
                                      <p:tavLst>
                                        <p:tav tm="0">
                                          <p:val>
                                            <p:strVal val="0-#ppt_w/2"/>
                                          </p:val>
                                        </p:tav>
                                        <p:tav tm="100000">
                                          <p:val>
                                            <p:strVal val="#ppt_x"/>
                                          </p:val>
                                        </p:tav>
                                      </p:tavLst>
                                    </p:anim>
                                    <p:anim calcmode="lin" valueType="num">
                                      <p:cBhvr additive="base">
                                        <p:cTn id="14" dur="500" fill="hold"/>
                                        <p:tgtEl>
                                          <p:spTgt spid="605190"/>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5190"/>
                                        </p:tgtEl>
                                        <p:attrNameLst>
                                          <p:attrName>ppt_c</p:attrName>
                                        </p:attrNameLst>
                                      </p:cBhvr>
                                      <p:to>
                                        <a:srgbClr val="AACFDE"/>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05191"/>
                                        </p:tgtEl>
                                        <p:attrNameLst>
                                          <p:attrName>style.visibility</p:attrName>
                                        </p:attrNameLst>
                                      </p:cBhvr>
                                      <p:to>
                                        <p:strVal val="visible"/>
                                      </p:to>
                                    </p:set>
                                    <p:anim calcmode="lin" valueType="num">
                                      <p:cBhvr additive="base">
                                        <p:cTn id="19" dur="500" fill="hold"/>
                                        <p:tgtEl>
                                          <p:spTgt spid="605191"/>
                                        </p:tgtEl>
                                        <p:attrNameLst>
                                          <p:attrName>ppt_x</p:attrName>
                                        </p:attrNameLst>
                                      </p:cBhvr>
                                      <p:tavLst>
                                        <p:tav tm="0">
                                          <p:val>
                                            <p:strVal val="0-#ppt_w/2"/>
                                          </p:val>
                                        </p:tav>
                                        <p:tav tm="100000">
                                          <p:val>
                                            <p:strVal val="#ppt_x"/>
                                          </p:val>
                                        </p:tav>
                                      </p:tavLst>
                                    </p:anim>
                                    <p:anim calcmode="lin" valueType="num">
                                      <p:cBhvr additive="base">
                                        <p:cTn id="20" dur="500" fill="hold"/>
                                        <p:tgtEl>
                                          <p:spTgt spid="605191"/>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5191"/>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5189" grpId="0" autoUpdateAnimBg="0"/>
      <p:bldP spid="605190" grpId="0" autoUpdateAnimBg="0"/>
      <p:bldP spid="605191"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8371"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5 – Disciple Students</a:t>
            </a:r>
          </a:p>
        </p:txBody>
      </p:sp>
      <p:sp>
        <p:nvSpPr>
          <p:cNvPr id="58372" name="Text Box 4"/>
          <p:cNvSpPr txBox="1">
            <a:spLocks noChangeArrowheads="1"/>
          </p:cNvSpPr>
          <p:nvPr/>
        </p:nvSpPr>
        <p:spPr bwMode="auto">
          <a:xfrm>
            <a:off x="676656" y="1097280"/>
            <a:ext cx="7899400" cy="1127125"/>
          </a:xfrm>
          <a:prstGeom prst="rect">
            <a:avLst/>
          </a:prstGeom>
          <a:noFill/>
          <a:ln>
            <a:noFill/>
          </a:ln>
          <a:effectLst>
            <a:outerShdw dist="17961" dir="2700000" algn="ctr" rotWithShape="0">
              <a:schemeClr val="tx1"/>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dirty="0" err="1">
                <a:solidFill>
                  <a:srgbClr val="4C0000"/>
                </a:solidFill>
              </a:rPr>
              <a:t>Discipling</a:t>
            </a:r>
            <a:r>
              <a:rPr lang="en-US" altLang="en-US" sz="4400" b="1" dirty="0">
                <a:solidFill>
                  <a:srgbClr val="4C0000"/>
                </a:solidFill>
              </a:rPr>
              <a:t> Principles. . . </a:t>
            </a:r>
            <a:r>
              <a:rPr lang="en-US" altLang="en-US" sz="2000" b="1" i="1" dirty="0">
                <a:solidFill>
                  <a:srgbClr val="4C0000"/>
                </a:solidFill>
              </a:rPr>
              <a:t>continued</a:t>
            </a:r>
          </a:p>
          <a:p>
            <a:pPr algn="l"/>
            <a:endParaRPr lang="en-US" altLang="en-US" sz="2400" b="1" dirty="0">
              <a:solidFill>
                <a:srgbClr val="4C0000"/>
              </a:solidFill>
            </a:endParaRPr>
          </a:p>
        </p:txBody>
      </p:sp>
      <p:sp>
        <p:nvSpPr>
          <p:cNvPr id="607237" name="Text Box 5"/>
          <p:cNvSpPr txBox="1">
            <a:spLocks noChangeArrowheads="1"/>
          </p:cNvSpPr>
          <p:nvPr/>
        </p:nvSpPr>
        <p:spPr bwMode="auto">
          <a:xfrm>
            <a:off x="781050" y="2273300"/>
            <a:ext cx="7448550"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latin typeface="Arial" charset="0"/>
              </a:rPr>
              <a:t>4.  </a:t>
            </a:r>
            <a:r>
              <a:rPr lang="en-US" altLang="en-US" sz="2800" b="1" dirty="0">
                <a:solidFill>
                  <a:srgbClr val="4C0000"/>
                </a:solidFill>
              </a:rPr>
              <a:t>Reality</a:t>
            </a:r>
          </a:p>
          <a:p>
            <a:pPr algn="l"/>
            <a:r>
              <a:rPr lang="en-US" altLang="en-US" sz="2400" b="1" dirty="0">
                <a:solidFill>
                  <a:srgbClr val="4C0000"/>
                </a:solidFill>
                <a:latin typeface="Arial" charset="0"/>
              </a:rPr>
              <a:t>     </a:t>
            </a:r>
            <a:r>
              <a:rPr lang="en-US" altLang="en-US" sz="2400" i="1" dirty="0">
                <a:solidFill>
                  <a:srgbClr val="4C0000"/>
                </a:solidFill>
                <a:latin typeface="Arial" charset="0"/>
              </a:rPr>
              <a:t>…in the presence of many witnesses…</a:t>
            </a:r>
            <a:endParaRPr lang="en-US" altLang="en-US" sz="2400" b="1" dirty="0">
              <a:solidFill>
                <a:srgbClr val="4C0000"/>
              </a:solidFill>
              <a:latin typeface="Arial" charset="0"/>
            </a:endParaRPr>
          </a:p>
        </p:txBody>
      </p:sp>
      <p:sp>
        <p:nvSpPr>
          <p:cNvPr id="607238" name="Text Box 6"/>
          <p:cNvSpPr txBox="1">
            <a:spLocks noChangeArrowheads="1"/>
          </p:cNvSpPr>
          <p:nvPr/>
        </p:nvSpPr>
        <p:spPr bwMode="auto">
          <a:xfrm>
            <a:off x="784225" y="3241675"/>
            <a:ext cx="6657975"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bg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5.  Recruiting </a:t>
            </a:r>
          </a:p>
          <a:p>
            <a:pPr algn="l"/>
            <a:r>
              <a:rPr lang="en-US" altLang="en-US" sz="2400" i="1" dirty="0">
                <a:solidFill>
                  <a:srgbClr val="4C0000"/>
                </a:solidFill>
              </a:rPr>
              <a:t>     …reliable men…</a:t>
            </a:r>
          </a:p>
        </p:txBody>
      </p:sp>
      <p:sp>
        <p:nvSpPr>
          <p:cNvPr id="607239" name="Text Box 7"/>
          <p:cNvSpPr txBox="1">
            <a:spLocks noChangeArrowheads="1"/>
          </p:cNvSpPr>
          <p:nvPr/>
        </p:nvSpPr>
        <p:spPr bwMode="auto">
          <a:xfrm>
            <a:off x="809625" y="4225925"/>
            <a:ext cx="6867525"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6.  Reproduction</a:t>
            </a:r>
          </a:p>
          <a:p>
            <a:pPr algn="l"/>
            <a:r>
              <a:rPr lang="en-US" altLang="en-US" sz="2400" b="1" dirty="0">
                <a:solidFill>
                  <a:srgbClr val="4C0000"/>
                </a:solidFill>
              </a:rPr>
              <a:t>     </a:t>
            </a:r>
            <a:r>
              <a:rPr lang="en-US" altLang="en-US" sz="2400" i="1" dirty="0">
                <a:solidFill>
                  <a:srgbClr val="4C0000"/>
                </a:solidFill>
              </a:rPr>
              <a:t>…you…me…reliable men…others.</a:t>
            </a:r>
            <a:r>
              <a:rPr lang="en-US" altLang="en-US" sz="2400" b="1" dirty="0">
                <a:solidFill>
                  <a:srgbClr val="4C0000"/>
                </a:solidFill>
              </a:rPr>
              <a:t> </a:t>
            </a:r>
          </a:p>
        </p:txBody>
      </p:sp>
      <p:sp>
        <p:nvSpPr>
          <p:cNvPr id="58376" name="Text Box 8"/>
          <p:cNvSpPr txBox="1">
            <a:spLocks noChangeArrowheads="1"/>
          </p:cNvSpPr>
          <p:nvPr/>
        </p:nvSpPr>
        <p:spPr bwMode="auto">
          <a:xfrm>
            <a:off x="6858000" y="5918200"/>
            <a:ext cx="1943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60</a:t>
            </a: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07237"/>
                                        </p:tgtEl>
                                        <p:attrNameLst>
                                          <p:attrName>style.visibility</p:attrName>
                                        </p:attrNameLst>
                                      </p:cBhvr>
                                      <p:to>
                                        <p:strVal val="visible"/>
                                      </p:to>
                                    </p:set>
                                    <p:anim calcmode="lin" valueType="num">
                                      <p:cBhvr additive="base">
                                        <p:cTn id="7" dur="500" fill="hold"/>
                                        <p:tgtEl>
                                          <p:spTgt spid="607237"/>
                                        </p:tgtEl>
                                        <p:attrNameLst>
                                          <p:attrName>ppt_x</p:attrName>
                                        </p:attrNameLst>
                                      </p:cBhvr>
                                      <p:tavLst>
                                        <p:tav tm="0">
                                          <p:val>
                                            <p:strVal val="0-#ppt_w/2"/>
                                          </p:val>
                                        </p:tav>
                                        <p:tav tm="100000">
                                          <p:val>
                                            <p:strVal val="#ppt_x"/>
                                          </p:val>
                                        </p:tav>
                                      </p:tavLst>
                                    </p:anim>
                                    <p:anim calcmode="lin" valueType="num">
                                      <p:cBhvr additive="base">
                                        <p:cTn id="8" dur="500" fill="hold"/>
                                        <p:tgtEl>
                                          <p:spTgt spid="607237"/>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7237"/>
                                        </p:tgtEl>
                                        <p:attrNameLst>
                                          <p:attrName>ppt_c</p:attrName>
                                        </p:attrNameLst>
                                      </p:cBhvr>
                                      <p:to>
                                        <a:srgbClr val="AACFD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07238"/>
                                        </p:tgtEl>
                                        <p:attrNameLst>
                                          <p:attrName>style.visibility</p:attrName>
                                        </p:attrNameLst>
                                      </p:cBhvr>
                                      <p:to>
                                        <p:strVal val="visible"/>
                                      </p:to>
                                    </p:set>
                                    <p:anim calcmode="lin" valueType="num">
                                      <p:cBhvr additive="base">
                                        <p:cTn id="13" dur="500" fill="hold"/>
                                        <p:tgtEl>
                                          <p:spTgt spid="607238"/>
                                        </p:tgtEl>
                                        <p:attrNameLst>
                                          <p:attrName>ppt_x</p:attrName>
                                        </p:attrNameLst>
                                      </p:cBhvr>
                                      <p:tavLst>
                                        <p:tav tm="0">
                                          <p:val>
                                            <p:strVal val="0-#ppt_w/2"/>
                                          </p:val>
                                        </p:tav>
                                        <p:tav tm="100000">
                                          <p:val>
                                            <p:strVal val="#ppt_x"/>
                                          </p:val>
                                        </p:tav>
                                      </p:tavLst>
                                    </p:anim>
                                    <p:anim calcmode="lin" valueType="num">
                                      <p:cBhvr additive="base">
                                        <p:cTn id="14" dur="500" fill="hold"/>
                                        <p:tgtEl>
                                          <p:spTgt spid="607238"/>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7238"/>
                                        </p:tgtEl>
                                        <p:attrNameLst>
                                          <p:attrName>ppt_c</p:attrName>
                                        </p:attrNameLst>
                                      </p:cBhvr>
                                      <p:to>
                                        <a:srgbClr val="AACFDE"/>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07239"/>
                                        </p:tgtEl>
                                        <p:attrNameLst>
                                          <p:attrName>style.visibility</p:attrName>
                                        </p:attrNameLst>
                                      </p:cBhvr>
                                      <p:to>
                                        <p:strVal val="visible"/>
                                      </p:to>
                                    </p:set>
                                    <p:anim calcmode="lin" valueType="num">
                                      <p:cBhvr additive="base">
                                        <p:cTn id="19" dur="500" fill="hold"/>
                                        <p:tgtEl>
                                          <p:spTgt spid="607239"/>
                                        </p:tgtEl>
                                        <p:attrNameLst>
                                          <p:attrName>ppt_x</p:attrName>
                                        </p:attrNameLst>
                                      </p:cBhvr>
                                      <p:tavLst>
                                        <p:tav tm="0">
                                          <p:val>
                                            <p:strVal val="0-#ppt_w/2"/>
                                          </p:val>
                                        </p:tav>
                                        <p:tav tm="100000">
                                          <p:val>
                                            <p:strVal val="#ppt_x"/>
                                          </p:val>
                                        </p:tav>
                                      </p:tavLst>
                                    </p:anim>
                                    <p:anim calcmode="lin" valueType="num">
                                      <p:cBhvr additive="base">
                                        <p:cTn id="20" dur="500" fill="hold"/>
                                        <p:tgtEl>
                                          <p:spTgt spid="607239"/>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07239"/>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237" grpId="0" autoUpdateAnimBg="0"/>
      <p:bldP spid="607238" grpId="0" autoUpdateAnimBg="0"/>
      <p:bldP spid="60723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19062">
            <a:off x="2593236" y="5349772"/>
            <a:ext cx="445424" cy="68339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6324035" y="4450047"/>
            <a:ext cx="584571" cy="58457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3150379" y="2199500"/>
            <a:ext cx="620545" cy="620545"/>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102990">
            <a:off x="3588380" y="1698442"/>
            <a:ext cx="548804" cy="548804"/>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423039">
            <a:off x="4985029" y="1657902"/>
            <a:ext cx="539946" cy="539946"/>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74681" y="1114061"/>
            <a:ext cx="666790" cy="666790"/>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189029">
            <a:off x="5013340" y="3466698"/>
            <a:ext cx="483323" cy="483323"/>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369818">
            <a:off x="3568343" y="3436747"/>
            <a:ext cx="528290" cy="528290"/>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3316" y="3491523"/>
            <a:ext cx="571067" cy="571067"/>
          </a:xfrm>
          <a:prstGeom prst="rect">
            <a:avLst/>
          </a:prstGeom>
        </p:spPr>
      </p:pic>
      <p:sp>
        <p:nvSpPr>
          <p:cNvPr id="16" name="TextBox 15"/>
          <p:cNvSpPr txBox="1"/>
          <p:nvPr/>
        </p:nvSpPr>
        <p:spPr>
          <a:xfrm>
            <a:off x="3574949" y="634894"/>
            <a:ext cx="1796623" cy="553998"/>
          </a:xfrm>
          <a:prstGeom prst="rect">
            <a:avLst/>
          </a:prstGeom>
          <a:noFill/>
        </p:spPr>
        <p:txBody>
          <a:bodyPr wrap="square" rtlCol="0">
            <a:spAutoFit/>
          </a:bodyPr>
          <a:lstStyle/>
          <a:p>
            <a:r>
              <a:rPr lang="en-US" sz="3000" b="1" dirty="0">
                <a:solidFill>
                  <a:srgbClr val="4C0000"/>
                </a:solidFill>
              </a:rPr>
              <a:t>Spirit</a:t>
            </a:r>
          </a:p>
        </p:txBody>
      </p:sp>
      <p:sp>
        <p:nvSpPr>
          <p:cNvPr id="17" name="TextBox 16"/>
          <p:cNvSpPr txBox="1"/>
          <p:nvPr/>
        </p:nvSpPr>
        <p:spPr>
          <a:xfrm>
            <a:off x="2014957" y="1258096"/>
            <a:ext cx="1618003" cy="553998"/>
          </a:xfrm>
          <a:prstGeom prst="rect">
            <a:avLst/>
          </a:prstGeom>
          <a:noFill/>
        </p:spPr>
        <p:txBody>
          <a:bodyPr wrap="square" rtlCol="0">
            <a:spAutoFit/>
          </a:bodyPr>
          <a:lstStyle/>
          <a:p>
            <a:r>
              <a:rPr lang="en-US" sz="3000" b="1" dirty="0">
                <a:solidFill>
                  <a:srgbClr val="4C0000"/>
                </a:solidFill>
              </a:rPr>
              <a:t>Word</a:t>
            </a:r>
          </a:p>
        </p:txBody>
      </p:sp>
      <p:sp>
        <p:nvSpPr>
          <p:cNvPr id="18" name="TextBox 17"/>
          <p:cNvSpPr txBox="1"/>
          <p:nvPr/>
        </p:nvSpPr>
        <p:spPr>
          <a:xfrm>
            <a:off x="5284570" y="1254366"/>
            <a:ext cx="1992747" cy="553998"/>
          </a:xfrm>
          <a:prstGeom prst="rect">
            <a:avLst/>
          </a:prstGeom>
          <a:noFill/>
        </p:spPr>
        <p:txBody>
          <a:bodyPr wrap="square" rtlCol="0">
            <a:spAutoFit/>
          </a:bodyPr>
          <a:lstStyle/>
          <a:p>
            <a:r>
              <a:rPr lang="en-US" sz="3000" b="1" dirty="0">
                <a:solidFill>
                  <a:srgbClr val="4C0000"/>
                </a:solidFill>
              </a:rPr>
              <a:t>Prayer</a:t>
            </a:r>
          </a:p>
        </p:txBody>
      </p:sp>
      <p:sp>
        <p:nvSpPr>
          <p:cNvPr id="19" name="TextBox 18"/>
          <p:cNvSpPr txBox="1"/>
          <p:nvPr/>
        </p:nvSpPr>
        <p:spPr>
          <a:xfrm>
            <a:off x="6883827" y="4429674"/>
            <a:ext cx="2108200" cy="553998"/>
          </a:xfrm>
          <a:prstGeom prst="rect">
            <a:avLst/>
          </a:prstGeom>
          <a:noFill/>
        </p:spPr>
        <p:txBody>
          <a:bodyPr wrap="square" rtlCol="0">
            <a:spAutoFit/>
          </a:bodyPr>
          <a:lstStyle/>
          <a:p>
            <a:r>
              <a:rPr lang="en-US" sz="3000" b="1" dirty="0">
                <a:solidFill>
                  <a:srgbClr val="4C0000"/>
                </a:solidFill>
              </a:rPr>
              <a:t>Disciples</a:t>
            </a:r>
          </a:p>
        </p:txBody>
      </p:sp>
      <p:sp>
        <p:nvSpPr>
          <p:cNvPr id="20" name="TextBox 19"/>
          <p:cNvSpPr txBox="1"/>
          <p:nvPr/>
        </p:nvSpPr>
        <p:spPr>
          <a:xfrm>
            <a:off x="102589" y="2199500"/>
            <a:ext cx="2944423" cy="553998"/>
          </a:xfrm>
          <a:prstGeom prst="rect">
            <a:avLst/>
          </a:prstGeom>
          <a:noFill/>
        </p:spPr>
        <p:txBody>
          <a:bodyPr wrap="square" rtlCol="0">
            <a:spAutoFit/>
          </a:bodyPr>
          <a:lstStyle/>
          <a:p>
            <a:r>
              <a:rPr lang="en-US" sz="3000" b="1" dirty="0">
                <a:solidFill>
                  <a:srgbClr val="4C0000"/>
                </a:solidFill>
              </a:rPr>
              <a:t>Disciple-Maker</a:t>
            </a:r>
          </a:p>
        </p:txBody>
      </p:sp>
      <p:sp>
        <p:nvSpPr>
          <p:cNvPr id="21" name="TextBox 20"/>
          <p:cNvSpPr txBox="1"/>
          <p:nvPr/>
        </p:nvSpPr>
        <p:spPr>
          <a:xfrm>
            <a:off x="1574801" y="5691466"/>
            <a:ext cx="6083726" cy="1015663"/>
          </a:xfrm>
          <a:prstGeom prst="rect">
            <a:avLst/>
          </a:prstGeom>
          <a:noFill/>
        </p:spPr>
        <p:txBody>
          <a:bodyPr wrap="square" rtlCol="0">
            <a:spAutoFit/>
          </a:bodyPr>
          <a:lstStyle/>
          <a:p>
            <a:r>
              <a:rPr lang="en-US" sz="3000" b="1" dirty="0">
                <a:solidFill>
                  <a:srgbClr val="4C0000"/>
                </a:solidFill>
              </a:rPr>
              <a:t>Life-Change &amp; </a:t>
            </a:r>
          </a:p>
          <a:p>
            <a:r>
              <a:rPr lang="en-US" sz="3000" b="1" dirty="0">
                <a:solidFill>
                  <a:srgbClr val="4C0000"/>
                </a:solidFill>
              </a:rPr>
              <a:t>Life-Changers</a:t>
            </a:r>
          </a:p>
        </p:txBody>
      </p:sp>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90222" y="3999392"/>
            <a:ext cx="806823" cy="1608268"/>
          </a:xfrm>
          <a:prstGeom prst="rect">
            <a:avLst/>
          </a:prstGeom>
        </p:spPr>
      </p:pic>
      <p:pic>
        <p:nvPicPr>
          <p:cNvPr id="25" name="Picture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65437" y="4021289"/>
            <a:ext cx="806823" cy="1608268"/>
          </a:xfrm>
          <a:prstGeom prst="rect">
            <a:avLst/>
          </a:prstGeom>
        </p:spPr>
      </p:pic>
      <p:pic>
        <p:nvPicPr>
          <p:cNvPr id="26" name="Picture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32152" y="3999392"/>
            <a:ext cx="806823" cy="1608268"/>
          </a:xfrm>
          <a:prstGeom prst="rect">
            <a:avLst/>
          </a:prstGeom>
        </p:spPr>
      </p:pic>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0874" y="5903828"/>
            <a:ext cx="2954831" cy="1166381"/>
          </a:xfrm>
          <a:prstGeom prst="rect">
            <a:avLst/>
          </a:prstGeom>
        </p:spPr>
      </p:pic>
      <p:sp>
        <p:nvSpPr>
          <p:cNvPr id="27" name="TextBox 26"/>
          <p:cNvSpPr txBox="1"/>
          <p:nvPr/>
        </p:nvSpPr>
        <p:spPr>
          <a:xfrm>
            <a:off x="990600" y="0"/>
            <a:ext cx="7467600" cy="646331"/>
          </a:xfrm>
          <a:prstGeom prst="rect">
            <a:avLst/>
          </a:prstGeom>
          <a:noFill/>
        </p:spPr>
        <p:txBody>
          <a:bodyPr wrap="square" rtlCol="0">
            <a:spAutoFit/>
          </a:bodyPr>
          <a:lstStyle/>
          <a:p>
            <a:r>
              <a:rPr lang="en-US" sz="3600" b="1" dirty="0">
                <a:solidFill>
                  <a:srgbClr val="4C0000"/>
                </a:solidFill>
              </a:rPr>
              <a:t>A Real Disciple</a:t>
            </a:r>
          </a:p>
        </p:txBody>
      </p:sp>
      <p:pic>
        <p:nvPicPr>
          <p:cNvPr id="2048" name="Picture 204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67981" y="1852545"/>
            <a:ext cx="808038" cy="1610688"/>
          </a:xfrm>
          <a:prstGeom prst="rect">
            <a:avLst/>
          </a:prstGeom>
        </p:spPr>
      </p:pic>
      <p:pic>
        <p:nvPicPr>
          <p:cNvPr id="2049" name="Picture 204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267105">
            <a:off x="6058239" y="5345174"/>
            <a:ext cx="445424" cy="683390"/>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331250" y="3999392"/>
            <a:ext cx="584571" cy="584571"/>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331250" y="4371013"/>
            <a:ext cx="584571" cy="584571"/>
          </a:xfrm>
          <a:prstGeom prst="rect">
            <a:avLst/>
          </a:prstGeom>
        </p:spPr>
      </p:pic>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2331250" y="4706673"/>
            <a:ext cx="584571" cy="584571"/>
          </a:xfrm>
          <a:prstGeom prst="rect">
            <a:avLst/>
          </a:prstGeom>
        </p:spPr>
      </p:pic>
      <p:sp>
        <p:nvSpPr>
          <p:cNvPr id="31" name="TextBox 30"/>
          <p:cNvSpPr txBox="1"/>
          <p:nvPr/>
        </p:nvSpPr>
        <p:spPr>
          <a:xfrm>
            <a:off x="223050" y="4429674"/>
            <a:ext cx="2108200" cy="553998"/>
          </a:xfrm>
          <a:prstGeom prst="rect">
            <a:avLst/>
          </a:prstGeom>
          <a:noFill/>
        </p:spPr>
        <p:txBody>
          <a:bodyPr wrap="square" rtlCol="0">
            <a:spAutoFit/>
          </a:bodyPr>
          <a:lstStyle/>
          <a:p>
            <a:r>
              <a:rPr lang="en-US" sz="3000" b="1" dirty="0">
                <a:solidFill>
                  <a:srgbClr val="4C0000"/>
                </a:solidFill>
              </a:rPr>
              <a:t>Friends</a:t>
            </a:r>
          </a:p>
        </p:txBody>
      </p:sp>
    </p:spTree>
    <p:extLst>
      <p:ext uri="{BB962C8B-B14F-4D97-AF65-F5344CB8AC3E}">
        <p14:creationId xmlns:p14="http://schemas.microsoft.com/office/powerpoint/2010/main" val="38682477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419"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5 – Disciple Students</a:t>
            </a:r>
          </a:p>
        </p:txBody>
      </p:sp>
      <p:pic>
        <p:nvPicPr>
          <p:cNvPr id="60420" name="Picture 5" descr="MTM Series.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2400" y="-565150"/>
            <a:ext cx="8788400" cy="6591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0421" name="Text Box 9"/>
          <p:cNvSpPr txBox="1">
            <a:spLocks noChangeArrowheads="1"/>
          </p:cNvSpPr>
          <p:nvPr/>
        </p:nvSpPr>
        <p:spPr bwMode="auto">
          <a:xfrm>
            <a:off x="7410450" y="5918200"/>
            <a:ext cx="1390650" cy="731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63</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3" name="Text Box 3"/>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64</a:t>
            </a:r>
            <a:br>
              <a:rPr lang="en-US" altLang="en-US" sz="2400" i="1">
                <a:solidFill>
                  <a:srgbClr val="4C0000"/>
                </a:solidFill>
                <a:latin typeface="Arial MT" charset="0"/>
              </a:rPr>
            </a:br>
            <a:endParaRPr lang="en-US" altLang="en-US" sz="1800" b="1" i="1">
              <a:solidFill>
                <a:srgbClr val="4C0000"/>
              </a:solidFill>
              <a:latin typeface="Arial MT" charset="0"/>
            </a:endParaRPr>
          </a:p>
        </p:txBody>
      </p:sp>
      <p:pic>
        <p:nvPicPr>
          <p:cNvPr id="614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26" y="890651"/>
            <a:ext cx="2647096" cy="3858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1446" name="Text Box 6"/>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61447" name="Text Box 3"/>
          <p:cNvSpPr txBox="1">
            <a:spLocks noChangeArrowheads="1"/>
          </p:cNvSpPr>
          <p:nvPr/>
        </p:nvSpPr>
        <p:spPr bwMode="auto">
          <a:xfrm>
            <a:off x="384048" y="246888"/>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pic>
        <p:nvPicPr>
          <p:cNvPr id="3" name="Picture 2" descr="A picture containing text, screenshot, font, number&#10;&#10;Description automatically generated">
            <a:extLst>
              <a:ext uri="{FF2B5EF4-FFF2-40B4-BE49-F238E27FC236}">
                <a16:creationId xmlns:a16="http://schemas.microsoft.com/office/drawing/2014/main" id="{887C1D97-89C4-2FC9-1343-3256100095FE}"/>
              </a:ext>
            </a:extLst>
          </p:cNvPr>
          <p:cNvPicPr>
            <a:picLocks noChangeAspect="1"/>
          </p:cNvPicPr>
          <p:nvPr/>
        </p:nvPicPr>
        <p:blipFill rotWithShape="1">
          <a:blip r:embed="rId5">
            <a:extLst>
              <a:ext uri="{28A0092B-C50C-407E-A947-70E740481C1C}">
                <a14:useLocalDpi xmlns:a14="http://schemas.microsoft.com/office/drawing/2010/main" val="0"/>
              </a:ext>
            </a:extLst>
          </a:blip>
          <a:srcRect l="2641" t="961" r="5419" b="1"/>
          <a:stretch/>
        </p:blipFill>
        <p:spPr>
          <a:xfrm>
            <a:off x="5715000" y="1048428"/>
            <a:ext cx="2767263" cy="3858795"/>
          </a:xfrm>
          <a:prstGeom prst="rect">
            <a:avLst/>
          </a:prstGeom>
        </p:spPr>
      </p:pic>
      <p:pic>
        <p:nvPicPr>
          <p:cNvPr id="61444"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6360" y="1640630"/>
            <a:ext cx="2578733" cy="3858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467" name="Text Box 3"/>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64</a:t>
            </a:r>
            <a:br>
              <a:rPr lang="en-US" altLang="en-US" sz="2400" i="1">
                <a:solidFill>
                  <a:srgbClr val="4C0000"/>
                </a:solidFill>
                <a:latin typeface="Arial MT" charset="0"/>
              </a:rPr>
            </a:br>
            <a:endParaRPr lang="en-US" altLang="en-US" sz="1800" b="1" i="1">
              <a:solidFill>
                <a:srgbClr val="4C0000"/>
              </a:solidFill>
              <a:latin typeface="Arial MT" charset="0"/>
            </a:endParaRPr>
          </a:p>
        </p:txBody>
      </p:sp>
      <p:sp>
        <p:nvSpPr>
          <p:cNvPr id="62468" name="Text Box 4"/>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62469" name="Text Box 3"/>
          <p:cNvSpPr txBox="1">
            <a:spLocks noChangeArrowheads="1"/>
          </p:cNvSpPr>
          <p:nvPr/>
        </p:nvSpPr>
        <p:spPr bwMode="auto">
          <a:xfrm>
            <a:off x="384048" y="246888"/>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pic>
        <p:nvPicPr>
          <p:cNvPr id="62470"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345215" y="1049537"/>
            <a:ext cx="3122613" cy="4462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descr="A picture containing text, screenshot, font, graphic design&#10;&#10;Description automatically generated">
            <a:extLst>
              <a:ext uri="{FF2B5EF4-FFF2-40B4-BE49-F238E27FC236}">
                <a16:creationId xmlns:a16="http://schemas.microsoft.com/office/drawing/2014/main" id="{5A8E8EE1-DCB3-A33A-037D-AF1809DD8DE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6174" y="1049537"/>
            <a:ext cx="3151376" cy="446212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19" name="Text Box 4"/>
          <p:cNvSpPr txBox="1">
            <a:spLocks noChangeArrowheads="1"/>
          </p:cNvSpPr>
          <p:nvPr/>
        </p:nvSpPr>
        <p:spPr bwMode="auto">
          <a:xfrm>
            <a:off x="196850" y="1752600"/>
            <a:ext cx="8772525" cy="2771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we </a:t>
            </a:r>
          </a:p>
          <a:p>
            <a:pPr>
              <a:spcBef>
                <a:spcPct val="50000"/>
              </a:spcBef>
            </a:pPr>
            <a:r>
              <a:rPr lang="en-US" altLang="en-US" sz="4400" b="1" dirty="0">
                <a:solidFill>
                  <a:srgbClr val="4C0000"/>
                </a:solidFill>
              </a:rPr>
              <a:t>catch the vision for </a:t>
            </a:r>
          </a:p>
          <a:p>
            <a:pPr>
              <a:spcBef>
                <a:spcPct val="50000"/>
              </a:spcBef>
            </a:pPr>
            <a:r>
              <a:rPr lang="en-US" altLang="en-US" sz="4400" b="1" dirty="0">
                <a:solidFill>
                  <a:srgbClr val="4C0000"/>
                </a:solidFill>
              </a:rPr>
              <a:t>Jesus-Focused Youth Ministry?</a:t>
            </a:r>
          </a:p>
        </p:txBody>
      </p:sp>
      <p:sp>
        <p:nvSpPr>
          <p:cNvPr id="9220" name="Text Box 5"/>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12</a:t>
            </a:r>
            <a:br>
              <a:rPr lang="en-US" altLang="en-US" sz="2400" i="1" dirty="0">
                <a:solidFill>
                  <a:srgbClr val="4C0000"/>
                </a:solidFill>
                <a:latin typeface="Arial MT" charset="0"/>
              </a:rPr>
            </a:br>
            <a:endParaRPr lang="en-US" altLang="en-US" sz="1800" b="1" i="1" dirty="0">
              <a:solidFill>
                <a:srgbClr val="4C0000"/>
              </a:solidFill>
              <a:latin typeface="Arial MT" charset="0"/>
            </a:endParaRPr>
          </a:p>
        </p:txBody>
      </p:sp>
      <p:sp>
        <p:nvSpPr>
          <p:cNvPr id="9221" name="Text Box 6"/>
          <p:cNvSpPr txBox="1">
            <a:spLocks noChangeArrowheads="1"/>
          </p:cNvSpPr>
          <p:nvPr/>
        </p:nvSpPr>
        <p:spPr bwMode="auto">
          <a:xfrm>
            <a:off x="387350" y="2667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0"/>
            <a:ext cx="9144000" cy="6858000"/>
            <a:chOff x="0" y="0"/>
            <a:chExt cx="9144000" cy="6858000"/>
          </a:xfrm>
        </p:grpSpPr>
        <p:pic>
          <p:nvPicPr>
            <p:cNvPr id="870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Oval 4"/>
            <p:cNvSpPr/>
            <p:nvPr/>
          </p:nvSpPr>
          <p:spPr bwMode="auto">
            <a:xfrm>
              <a:off x="3338957" y="2762956"/>
              <a:ext cx="2459736" cy="246380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rgbClr val="990000"/>
                </a:solidFill>
                <a:effectLst/>
                <a:latin typeface="Helvetica" pitchFamily="2" charset="0"/>
                <a:ea typeface="ＭＳ Ｐゴシック" pitchFamily="-107" charset="-128"/>
              </a:endParaRPr>
            </a:p>
          </p:txBody>
        </p:sp>
        <p:cxnSp>
          <p:nvCxnSpPr>
            <p:cNvPr id="9" name="Straight Connector 8"/>
            <p:cNvCxnSpPr/>
            <p:nvPr/>
          </p:nvCxnSpPr>
          <p:spPr bwMode="auto">
            <a:xfrm flipH="1">
              <a:off x="2266862" y="4364534"/>
              <a:ext cx="1234440" cy="704088"/>
            </a:xfrm>
            <a:prstGeom prst="line">
              <a:avLst/>
            </a:prstGeom>
            <a:solidFill>
              <a:srgbClr val="3B0000"/>
            </a:solidFill>
            <a:ln w="127000" cap="flat" cmpd="sng" algn="ctr">
              <a:solidFill>
                <a:srgbClr val="99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7" name="Straight Connector 6"/>
            <p:cNvCxnSpPr/>
            <p:nvPr/>
          </p:nvCxnSpPr>
          <p:spPr bwMode="auto">
            <a:xfrm>
              <a:off x="5658898" y="4360913"/>
              <a:ext cx="1237199" cy="707709"/>
            </a:xfrm>
            <a:prstGeom prst="line">
              <a:avLst/>
            </a:prstGeom>
            <a:solidFill>
              <a:srgbClr val="3B0000"/>
            </a:solidFill>
            <a:ln w="127000" cap="flat" cmpd="sng" algn="ctr">
              <a:solidFill>
                <a:srgbClr val="99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cxnSp>
          <p:nvCxnSpPr>
            <p:cNvPr id="14" name="Straight Connector 13"/>
            <p:cNvCxnSpPr/>
            <p:nvPr/>
          </p:nvCxnSpPr>
          <p:spPr bwMode="auto">
            <a:xfrm>
              <a:off x="4572000" y="1663700"/>
              <a:ext cx="0" cy="1223910"/>
            </a:xfrm>
            <a:prstGeom prst="line">
              <a:avLst/>
            </a:prstGeom>
            <a:solidFill>
              <a:srgbClr val="3B0000"/>
            </a:solidFill>
            <a:ln w="127000" cap="flat" cmpd="sng" algn="ctr">
              <a:solidFill>
                <a:srgbClr val="99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17" name="Oval 16"/>
            <p:cNvSpPr/>
            <p:nvPr/>
          </p:nvSpPr>
          <p:spPr bwMode="auto">
            <a:xfrm>
              <a:off x="2057176" y="4862713"/>
              <a:ext cx="365760" cy="36576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19" name="Oval 18"/>
            <p:cNvSpPr/>
            <p:nvPr/>
          </p:nvSpPr>
          <p:spPr bwMode="auto">
            <a:xfrm>
              <a:off x="6713218" y="4847874"/>
              <a:ext cx="365760" cy="36576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sp>
          <p:nvSpPr>
            <p:cNvPr id="20" name="Oval 19"/>
            <p:cNvSpPr/>
            <p:nvPr/>
          </p:nvSpPr>
          <p:spPr bwMode="auto">
            <a:xfrm>
              <a:off x="4385945" y="1297940"/>
              <a:ext cx="365760" cy="365760"/>
            </a:xfrm>
            <a:prstGeom prst="ellipse">
              <a:avLst/>
            </a:prstGeom>
            <a:solidFill>
              <a:srgbClr val="990000"/>
            </a:solidFill>
            <a:ln w="952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grpSp>
      <p:sp>
        <p:nvSpPr>
          <p:cNvPr id="10"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sp>
        <p:nvSpPr>
          <p:cNvPr id="11" name="TextBox 10"/>
          <p:cNvSpPr txBox="1"/>
          <p:nvPr/>
        </p:nvSpPr>
        <p:spPr>
          <a:xfrm>
            <a:off x="1006475" y="511862"/>
            <a:ext cx="7124700" cy="769441"/>
          </a:xfrm>
          <a:prstGeom prst="rect">
            <a:avLst/>
          </a:prstGeom>
          <a:noFill/>
        </p:spPr>
        <p:txBody>
          <a:bodyPr wrap="square" rtlCol="0">
            <a:spAutoFit/>
          </a:bodyPr>
          <a:lstStyle/>
          <a:p>
            <a:r>
              <a:rPr lang="en-US" sz="4400" b="1" dirty="0">
                <a:solidFill>
                  <a:srgbClr val="4C0000"/>
                </a:solidFill>
              </a:rPr>
              <a:t>Challenge</a:t>
            </a:r>
          </a:p>
        </p:txBody>
      </p:sp>
    </p:spTree>
    <p:extLst>
      <p:ext uri="{BB962C8B-B14F-4D97-AF65-F5344CB8AC3E}">
        <p14:creationId xmlns:p14="http://schemas.microsoft.com/office/powerpoint/2010/main" val="25523918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1" name="Text Box 3"/>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sp>
        <p:nvSpPr>
          <p:cNvPr id="63492" name="Text Box 4"/>
          <p:cNvSpPr txBox="1">
            <a:spLocks noChangeArrowheads="1"/>
          </p:cNvSpPr>
          <p:nvPr/>
        </p:nvSpPr>
        <p:spPr bwMode="auto">
          <a:xfrm>
            <a:off x="666750" y="1352550"/>
            <a:ext cx="7610475" cy="2862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sz="2400" b="1" dirty="0">
              <a:solidFill>
                <a:srgbClr val="4C0000"/>
              </a:solidFill>
            </a:endParaRPr>
          </a:p>
          <a:p>
            <a:endParaRPr lang="en-US" altLang="en-US" sz="2400" b="1" dirty="0">
              <a:solidFill>
                <a:srgbClr val="4C0000"/>
              </a:solidFill>
            </a:endParaRPr>
          </a:p>
          <a:p>
            <a:r>
              <a:rPr lang="en-US" altLang="en-US" sz="2800" b="1" dirty="0">
                <a:solidFill>
                  <a:srgbClr val="4C0000"/>
                </a:solidFill>
              </a:rPr>
              <a:t>Fill in your “Disciple Students” </a:t>
            </a:r>
          </a:p>
          <a:p>
            <a:r>
              <a:rPr lang="en-US" altLang="en-US" sz="2800" b="1" dirty="0">
                <a:solidFill>
                  <a:srgbClr val="4C0000"/>
                </a:solidFill>
              </a:rPr>
              <a:t>Plan of Action (p. 98).</a:t>
            </a:r>
          </a:p>
          <a:p>
            <a:endParaRPr lang="en-US" altLang="en-US" dirty="0">
              <a:solidFill>
                <a:srgbClr val="4C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4515" name="Text Box 3"/>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5 – Disciple Students</a:t>
            </a:r>
          </a:p>
        </p:txBody>
      </p:sp>
      <p:sp>
        <p:nvSpPr>
          <p:cNvPr id="64516" name="Text Box 4"/>
          <p:cNvSpPr txBox="1">
            <a:spLocks noChangeArrowheads="1"/>
          </p:cNvSpPr>
          <p:nvPr/>
        </p:nvSpPr>
        <p:spPr bwMode="auto">
          <a:xfrm>
            <a:off x="571500" y="1028700"/>
            <a:ext cx="7829550" cy="324704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(15 min.)</a:t>
            </a:r>
            <a:endParaRPr lang="en-US" altLang="en-US" sz="2400" b="1" dirty="0">
              <a:solidFill>
                <a:srgbClr val="4C0000"/>
              </a:solidFill>
            </a:endParaRPr>
          </a:p>
          <a:p>
            <a:endParaRPr lang="en-US" altLang="en-US" sz="2800" b="1" dirty="0">
              <a:solidFill>
                <a:srgbClr val="4C0000"/>
              </a:solidFill>
            </a:endParaRPr>
          </a:p>
          <a:p>
            <a:pPr marL="457200" indent="-457200" algn="l">
              <a:buFont typeface="Arial" panose="020B0604020202020204" pitchFamily="34" charset="0"/>
              <a:buChar char="•"/>
            </a:pPr>
            <a:r>
              <a:rPr lang="en-US" altLang="en-US" sz="2800" b="1" dirty="0">
                <a:solidFill>
                  <a:srgbClr val="4C0000"/>
                </a:solidFill>
              </a:rPr>
              <a:t>Share your “Disciple Students” Plan of Action.</a:t>
            </a:r>
          </a:p>
          <a:p>
            <a:pPr marL="457200" indent="-457200" algn="l">
              <a:buFont typeface="Arial" panose="020B0604020202020204" pitchFamily="34" charset="0"/>
              <a:buChar char="•"/>
            </a:pPr>
            <a:endParaRPr lang="en-US" altLang="en-US" sz="2800" b="1" dirty="0">
              <a:solidFill>
                <a:srgbClr val="4C0000"/>
              </a:solidFill>
            </a:endParaRPr>
          </a:p>
          <a:p>
            <a:pPr lvl="1" indent="-457200" algn="l">
              <a:lnSpc>
                <a:spcPct val="75000"/>
              </a:lnSpc>
              <a:spcBef>
                <a:spcPct val="25000"/>
              </a:spcBef>
              <a:buFont typeface="Arial" panose="020B0604020202020204" pitchFamily="34" charset="0"/>
              <a:buChar char="•"/>
            </a:pPr>
            <a:r>
              <a:rPr lang="en-US" altLang="en-US" sz="2800" b="1" dirty="0">
                <a:solidFill>
                  <a:srgbClr val="4C0000"/>
                </a:solidFill>
              </a:rPr>
              <a:t>Pray with your “Prayer Triplet” offering God your plans to “Disciple Students.”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p:txBody>
      </p:sp>
    </p:spTree>
    <p:extLst>
      <p:ext uri="{BB962C8B-B14F-4D97-AF65-F5344CB8AC3E}">
        <p14:creationId xmlns:p14="http://schemas.microsoft.com/office/powerpoint/2010/main" val="374203224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1507" name="Text Box 3"/>
          <p:cNvSpPr txBox="1">
            <a:spLocks noChangeArrowheads="1"/>
          </p:cNvSpPr>
          <p:nvPr/>
        </p:nvSpPr>
        <p:spPr bwMode="auto">
          <a:xfrm>
            <a:off x="876300" y="4356100"/>
            <a:ext cx="7416800" cy="2063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90000"/>
              </a:lnSpc>
            </a:pPr>
            <a:r>
              <a:rPr lang="en-US" altLang="en-US" sz="2400" b="1">
                <a:solidFill>
                  <a:srgbClr val="4C0000"/>
                </a:solidFill>
              </a:rPr>
              <a:t>The Goal</a:t>
            </a:r>
          </a:p>
          <a:p>
            <a:pPr>
              <a:lnSpc>
                <a:spcPct val="90000"/>
              </a:lnSpc>
            </a:pPr>
            <a:r>
              <a:rPr lang="en-US" altLang="en-US" sz="2400" b="1">
                <a:solidFill>
                  <a:srgbClr val="4C0000"/>
                </a:solidFill>
              </a:rPr>
              <a:t>___________________</a:t>
            </a:r>
          </a:p>
          <a:p>
            <a:pPr>
              <a:lnSpc>
                <a:spcPct val="90000"/>
              </a:lnSpc>
            </a:pPr>
            <a:endParaRPr lang="en-US" altLang="en-US" sz="2400" b="1">
              <a:solidFill>
                <a:srgbClr val="4C0000"/>
              </a:solidFill>
            </a:endParaRPr>
          </a:p>
          <a:p>
            <a:pPr>
              <a:lnSpc>
                <a:spcPct val="90000"/>
              </a:lnSpc>
            </a:pPr>
            <a:r>
              <a:rPr lang="en-US" altLang="en-US" sz="2400">
                <a:solidFill>
                  <a:srgbClr val="4C0000"/>
                </a:solidFill>
              </a:rPr>
              <a:t>to equip and mobilize</a:t>
            </a:r>
          </a:p>
          <a:p>
            <a:pPr>
              <a:lnSpc>
                <a:spcPct val="90000"/>
              </a:lnSpc>
            </a:pPr>
            <a:r>
              <a:rPr lang="en-US" altLang="en-US" sz="2400">
                <a:solidFill>
                  <a:srgbClr val="4C0000"/>
                </a:solidFill>
              </a:rPr>
              <a:t> leaders, parents, and students</a:t>
            </a:r>
          </a:p>
          <a:p>
            <a:pPr>
              <a:lnSpc>
                <a:spcPct val="90000"/>
              </a:lnSpc>
            </a:pPr>
            <a:r>
              <a:rPr lang="en-US" altLang="en-US" sz="2400">
                <a:solidFill>
                  <a:srgbClr val="4C0000"/>
                </a:solidFill>
              </a:rPr>
              <a:t> to bring Jesus into the student culture</a:t>
            </a:r>
          </a:p>
        </p:txBody>
      </p:sp>
      <p:sp>
        <p:nvSpPr>
          <p:cNvPr id="67588" name="Text Box 4"/>
          <p:cNvSpPr txBox="1">
            <a:spLocks noChangeArrowheads="1"/>
          </p:cNvSpPr>
          <p:nvPr/>
        </p:nvSpPr>
        <p:spPr bwMode="auto">
          <a:xfrm>
            <a:off x="1127125" y="1304925"/>
            <a:ext cx="6686550" cy="2028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endParaRPr lang="en-US" altLang="en-US" sz="4800">
              <a:solidFill>
                <a:srgbClr val="4C0000"/>
              </a:solidFill>
              <a:latin typeface="Arial" charset="0"/>
            </a:endParaRPr>
          </a:p>
          <a:p>
            <a:pPr>
              <a:lnSpc>
                <a:spcPct val="60000"/>
              </a:lnSpc>
              <a:spcBef>
                <a:spcPct val="50000"/>
              </a:spcBef>
            </a:pPr>
            <a:r>
              <a:rPr lang="en-US" altLang="en-US" sz="4800">
                <a:solidFill>
                  <a:srgbClr val="4C0000"/>
                </a:solidFill>
                <a:latin typeface="Arial" charset="0"/>
              </a:rPr>
              <a:t>Penetrate the Culture</a:t>
            </a:r>
          </a:p>
        </p:txBody>
      </p:sp>
      <p:sp>
        <p:nvSpPr>
          <p:cNvPr id="67589" name="Text Box 5"/>
          <p:cNvSpPr txBox="1">
            <a:spLocks noChangeArrowheads="1"/>
          </p:cNvSpPr>
          <p:nvPr/>
        </p:nvSpPr>
        <p:spPr bwMode="auto">
          <a:xfrm>
            <a:off x="387349" y="247650"/>
            <a:ext cx="8366760" cy="393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a:p>
            <a:pPr algn="r"/>
            <a:endParaRPr lang="en-US" altLang="en-US" sz="2000" dirty="0">
              <a:solidFill>
                <a:srgbClr val="4C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1507"/>
                                        </p:tgtEl>
                                        <p:attrNameLst>
                                          <p:attrName>style.visibility</p:attrName>
                                        </p:attrNameLst>
                                      </p:cBhvr>
                                      <p:to>
                                        <p:strVal val="visible"/>
                                      </p:to>
                                    </p:set>
                                    <p:anim calcmode="lin" valueType="num">
                                      <p:cBhvr additive="base">
                                        <p:cTn id="7" dur="500" fill="hold"/>
                                        <p:tgtEl>
                                          <p:spTgt spid="661507"/>
                                        </p:tgtEl>
                                        <p:attrNameLst>
                                          <p:attrName>ppt_x</p:attrName>
                                        </p:attrNameLst>
                                      </p:cBhvr>
                                      <p:tavLst>
                                        <p:tav tm="0">
                                          <p:val>
                                            <p:strVal val="#ppt_x"/>
                                          </p:val>
                                        </p:tav>
                                        <p:tav tm="100000">
                                          <p:val>
                                            <p:strVal val="#ppt_x"/>
                                          </p:val>
                                        </p:tav>
                                      </p:tavLst>
                                    </p:anim>
                                    <p:anim calcmode="lin" valueType="num">
                                      <p:cBhvr additive="base">
                                        <p:cTn id="8" dur="500" fill="hold"/>
                                        <p:tgtEl>
                                          <p:spTgt spid="6615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1507"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8611"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p:txBody>
      </p:sp>
      <p:sp>
        <p:nvSpPr>
          <p:cNvPr id="68612" name="Text Box 4"/>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a:solidFill>
                <a:schemeClr val="tx1"/>
              </a:solidFill>
              <a:latin typeface="Times"/>
            </a:endParaRPr>
          </a:p>
        </p:txBody>
      </p:sp>
      <p:sp>
        <p:nvSpPr>
          <p:cNvPr id="68613" name="Text Box 5"/>
          <p:cNvSpPr txBox="1">
            <a:spLocks noChangeArrowheads="1"/>
          </p:cNvSpPr>
          <p:nvPr/>
        </p:nvSpPr>
        <p:spPr bwMode="auto">
          <a:xfrm>
            <a:off x="361950" y="1628775"/>
            <a:ext cx="8277225" cy="2771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we equip and mobilize volunteers, parents, and students to bring Jesus into the student culture?</a:t>
            </a:r>
          </a:p>
        </p:txBody>
      </p:sp>
      <p:sp>
        <p:nvSpPr>
          <p:cNvPr id="68614"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70</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563" name="Text Box 3"/>
          <p:cNvSpPr txBox="1">
            <a:spLocks noChangeArrowheads="1"/>
          </p:cNvSpPr>
          <p:nvPr/>
        </p:nvSpPr>
        <p:spPr bwMode="auto">
          <a:xfrm>
            <a:off x="365760" y="1380744"/>
            <a:ext cx="8277225" cy="28623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Prepare</a:t>
            </a:r>
          </a:p>
          <a:p>
            <a:pPr>
              <a:lnSpc>
                <a:spcPct val="125000"/>
              </a:lnSpc>
            </a:pPr>
            <a:endParaRPr lang="en-US" altLang="en-US" b="1" dirty="0">
              <a:solidFill>
                <a:srgbClr val="4C0000"/>
              </a:solidFill>
            </a:endParaRPr>
          </a:p>
          <a:p>
            <a:r>
              <a:rPr lang="en-US" altLang="en-US" b="1" dirty="0">
                <a:solidFill>
                  <a:srgbClr val="4C0000"/>
                </a:solidFill>
              </a:rPr>
              <a:t>Read </a:t>
            </a:r>
            <a:r>
              <a:rPr lang="en-US" altLang="en-US" b="1" i="1" dirty="0">
                <a:solidFill>
                  <a:srgbClr val="4C0000"/>
                </a:solidFill>
              </a:rPr>
              <a:t>JFYM Notebook</a:t>
            </a:r>
            <a:r>
              <a:rPr lang="en-US" altLang="en-US" b="1" dirty="0">
                <a:solidFill>
                  <a:srgbClr val="4C0000"/>
                </a:solidFill>
              </a:rPr>
              <a:t> </a:t>
            </a:r>
          </a:p>
          <a:p>
            <a:r>
              <a:rPr lang="en-US" altLang="en-US" b="1" dirty="0">
                <a:solidFill>
                  <a:srgbClr val="4C0000"/>
                </a:solidFill>
              </a:rPr>
              <a:t>pages 67-68 in preparation </a:t>
            </a:r>
          </a:p>
          <a:p>
            <a:r>
              <a:rPr lang="en-US" altLang="en-US" b="1" dirty="0">
                <a:solidFill>
                  <a:srgbClr val="4C0000"/>
                </a:solidFill>
              </a:rPr>
              <a:t>for Session 6.</a:t>
            </a:r>
          </a:p>
        </p:txBody>
      </p:sp>
      <p:sp>
        <p:nvSpPr>
          <p:cNvPr id="4"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p:txBody>
      </p:sp>
    </p:spTree>
    <p:extLst>
      <p:ext uri="{BB962C8B-B14F-4D97-AF65-F5344CB8AC3E}">
        <p14:creationId xmlns:p14="http://schemas.microsoft.com/office/powerpoint/2010/main" val="3558321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0659"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6 – Penetrate the Culture</a:t>
            </a:r>
          </a:p>
        </p:txBody>
      </p:sp>
      <p:sp>
        <p:nvSpPr>
          <p:cNvPr id="70660" name="Text Box 4"/>
          <p:cNvSpPr txBox="1">
            <a:spLocks noChangeArrowheads="1"/>
          </p:cNvSpPr>
          <p:nvPr/>
        </p:nvSpPr>
        <p:spPr bwMode="auto">
          <a:xfrm>
            <a:off x="904875" y="1054100"/>
            <a:ext cx="73279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What Compels Us To Go?</a:t>
            </a:r>
          </a:p>
        </p:txBody>
      </p:sp>
      <p:sp>
        <p:nvSpPr>
          <p:cNvPr id="621573" name="Text Box 5"/>
          <p:cNvSpPr txBox="1">
            <a:spLocks noChangeArrowheads="1"/>
          </p:cNvSpPr>
          <p:nvPr/>
        </p:nvSpPr>
        <p:spPr bwMode="auto">
          <a:xfrm>
            <a:off x="708025" y="2130425"/>
            <a:ext cx="738981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3B0000"/>
                </a:solidFill>
              </a:rPr>
              <a:t>•  </a:t>
            </a:r>
            <a:r>
              <a:rPr lang="en-US" altLang="en-US" sz="2800" b="1" dirty="0">
                <a:solidFill>
                  <a:srgbClr val="4C0000"/>
                </a:solidFill>
              </a:rPr>
              <a:t>God's Love Motivates Us </a:t>
            </a:r>
            <a:r>
              <a:rPr lang="en-US" altLang="en-US" sz="2400" i="1" dirty="0">
                <a:solidFill>
                  <a:srgbClr val="4C0000"/>
                </a:solidFill>
              </a:rPr>
              <a:t>(Mark 6:34) </a:t>
            </a:r>
            <a:endParaRPr lang="en-US" altLang="en-US" sz="2800" i="1" dirty="0">
              <a:solidFill>
                <a:srgbClr val="4C0000"/>
              </a:solidFill>
            </a:endParaRPr>
          </a:p>
        </p:txBody>
      </p:sp>
      <p:sp>
        <p:nvSpPr>
          <p:cNvPr id="621574" name="Text Box 6"/>
          <p:cNvSpPr txBox="1">
            <a:spLocks noChangeArrowheads="1"/>
          </p:cNvSpPr>
          <p:nvPr/>
        </p:nvSpPr>
        <p:spPr bwMode="auto">
          <a:xfrm>
            <a:off x="688975" y="2708275"/>
            <a:ext cx="7964488"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3B0000"/>
                </a:solidFill>
              </a:rPr>
              <a:t>•  </a:t>
            </a:r>
            <a:r>
              <a:rPr lang="en-US" altLang="en-US" sz="2800" b="1" dirty="0">
                <a:solidFill>
                  <a:srgbClr val="4C0000"/>
                </a:solidFill>
              </a:rPr>
              <a:t>Jesus Calls Us Out of Our Comfort Zone </a:t>
            </a:r>
          </a:p>
          <a:p>
            <a:pPr algn="l"/>
            <a:r>
              <a:rPr lang="en-US" altLang="en-US" sz="2400" b="1" dirty="0">
                <a:solidFill>
                  <a:srgbClr val="4C0000"/>
                </a:solidFill>
              </a:rPr>
              <a:t>   </a:t>
            </a:r>
            <a:r>
              <a:rPr lang="en-US" altLang="en-US" sz="2400" i="1" dirty="0">
                <a:solidFill>
                  <a:srgbClr val="4C0000"/>
                </a:solidFill>
              </a:rPr>
              <a:t>(John 20:21)</a:t>
            </a:r>
          </a:p>
        </p:txBody>
      </p:sp>
      <p:sp>
        <p:nvSpPr>
          <p:cNvPr id="621575" name="Text Box 7"/>
          <p:cNvSpPr txBox="1">
            <a:spLocks noChangeArrowheads="1"/>
          </p:cNvSpPr>
          <p:nvPr/>
        </p:nvSpPr>
        <p:spPr bwMode="auto">
          <a:xfrm>
            <a:off x="698500" y="3684607"/>
            <a:ext cx="732631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  We Must Go Where Kids Are </a:t>
            </a:r>
            <a:r>
              <a:rPr lang="en-US" altLang="en-US" sz="2400" i="1" dirty="0">
                <a:solidFill>
                  <a:srgbClr val="4C0000"/>
                </a:solidFill>
              </a:rPr>
              <a:t>(John 1:14)</a:t>
            </a:r>
          </a:p>
        </p:txBody>
      </p:sp>
      <p:sp>
        <p:nvSpPr>
          <p:cNvPr id="621576" name="Text Box 8"/>
          <p:cNvSpPr txBox="1">
            <a:spLocks noChangeArrowheads="1"/>
          </p:cNvSpPr>
          <p:nvPr/>
        </p:nvSpPr>
        <p:spPr bwMode="auto">
          <a:xfrm>
            <a:off x="685799" y="4267200"/>
            <a:ext cx="7967663"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  Teenagers Have Incredible Pain </a:t>
            </a:r>
            <a:r>
              <a:rPr lang="en-US" altLang="en-US" sz="2400" i="1" dirty="0">
                <a:solidFill>
                  <a:srgbClr val="4C0000"/>
                </a:solidFill>
              </a:rPr>
              <a:t>(Luke 5:12-16)</a:t>
            </a:r>
          </a:p>
        </p:txBody>
      </p:sp>
      <p:sp>
        <p:nvSpPr>
          <p:cNvPr id="70665" name="Text Box 9"/>
          <p:cNvSpPr txBox="1">
            <a:spLocks noChangeArrowheads="1"/>
          </p:cNvSpPr>
          <p:nvPr/>
        </p:nvSpPr>
        <p:spPr bwMode="auto">
          <a:xfrm>
            <a:off x="6858000" y="5918200"/>
            <a:ext cx="1943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Pages 70-71</a:t>
            </a: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1573"/>
                                        </p:tgtEl>
                                        <p:attrNameLst>
                                          <p:attrName>style.visibility</p:attrName>
                                        </p:attrNameLst>
                                      </p:cBhvr>
                                      <p:to>
                                        <p:strVal val="visible"/>
                                      </p:to>
                                    </p:set>
                                    <p:anim calcmode="lin" valueType="num">
                                      <p:cBhvr additive="base">
                                        <p:cTn id="7" dur="500" fill="hold"/>
                                        <p:tgtEl>
                                          <p:spTgt spid="621573"/>
                                        </p:tgtEl>
                                        <p:attrNameLst>
                                          <p:attrName>ppt_x</p:attrName>
                                        </p:attrNameLst>
                                      </p:cBhvr>
                                      <p:tavLst>
                                        <p:tav tm="0">
                                          <p:val>
                                            <p:strVal val="0-#ppt_w/2"/>
                                          </p:val>
                                        </p:tav>
                                        <p:tav tm="100000">
                                          <p:val>
                                            <p:strVal val="#ppt_x"/>
                                          </p:val>
                                        </p:tav>
                                      </p:tavLst>
                                    </p:anim>
                                    <p:anim calcmode="lin" valueType="num">
                                      <p:cBhvr additive="base">
                                        <p:cTn id="8" dur="500" fill="hold"/>
                                        <p:tgtEl>
                                          <p:spTgt spid="621573"/>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21573"/>
                                        </p:tgtEl>
                                        <p:attrNameLst>
                                          <p:attrName>ppt_c</p:attrName>
                                        </p:attrNameLst>
                                      </p:cBhvr>
                                      <p:to>
                                        <a:srgbClr val="C5BB9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21574"/>
                                        </p:tgtEl>
                                        <p:attrNameLst>
                                          <p:attrName>style.visibility</p:attrName>
                                        </p:attrNameLst>
                                      </p:cBhvr>
                                      <p:to>
                                        <p:strVal val="visible"/>
                                      </p:to>
                                    </p:set>
                                    <p:anim calcmode="lin" valueType="num">
                                      <p:cBhvr>
                                        <p:cTn id="13" dur="500" fill="hold"/>
                                        <p:tgtEl>
                                          <p:spTgt spid="621574"/>
                                        </p:tgtEl>
                                        <p:attrNameLst>
                                          <p:attrName>ppt_w</p:attrName>
                                        </p:attrNameLst>
                                      </p:cBhvr>
                                      <p:tavLst>
                                        <p:tav tm="0">
                                          <p:val>
                                            <p:fltVal val="0"/>
                                          </p:val>
                                        </p:tav>
                                        <p:tav tm="100000">
                                          <p:val>
                                            <p:strVal val="#ppt_w"/>
                                          </p:val>
                                        </p:tav>
                                      </p:tavLst>
                                    </p:anim>
                                    <p:anim calcmode="lin" valueType="num">
                                      <p:cBhvr>
                                        <p:cTn id="14" dur="500" fill="hold"/>
                                        <p:tgtEl>
                                          <p:spTgt spid="621574"/>
                                        </p:tgtEl>
                                        <p:attrNameLst>
                                          <p:attrName>ppt_h</p:attrName>
                                        </p:attrNameLst>
                                      </p:cBhvr>
                                      <p:tavLst>
                                        <p:tav tm="0">
                                          <p:val>
                                            <p:fltVal val="0"/>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621575"/>
                                        </p:tgtEl>
                                        <p:attrNameLst>
                                          <p:attrName>style.visibility</p:attrName>
                                        </p:attrNameLst>
                                      </p:cBhvr>
                                      <p:to>
                                        <p:strVal val="visible"/>
                                      </p:to>
                                    </p:set>
                                    <p:anim calcmode="lin" valueType="num">
                                      <p:cBhvr>
                                        <p:cTn id="19" dur="500" fill="hold"/>
                                        <p:tgtEl>
                                          <p:spTgt spid="621575"/>
                                        </p:tgtEl>
                                        <p:attrNameLst>
                                          <p:attrName>ppt_w</p:attrName>
                                        </p:attrNameLst>
                                      </p:cBhvr>
                                      <p:tavLst>
                                        <p:tav tm="0">
                                          <p:val>
                                            <p:fltVal val="0"/>
                                          </p:val>
                                        </p:tav>
                                        <p:tav tm="100000">
                                          <p:val>
                                            <p:strVal val="#ppt_w"/>
                                          </p:val>
                                        </p:tav>
                                      </p:tavLst>
                                    </p:anim>
                                    <p:anim calcmode="lin" valueType="num">
                                      <p:cBhvr>
                                        <p:cTn id="20" dur="500" fill="hold"/>
                                        <p:tgtEl>
                                          <p:spTgt spid="621575"/>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21576"/>
                                        </p:tgtEl>
                                        <p:attrNameLst>
                                          <p:attrName>style.visibility</p:attrName>
                                        </p:attrNameLst>
                                      </p:cBhvr>
                                      <p:to>
                                        <p:strVal val="visible"/>
                                      </p:to>
                                    </p:set>
                                    <p:animEffect transition="in" filter="blinds(horizontal)">
                                      <p:cBhvr>
                                        <p:cTn id="25" dur="500"/>
                                        <p:tgtEl>
                                          <p:spTgt spid="6215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1573" grpId="0" autoUpdateAnimBg="0"/>
      <p:bldP spid="621574" grpId="0" autoUpdateAnimBg="0"/>
      <p:bldP spid="621575" grpId="0" autoUpdateAnimBg="0"/>
      <p:bldP spid="621576"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683"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6 – Penetrate the Culture</a:t>
            </a:r>
          </a:p>
        </p:txBody>
      </p:sp>
      <p:sp>
        <p:nvSpPr>
          <p:cNvPr id="71684" name="Text Box 4"/>
          <p:cNvSpPr txBox="1">
            <a:spLocks noChangeArrowheads="1"/>
          </p:cNvSpPr>
          <p:nvPr/>
        </p:nvSpPr>
        <p:spPr bwMode="auto">
          <a:xfrm>
            <a:off x="571500" y="1244600"/>
            <a:ext cx="8242300"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4400" b="1">
                <a:solidFill>
                  <a:srgbClr val="4C0000"/>
                </a:solidFill>
              </a:rPr>
              <a:t>What Compels Us. . . </a:t>
            </a:r>
            <a:r>
              <a:rPr lang="en-US" altLang="en-US" sz="2000" b="1" i="1">
                <a:solidFill>
                  <a:srgbClr val="4C0000"/>
                </a:solidFill>
              </a:rPr>
              <a:t>continued</a:t>
            </a:r>
          </a:p>
        </p:txBody>
      </p:sp>
      <p:sp>
        <p:nvSpPr>
          <p:cNvPr id="622598" name="Text Box 6"/>
          <p:cNvSpPr txBox="1">
            <a:spLocks noChangeArrowheads="1"/>
          </p:cNvSpPr>
          <p:nvPr/>
        </p:nvSpPr>
        <p:spPr bwMode="auto">
          <a:xfrm>
            <a:off x="647700" y="3444875"/>
            <a:ext cx="653415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  Students Need Jesus </a:t>
            </a:r>
            <a:r>
              <a:rPr lang="en-US" altLang="en-US" sz="2400" i="1" dirty="0">
                <a:solidFill>
                  <a:srgbClr val="4C0000"/>
                </a:solidFill>
              </a:rPr>
              <a:t>(John 17:3)</a:t>
            </a:r>
          </a:p>
        </p:txBody>
      </p:sp>
      <p:sp>
        <p:nvSpPr>
          <p:cNvPr id="622599" name="Text Box 7"/>
          <p:cNvSpPr txBox="1">
            <a:spLocks noChangeArrowheads="1"/>
          </p:cNvSpPr>
          <p:nvPr/>
        </p:nvSpPr>
        <p:spPr bwMode="auto">
          <a:xfrm>
            <a:off x="647700" y="4048125"/>
            <a:ext cx="7162800"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4C0000"/>
                </a:solidFill>
              </a:rPr>
              <a:t>•  Jesus Is Already There </a:t>
            </a:r>
            <a:r>
              <a:rPr lang="en-US" altLang="en-US" sz="2400" i="1" dirty="0">
                <a:solidFill>
                  <a:srgbClr val="4C0000"/>
                </a:solidFill>
              </a:rPr>
              <a:t>(Matthew 28:7,10)</a:t>
            </a:r>
          </a:p>
        </p:txBody>
      </p:sp>
      <p:sp>
        <p:nvSpPr>
          <p:cNvPr id="71688" name="Text Box 8"/>
          <p:cNvSpPr txBox="1">
            <a:spLocks noChangeArrowheads="1"/>
          </p:cNvSpPr>
          <p:nvPr/>
        </p:nvSpPr>
        <p:spPr bwMode="auto">
          <a:xfrm>
            <a:off x="6858000" y="5918200"/>
            <a:ext cx="1943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Pages 71-72</a:t>
            </a:r>
            <a:endParaRPr lang="en-US" altLang="en-US" sz="1800" b="1" i="1">
              <a:solidFill>
                <a:srgbClr val="4C0000"/>
              </a:solidFill>
              <a:latin typeface="Arial MT" charset="0"/>
            </a:endParaRPr>
          </a:p>
        </p:txBody>
      </p:sp>
      <p:sp>
        <p:nvSpPr>
          <p:cNvPr id="9" name="Text Box 6"/>
          <p:cNvSpPr txBox="1">
            <a:spLocks noChangeArrowheads="1"/>
          </p:cNvSpPr>
          <p:nvPr/>
        </p:nvSpPr>
        <p:spPr bwMode="auto">
          <a:xfrm>
            <a:off x="647700" y="2523748"/>
            <a:ext cx="8153400" cy="8925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800" b="1" dirty="0">
                <a:solidFill>
                  <a:srgbClr val="3B0000"/>
                </a:solidFill>
              </a:rPr>
              <a:t>•  </a:t>
            </a:r>
            <a:r>
              <a:rPr lang="en-US" altLang="en-US" sz="2800" b="1" dirty="0">
                <a:solidFill>
                  <a:srgbClr val="4C0000"/>
                </a:solidFill>
              </a:rPr>
              <a:t>Students Need to Know That Someone Cares</a:t>
            </a:r>
          </a:p>
          <a:p>
            <a:pPr algn="l"/>
            <a:r>
              <a:rPr lang="en-US" altLang="en-US" sz="2400" b="1" dirty="0">
                <a:solidFill>
                  <a:srgbClr val="4C0000"/>
                </a:solidFill>
              </a:rPr>
              <a:t>   </a:t>
            </a:r>
            <a:r>
              <a:rPr lang="en-US" altLang="en-US" sz="2400" i="1" dirty="0">
                <a:solidFill>
                  <a:srgbClr val="4C0000"/>
                </a:solidFill>
              </a:rPr>
              <a:t>(Luke 15:1-2)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622598"/>
                                        </p:tgtEl>
                                        <p:attrNameLst>
                                          <p:attrName>style.visibility</p:attrName>
                                        </p:attrNameLst>
                                      </p:cBhvr>
                                      <p:to>
                                        <p:strVal val="visible"/>
                                      </p:to>
                                    </p:set>
                                    <p:animEffect transition="in" filter="checkerboard(across)">
                                      <p:cBhvr>
                                        <p:cTn id="13" dur="500"/>
                                        <p:tgtEl>
                                          <p:spTgt spid="622598"/>
                                        </p:tgtEl>
                                      </p:cBhvr>
                                    </p:animEffect>
                                  </p:childTnLst>
                                  <p:subTnLst>
                                    <p:animClr clrSpc="rgb" dir="cw">
                                      <p:cBhvr override="childStyle">
                                        <p:cTn dur="1" fill="hold" display="0" masterRel="nextClick" afterEffect="1"/>
                                        <p:tgtEl>
                                          <p:spTgt spid="622598"/>
                                        </p:tgtEl>
                                        <p:attrNameLst>
                                          <p:attrName>ppt_c</p:attrName>
                                        </p:attrNameLst>
                                      </p:cBhvr>
                                      <p:to>
                                        <a:srgbClr val="C5BB9E"/>
                                      </p:to>
                                    </p:animClr>
                                  </p:sub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622599"/>
                                        </p:tgtEl>
                                        <p:attrNameLst>
                                          <p:attrName>style.visibility</p:attrName>
                                        </p:attrNameLst>
                                      </p:cBhvr>
                                      <p:to>
                                        <p:strVal val="visible"/>
                                      </p:to>
                                    </p:set>
                                    <p:anim calcmode="lin" valueType="num">
                                      <p:cBhvr>
                                        <p:cTn id="18" dur="500" fill="hold"/>
                                        <p:tgtEl>
                                          <p:spTgt spid="622599"/>
                                        </p:tgtEl>
                                        <p:attrNameLst>
                                          <p:attrName>ppt_w</p:attrName>
                                        </p:attrNameLst>
                                      </p:cBhvr>
                                      <p:tavLst>
                                        <p:tav tm="0">
                                          <p:val>
                                            <p:fltVal val="0"/>
                                          </p:val>
                                        </p:tav>
                                        <p:tav tm="100000">
                                          <p:val>
                                            <p:strVal val="#ppt_w"/>
                                          </p:val>
                                        </p:tav>
                                      </p:tavLst>
                                    </p:anim>
                                    <p:anim calcmode="lin" valueType="num">
                                      <p:cBhvr>
                                        <p:cTn id="19" dur="500" fill="hold"/>
                                        <p:tgtEl>
                                          <p:spTgt spid="622599"/>
                                        </p:tgtEl>
                                        <p:attrNameLst>
                                          <p:attrName>ppt_h</p:attrName>
                                        </p:attrNameLst>
                                      </p:cBhvr>
                                      <p:tavLst>
                                        <p:tav tm="0">
                                          <p:val>
                                            <p:strVal val="#ppt_h"/>
                                          </p:val>
                                        </p:tav>
                                        <p:tav tm="100000">
                                          <p:val>
                                            <p:strVal val="#ppt_h"/>
                                          </p:val>
                                        </p:tav>
                                      </p:tavLst>
                                    </p:anim>
                                  </p:childTnLst>
                                  <p:subTnLst>
                                    <p:animClr clrSpc="rgb" dir="cw">
                                      <p:cBhvr override="childStyle">
                                        <p:cTn dur="1" fill="hold" display="0" masterRel="nextClick" afterEffect="1"/>
                                        <p:tgtEl>
                                          <p:spTgt spid="622599"/>
                                        </p:tgtEl>
                                        <p:attrNameLst>
                                          <p:attrName>ppt_c</p:attrName>
                                        </p:attrNameLst>
                                      </p:cBhvr>
                                      <p:to>
                                        <a:srgbClr val="C5BB9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598" grpId="0" autoUpdateAnimBg="0"/>
      <p:bldP spid="622599" grpId="0" autoUpdateAnimBg="0"/>
      <p:bldP spid="9"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3731" name="Text Box 3"/>
          <p:cNvSpPr txBox="1">
            <a:spLocks noChangeArrowheads="1"/>
          </p:cNvSpPr>
          <p:nvPr/>
        </p:nvSpPr>
        <p:spPr bwMode="auto">
          <a:xfrm>
            <a:off x="387350" y="247650"/>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Campus Connections</a:t>
            </a:r>
          </a:p>
        </p:txBody>
      </p:sp>
      <p:sp>
        <p:nvSpPr>
          <p:cNvPr id="73732" name="Text Box 7"/>
          <p:cNvSpPr txBox="1">
            <a:spLocks noChangeArrowheads="1"/>
          </p:cNvSpPr>
          <p:nvPr/>
        </p:nvSpPr>
        <p:spPr bwMode="auto">
          <a:xfrm>
            <a:off x="7372350" y="5918200"/>
            <a:ext cx="14287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75</a:t>
            </a:r>
            <a:endParaRPr lang="en-US" altLang="en-US" sz="1800" b="1" i="1">
              <a:solidFill>
                <a:srgbClr val="4C0000"/>
              </a:solidFill>
              <a:latin typeface="Arial MT" charset="0"/>
            </a:endParaRPr>
          </a:p>
        </p:txBody>
      </p:sp>
      <p:pic>
        <p:nvPicPr>
          <p:cNvPr id="3" name="Picture 2" descr="A group of young people sitting on stairs&#10;&#10;Description automatically generated">
            <a:extLst>
              <a:ext uri="{FF2B5EF4-FFF2-40B4-BE49-F238E27FC236}">
                <a16:creationId xmlns:a16="http://schemas.microsoft.com/office/drawing/2014/main" id="{97D7BAD4-2E97-43B8-AB00-BFC47B10F0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1216" y="892175"/>
            <a:ext cx="3215218" cy="482282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1" name="Text Box 9"/>
          <p:cNvSpPr txBox="1">
            <a:spLocks noChangeArrowheads="1"/>
          </p:cNvSpPr>
          <p:nvPr/>
        </p:nvSpPr>
        <p:spPr bwMode="auto">
          <a:xfrm>
            <a:off x="450850" y="146050"/>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a:solidFill>
                <a:srgbClr val="4C0000"/>
              </a:solidFill>
            </a:endParaRPr>
          </a:p>
        </p:txBody>
      </p:sp>
      <p:sp>
        <p:nvSpPr>
          <p:cNvPr id="7172" name="Text Box 4"/>
          <p:cNvSpPr txBox="1">
            <a:spLocks noChangeArrowheads="1"/>
          </p:cNvSpPr>
          <p:nvPr/>
        </p:nvSpPr>
        <p:spPr bwMode="auto">
          <a:xfrm>
            <a:off x="361950" y="1384300"/>
            <a:ext cx="8277225" cy="27392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ts val="0"/>
              </a:spcBef>
            </a:pPr>
            <a:r>
              <a:rPr lang="en-US" altLang="en-US" sz="4400" b="1" dirty="0">
                <a:solidFill>
                  <a:srgbClr val="4C0000"/>
                </a:solidFill>
              </a:rPr>
              <a:t>Prepare</a:t>
            </a:r>
          </a:p>
          <a:p>
            <a:pPr>
              <a:spcBef>
                <a:spcPts val="0"/>
              </a:spcBef>
            </a:pPr>
            <a:endParaRPr lang="en-US" altLang="en-US" b="1" dirty="0">
              <a:solidFill>
                <a:srgbClr val="4C0000"/>
              </a:solidFill>
            </a:endParaRPr>
          </a:p>
          <a:p>
            <a:pPr>
              <a:spcBef>
                <a:spcPts val="0"/>
              </a:spcBef>
            </a:pPr>
            <a:r>
              <a:rPr lang="en-US" altLang="en-US" b="1" dirty="0">
                <a:solidFill>
                  <a:srgbClr val="4C0000"/>
                </a:solidFill>
              </a:rPr>
              <a:t>Read </a:t>
            </a:r>
            <a:r>
              <a:rPr lang="en-US" altLang="en-US" b="1" i="1" dirty="0">
                <a:solidFill>
                  <a:srgbClr val="4C0000"/>
                </a:solidFill>
              </a:rPr>
              <a:t>JFYM Notebook</a:t>
            </a:r>
          </a:p>
          <a:p>
            <a:pPr>
              <a:spcBef>
                <a:spcPts val="0"/>
              </a:spcBef>
            </a:pPr>
            <a:r>
              <a:rPr lang="en-US" altLang="en-US" b="1" dirty="0">
                <a:solidFill>
                  <a:srgbClr val="4C0000"/>
                </a:solidFill>
              </a:rPr>
              <a:t>pages 9-10</a:t>
            </a:r>
          </a:p>
          <a:p>
            <a:pPr>
              <a:spcBef>
                <a:spcPts val="0"/>
              </a:spcBef>
            </a:pPr>
            <a:r>
              <a:rPr lang="en-US" altLang="en-US" b="1" dirty="0">
                <a:solidFill>
                  <a:srgbClr val="4C0000"/>
                </a:solidFill>
              </a:rPr>
              <a:t>in preparation for Session 1.</a:t>
            </a:r>
          </a:p>
        </p:txBody>
      </p:sp>
      <p:sp>
        <p:nvSpPr>
          <p:cNvPr id="5" name="Text Box 6"/>
          <p:cNvSpPr txBox="1">
            <a:spLocks noChangeArrowheads="1"/>
          </p:cNvSpPr>
          <p:nvPr/>
        </p:nvSpPr>
        <p:spPr bwMode="auto">
          <a:xfrm>
            <a:off x="387350" y="2667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4755" name="Text Box 3"/>
          <p:cNvSpPr txBox="1">
            <a:spLocks noChangeArrowheads="1"/>
          </p:cNvSpPr>
          <p:nvPr/>
        </p:nvSpPr>
        <p:spPr bwMode="auto">
          <a:xfrm>
            <a:off x="387350" y="247650"/>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a:solidFill>
                  <a:srgbClr val="4C0000"/>
                </a:solidFill>
              </a:rPr>
              <a:t>Session 6 – Penetrate the Culture</a:t>
            </a:r>
          </a:p>
        </p:txBody>
      </p:sp>
      <p:sp>
        <p:nvSpPr>
          <p:cNvPr id="74756" name="Text Box 6"/>
          <p:cNvSpPr txBox="1">
            <a:spLocks noChangeArrowheads="1"/>
          </p:cNvSpPr>
          <p:nvPr/>
        </p:nvSpPr>
        <p:spPr bwMode="auto">
          <a:xfrm>
            <a:off x="7372350" y="5918200"/>
            <a:ext cx="142875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75</a:t>
            </a:r>
            <a:endParaRPr lang="en-US" altLang="en-US" sz="1800" b="1" i="1">
              <a:solidFill>
                <a:srgbClr val="4C0000"/>
              </a:solidFill>
              <a:latin typeface="Arial MT" charset="0"/>
            </a:endParaRPr>
          </a:p>
        </p:txBody>
      </p:sp>
      <p:pic>
        <p:nvPicPr>
          <p:cNvPr id="74757" name="Picture 5" descr="Taking Your Campus For Christ.eps"/>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68600" y="596900"/>
            <a:ext cx="3160713" cy="5222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7" name="Text Box 6"/>
          <p:cNvSpPr txBox="1">
            <a:spLocks noChangeArrowheads="1"/>
          </p:cNvSpPr>
          <p:nvPr/>
        </p:nvSpPr>
        <p:spPr bwMode="auto">
          <a:xfrm>
            <a:off x="387350" y="246888"/>
            <a:ext cx="836295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p:txBody>
      </p:sp>
      <p:sp>
        <p:nvSpPr>
          <p:cNvPr id="5" name="Content Placeholder 3"/>
          <p:cNvSpPr txBox="1">
            <a:spLocks/>
          </p:cNvSpPr>
          <p:nvPr/>
        </p:nvSpPr>
        <p:spPr>
          <a:xfrm>
            <a:off x="457200" y="797718"/>
            <a:ext cx="8229600" cy="4525963"/>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buFontTx/>
              <a:buNone/>
            </a:pPr>
            <a:r>
              <a:rPr lang="en-US" sz="23900" i="1" kern="0" dirty="0">
                <a:solidFill>
                  <a:srgbClr val="4C0000"/>
                </a:solidFill>
                <a:latin typeface="Helvetica" panose="020B0504020202030204" pitchFamily="34" charset="0"/>
              </a:rPr>
              <a:t>   </a:t>
            </a:r>
            <a:r>
              <a:rPr lang="en-US" sz="23900" i="1" kern="0" dirty="0">
                <a:solidFill>
                  <a:srgbClr val="990000"/>
                </a:solidFill>
                <a:latin typeface="Helvetica" panose="020B0504020202030204" pitchFamily="34" charset="0"/>
              </a:rPr>
              <a:t>1</a:t>
            </a:r>
          </a:p>
        </p:txBody>
      </p:sp>
      <p:cxnSp>
        <p:nvCxnSpPr>
          <p:cNvPr id="6" name="Straight Connector 5"/>
          <p:cNvCxnSpPr/>
          <p:nvPr/>
        </p:nvCxnSpPr>
        <p:spPr bwMode="auto">
          <a:xfrm flipH="1">
            <a:off x="2641600" y="2184400"/>
            <a:ext cx="3987800" cy="3238500"/>
          </a:xfrm>
          <a:prstGeom prst="line">
            <a:avLst/>
          </a:prstGeom>
          <a:solidFill>
            <a:srgbClr val="3B0000"/>
          </a:solidFill>
          <a:ln w="76200" cap="flat" cmpd="sng" algn="ctr">
            <a:solidFill>
              <a:srgbClr val="99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sp>
        <p:nvSpPr>
          <p:cNvPr id="7" name="TextBox 6"/>
          <p:cNvSpPr txBox="1"/>
          <p:nvPr/>
        </p:nvSpPr>
        <p:spPr>
          <a:xfrm>
            <a:off x="1006475" y="745363"/>
            <a:ext cx="7124700" cy="769441"/>
          </a:xfrm>
          <a:prstGeom prst="rect">
            <a:avLst/>
          </a:prstGeom>
          <a:noFill/>
        </p:spPr>
        <p:txBody>
          <a:bodyPr wrap="square" rtlCol="0">
            <a:spAutoFit/>
          </a:bodyPr>
          <a:lstStyle/>
          <a:p>
            <a:r>
              <a:rPr lang="en-US" sz="4400" b="1" dirty="0">
                <a:solidFill>
                  <a:srgbClr val="4C0000"/>
                </a:solidFill>
              </a:rPr>
              <a:t>Challenge</a:t>
            </a:r>
          </a:p>
        </p:txBody>
      </p:sp>
    </p:spTree>
    <p:extLst>
      <p:ext uri="{BB962C8B-B14F-4D97-AF65-F5344CB8AC3E}">
        <p14:creationId xmlns:p14="http://schemas.microsoft.com/office/powerpoint/2010/main" val="41237533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0899" name="Text Box 3"/>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p:txBody>
      </p:sp>
      <p:sp>
        <p:nvSpPr>
          <p:cNvPr id="80900" name="Text Box 4"/>
          <p:cNvSpPr txBox="1">
            <a:spLocks noChangeArrowheads="1"/>
          </p:cNvSpPr>
          <p:nvPr/>
        </p:nvSpPr>
        <p:spPr bwMode="auto">
          <a:xfrm>
            <a:off x="800100" y="1476375"/>
            <a:ext cx="7896225" cy="23391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b="1" dirty="0">
              <a:solidFill>
                <a:srgbClr val="4C0000"/>
              </a:solidFill>
            </a:endParaRPr>
          </a:p>
          <a:p>
            <a:r>
              <a:rPr lang="en-US" altLang="en-US" sz="2800" b="1" dirty="0">
                <a:solidFill>
                  <a:srgbClr val="4C0000"/>
                </a:solidFill>
              </a:rPr>
              <a:t>Fill in your “Penetrate the Culture” </a:t>
            </a:r>
          </a:p>
          <a:p>
            <a:r>
              <a:rPr lang="en-US" altLang="en-US" sz="2800" b="1" dirty="0">
                <a:solidFill>
                  <a:srgbClr val="4C0000"/>
                </a:solidFill>
              </a:rPr>
              <a:t>Plan of Action (p. 99).</a:t>
            </a:r>
          </a:p>
          <a:p>
            <a:pPr lvl="1" algn="l">
              <a:spcBef>
                <a:spcPct val="40000"/>
              </a:spcBef>
            </a:pPr>
            <a:endParaRPr lang="en-US" altLang="en-US" sz="1000" b="1" dirty="0">
              <a:solidFill>
                <a:srgbClr val="4C0000"/>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23" name="Text Box 3"/>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6 – Penetrate the Culture</a:t>
            </a:r>
          </a:p>
        </p:txBody>
      </p:sp>
      <p:sp>
        <p:nvSpPr>
          <p:cNvPr id="81924" name="Text Box 4"/>
          <p:cNvSpPr txBox="1">
            <a:spLocks noChangeArrowheads="1"/>
          </p:cNvSpPr>
          <p:nvPr/>
        </p:nvSpPr>
        <p:spPr bwMode="auto">
          <a:xfrm>
            <a:off x="514350" y="977900"/>
            <a:ext cx="7829550" cy="39826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(15 min.)</a:t>
            </a:r>
            <a:endParaRPr lang="en-US" altLang="en-US" sz="4400" dirty="0">
              <a:solidFill>
                <a:srgbClr val="4C0000"/>
              </a:solidFill>
            </a:endParaRPr>
          </a:p>
          <a:p>
            <a:pPr lvl="1" algn="l"/>
            <a:endParaRPr lang="en-US" altLang="en-US" sz="2400" b="1" dirty="0">
              <a:solidFill>
                <a:srgbClr val="4C0000"/>
              </a:solidFill>
            </a:endParaRPr>
          </a:p>
          <a:p>
            <a:pPr marL="457200" indent="-457200" algn="l">
              <a:spcBef>
                <a:spcPct val="20000"/>
              </a:spcBef>
              <a:buFont typeface="Arial" panose="020B0604020202020204" pitchFamily="34" charset="0"/>
              <a:buChar char="•"/>
            </a:pPr>
            <a:r>
              <a:rPr lang="en-US" altLang="en-US" sz="2800" b="1" dirty="0">
                <a:solidFill>
                  <a:srgbClr val="4C0000"/>
                </a:solidFill>
              </a:rPr>
              <a:t>Share your “Penetrate the Culture” Plan of Action.</a:t>
            </a:r>
          </a:p>
          <a:p>
            <a:pPr algn="l">
              <a:spcBef>
                <a:spcPct val="20000"/>
              </a:spcBef>
            </a:pPr>
            <a:endParaRPr lang="en-US" altLang="en-US" sz="2800" b="1" dirty="0">
              <a:solidFill>
                <a:srgbClr val="4C0000"/>
              </a:solidFill>
            </a:endParaRPr>
          </a:p>
          <a:p>
            <a:pPr marL="457200" indent="-457200" algn="l">
              <a:spcBef>
                <a:spcPct val="20000"/>
              </a:spcBef>
              <a:buFont typeface="Arial" panose="020B0604020202020204" pitchFamily="34" charset="0"/>
              <a:buChar char="•"/>
            </a:pPr>
            <a:r>
              <a:rPr lang="en-US" altLang="en-US" sz="2800" b="1" dirty="0">
                <a:solidFill>
                  <a:srgbClr val="4C0000"/>
                </a:solidFill>
              </a:rPr>
              <a:t>Pray with your “Prayer Triplet” offering God your plans to “Penetrate the Culture.”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292"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293"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Tree>
    <p:extLst>
      <p:ext uri="{BB962C8B-B14F-4D97-AF65-F5344CB8AC3E}">
        <p14:creationId xmlns:p14="http://schemas.microsoft.com/office/powerpoint/2010/main" val="13715153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27715" name="Text Box 3"/>
          <p:cNvSpPr txBox="1">
            <a:spLocks noChangeArrowheads="1"/>
          </p:cNvSpPr>
          <p:nvPr/>
        </p:nvSpPr>
        <p:spPr bwMode="auto">
          <a:xfrm>
            <a:off x="590550" y="4422775"/>
            <a:ext cx="7800975" cy="1990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50000"/>
              </a:lnSpc>
              <a:spcBef>
                <a:spcPct val="50000"/>
              </a:spcBef>
            </a:pPr>
            <a:r>
              <a:rPr lang="en-US" altLang="en-US" sz="2400" b="1">
                <a:solidFill>
                  <a:srgbClr val="4C0000"/>
                </a:solidFill>
                <a:latin typeface="Arial" charset="0"/>
              </a:rPr>
              <a:t>The Goal</a:t>
            </a:r>
          </a:p>
          <a:p>
            <a:pPr>
              <a:lnSpc>
                <a:spcPct val="50000"/>
              </a:lnSpc>
              <a:spcBef>
                <a:spcPct val="50000"/>
              </a:spcBef>
            </a:pPr>
            <a:r>
              <a:rPr lang="en-US" altLang="en-US" sz="2400">
                <a:solidFill>
                  <a:srgbClr val="4C0000"/>
                </a:solidFill>
                <a:latin typeface="Arial" charset="0"/>
              </a:rPr>
              <a:t>___________________</a:t>
            </a:r>
          </a:p>
          <a:p>
            <a:pPr>
              <a:lnSpc>
                <a:spcPct val="50000"/>
              </a:lnSpc>
              <a:spcBef>
                <a:spcPct val="50000"/>
              </a:spcBef>
            </a:pPr>
            <a:endParaRPr lang="en-US" altLang="en-US" sz="2400">
              <a:solidFill>
                <a:srgbClr val="4C0000"/>
              </a:solidFill>
              <a:latin typeface="Arial" charset="0"/>
            </a:endParaRPr>
          </a:p>
          <a:p>
            <a:pPr>
              <a:lnSpc>
                <a:spcPct val="90000"/>
              </a:lnSpc>
            </a:pPr>
            <a:r>
              <a:rPr lang="en-US" altLang="en-US" sz="2400">
                <a:solidFill>
                  <a:srgbClr val="4C0000"/>
                </a:solidFill>
                <a:latin typeface="Arial" charset="0"/>
              </a:rPr>
              <a:t>to present Jesus</a:t>
            </a:r>
          </a:p>
          <a:p>
            <a:pPr>
              <a:lnSpc>
                <a:spcPct val="90000"/>
              </a:lnSpc>
            </a:pPr>
            <a:r>
              <a:rPr lang="en-US" altLang="en-US" sz="2400">
                <a:solidFill>
                  <a:srgbClr val="4C0000"/>
                </a:solidFill>
                <a:latin typeface="Arial" charset="0"/>
              </a:rPr>
              <a:t>through culturally-relevant outreach opportunities</a:t>
            </a:r>
          </a:p>
          <a:p>
            <a:pPr>
              <a:lnSpc>
                <a:spcPct val="90000"/>
              </a:lnSpc>
            </a:pPr>
            <a:r>
              <a:rPr lang="en-US" altLang="en-US" sz="2400">
                <a:solidFill>
                  <a:srgbClr val="4C0000"/>
                </a:solidFill>
                <a:latin typeface="Arial" charset="0"/>
              </a:rPr>
              <a:t>to which students bring their non-believing friends</a:t>
            </a:r>
          </a:p>
        </p:txBody>
      </p:sp>
      <p:sp>
        <p:nvSpPr>
          <p:cNvPr id="75780" name="Text Box 4"/>
          <p:cNvSpPr txBox="1">
            <a:spLocks noChangeArrowheads="1"/>
          </p:cNvSpPr>
          <p:nvPr/>
        </p:nvSpPr>
        <p:spPr bwMode="auto">
          <a:xfrm>
            <a:off x="593725" y="2178050"/>
            <a:ext cx="7572375" cy="9191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r>
              <a:rPr lang="en-US" altLang="en-US" sz="4000">
                <a:solidFill>
                  <a:srgbClr val="4C0000"/>
                </a:solidFill>
                <a:latin typeface="Arial" charset="0"/>
              </a:rPr>
              <a:t>Create Outreach Opportunities</a:t>
            </a:r>
          </a:p>
        </p:txBody>
      </p:sp>
      <p:sp>
        <p:nvSpPr>
          <p:cNvPr id="75781" name="Text Box 5"/>
          <p:cNvSpPr txBox="1">
            <a:spLocks noChangeArrowheads="1"/>
          </p:cNvSpPr>
          <p:nvPr/>
        </p:nvSpPr>
        <p:spPr bwMode="auto">
          <a:xfrm>
            <a:off x="384048" y="247650"/>
            <a:ext cx="8362950" cy="3931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a:t>
            </a:r>
            <a:r>
              <a:rPr lang="en-US" altLang="en-US" sz="2000" i="1" dirty="0">
                <a:solidFill>
                  <a:srgbClr val="4C0000"/>
                </a:solidFill>
              </a:rPr>
              <a:t> </a:t>
            </a:r>
            <a:r>
              <a:rPr lang="en-US" altLang="en-US" sz="2000" dirty="0">
                <a:solidFill>
                  <a:srgbClr val="4C0000"/>
                </a:solidFill>
              </a:rPr>
              <a:t>Create Outreach Opportunities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7715"/>
                                        </p:tgtEl>
                                        <p:attrNameLst>
                                          <p:attrName>style.visibility</p:attrName>
                                        </p:attrNameLst>
                                      </p:cBhvr>
                                      <p:to>
                                        <p:strVal val="visible"/>
                                      </p:to>
                                    </p:set>
                                    <p:anim calcmode="lin" valueType="num">
                                      <p:cBhvr additive="base">
                                        <p:cTn id="7" dur="500" fill="hold"/>
                                        <p:tgtEl>
                                          <p:spTgt spid="627715"/>
                                        </p:tgtEl>
                                        <p:attrNameLst>
                                          <p:attrName>ppt_x</p:attrName>
                                        </p:attrNameLst>
                                      </p:cBhvr>
                                      <p:tavLst>
                                        <p:tav tm="0">
                                          <p:val>
                                            <p:strVal val="#ppt_x"/>
                                          </p:val>
                                        </p:tav>
                                        <p:tav tm="100000">
                                          <p:val>
                                            <p:strVal val="#ppt_x"/>
                                          </p:val>
                                        </p:tav>
                                      </p:tavLst>
                                    </p:anim>
                                    <p:anim calcmode="lin" valueType="num">
                                      <p:cBhvr additive="base">
                                        <p:cTn id="8" dur="500" fill="hold"/>
                                        <p:tgtEl>
                                          <p:spTgt spid="6277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7715"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6803"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
        <p:nvSpPr>
          <p:cNvPr id="76804" name="Text Box 4"/>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b="1">
              <a:solidFill>
                <a:schemeClr val="tx1"/>
              </a:solidFill>
              <a:latin typeface="Times"/>
            </a:endParaRPr>
          </a:p>
        </p:txBody>
      </p:sp>
      <p:sp>
        <p:nvSpPr>
          <p:cNvPr id="76805" name="Text Box 5"/>
          <p:cNvSpPr txBox="1">
            <a:spLocks noChangeArrowheads="1"/>
          </p:cNvSpPr>
          <p:nvPr/>
        </p:nvSpPr>
        <p:spPr bwMode="auto">
          <a:xfrm>
            <a:off x="361950" y="1752600"/>
            <a:ext cx="8277225" cy="3477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we present Jesus through culturally-relevant outreach opportunities to which people bring their non-believing friends?</a:t>
            </a:r>
          </a:p>
        </p:txBody>
      </p:sp>
      <p:sp>
        <p:nvSpPr>
          <p:cNvPr id="76806" name="Text Box 6"/>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81</a:t>
            </a:r>
            <a:br>
              <a:rPr lang="en-US" altLang="en-US" sz="2400" i="1">
                <a:solidFill>
                  <a:srgbClr val="4C0000"/>
                </a:solidFill>
                <a:latin typeface="Arial MT" charset="0"/>
              </a:rPr>
            </a:br>
            <a:endParaRPr lang="en-US" altLang="en-US" sz="1800" b="1" i="1">
              <a:solidFill>
                <a:srgbClr val="4C0000"/>
              </a:solidFill>
              <a:latin typeface="Arial MT"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6563" name="Text Box 3"/>
          <p:cNvSpPr txBox="1">
            <a:spLocks noChangeArrowheads="1"/>
          </p:cNvSpPr>
          <p:nvPr/>
        </p:nvSpPr>
        <p:spPr bwMode="auto">
          <a:xfrm>
            <a:off x="365760" y="1380744"/>
            <a:ext cx="8277225"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Prepare</a:t>
            </a:r>
          </a:p>
          <a:p>
            <a:pPr>
              <a:lnSpc>
                <a:spcPct val="125000"/>
              </a:lnSpc>
            </a:pPr>
            <a:endParaRPr lang="en-US" altLang="en-US" b="1" dirty="0">
              <a:solidFill>
                <a:srgbClr val="4C0000"/>
              </a:solidFill>
            </a:endParaRPr>
          </a:p>
          <a:p>
            <a:r>
              <a:rPr lang="en-US" altLang="en-US" b="1" dirty="0">
                <a:solidFill>
                  <a:srgbClr val="4C0000"/>
                </a:solidFill>
              </a:rPr>
              <a:t>Read </a:t>
            </a:r>
            <a:r>
              <a:rPr lang="en-US" altLang="en-US" b="1" i="1" dirty="0">
                <a:solidFill>
                  <a:srgbClr val="4C0000"/>
                </a:solidFill>
              </a:rPr>
              <a:t>JFYM Notebook</a:t>
            </a:r>
            <a:r>
              <a:rPr lang="en-US" altLang="en-US" b="1" dirty="0">
                <a:solidFill>
                  <a:srgbClr val="4C0000"/>
                </a:solidFill>
              </a:rPr>
              <a:t> </a:t>
            </a:r>
          </a:p>
          <a:p>
            <a:r>
              <a:rPr lang="en-US" altLang="en-US" b="1" dirty="0">
                <a:solidFill>
                  <a:srgbClr val="4C0000"/>
                </a:solidFill>
              </a:rPr>
              <a:t>pages 77-79</a:t>
            </a:r>
          </a:p>
          <a:p>
            <a:r>
              <a:rPr lang="en-US" altLang="en-US" b="1" dirty="0">
                <a:solidFill>
                  <a:srgbClr val="4C0000"/>
                </a:solidFill>
              </a:rPr>
              <a:t>in preparation for Session 7.</a:t>
            </a:r>
          </a:p>
          <a:p>
            <a:pPr>
              <a:lnSpc>
                <a:spcPct val="125000"/>
              </a:lnSpc>
              <a:spcBef>
                <a:spcPct val="100000"/>
              </a:spcBef>
            </a:pPr>
            <a:endParaRPr lang="en-US" altLang="en-US" b="1" dirty="0">
              <a:solidFill>
                <a:srgbClr val="4C0000"/>
              </a:solidFill>
            </a:endParaRPr>
          </a:p>
        </p:txBody>
      </p:sp>
      <p:sp>
        <p:nvSpPr>
          <p:cNvPr id="4"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40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7827"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
        <p:nvSpPr>
          <p:cNvPr id="77828" name="Text Box 4"/>
          <p:cNvSpPr txBox="1">
            <a:spLocks noChangeArrowheads="1"/>
          </p:cNvSpPr>
          <p:nvPr/>
        </p:nvSpPr>
        <p:spPr bwMode="auto">
          <a:xfrm>
            <a:off x="1257300" y="838200"/>
            <a:ext cx="6810375" cy="762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Four Characteristics</a:t>
            </a:r>
          </a:p>
        </p:txBody>
      </p:sp>
      <p:sp>
        <p:nvSpPr>
          <p:cNvPr id="631813" name="Text Box 5"/>
          <p:cNvSpPr txBox="1">
            <a:spLocks noChangeArrowheads="1"/>
          </p:cNvSpPr>
          <p:nvPr/>
        </p:nvSpPr>
        <p:spPr bwMode="auto">
          <a:xfrm>
            <a:off x="581025" y="1838325"/>
            <a:ext cx="8001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1.  Jesus was the focus of attention. </a:t>
            </a:r>
            <a:r>
              <a:rPr lang="en-US" altLang="en-US" sz="2400" i="1" dirty="0">
                <a:solidFill>
                  <a:srgbClr val="4C0000"/>
                </a:solidFill>
              </a:rPr>
              <a:t>(Mark 1:40-45)</a:t>
            </a:r>
          </a:p>
        </p:txBody>
      </p:sp>
      <p:sp>
        <p:nvSpPr>
          <p:cNvPr id="631814" name="Text Box 6"/>
          <p:cNvSpPr txBox="1">
            <a:spLocks noChangeArrowheads="1"/>
          </p:cNvSpPr>
          <p:nvPr/>
        </p:nvSpPr>
        <p:spPr bwMode="auto">
          <a:xfrm>
            <a:off x="600075" y="2578100"/>
            <a:ext cx="79629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dirty="0">
                <a:solidFill>
                  <a:srgbClr val="4C0000"/>
                </a:solidFill>
              </a:rPr>
              <a:t>2.  The crowds were filled with enthusiasm. </a:t>
            </a:r>
            <a:r>
              <a:rPr lang="en-US" altLang="en-US" sz="2400" i="1" dirty="0">
                <a:solidFill>
                  <a:srgbClr val="4C0000"/>
                </a:solidFill>
              </a:rPr>
              <a:t>(Mark 4:1)</a:t>
            </a:r>
          </a:p>
        </p:txBody>
      </p:sp>
      <p:sp>
        <p:nvSpPr>
          <p:cNvPr id="631815" name="Text Box 7"/>
          <p:cNvSpPr txBox="1">
            <a:spLocks noChangeArrowheads="1"/>
          </p:cNvSpPr>
          <p:nvPr/>
        </p:nvSpPr>
        <p:spPr bwMode="auto">
          <a:xfrm>
            <a:off x="600075" y="3365500"/>
            <a:ext cx="8020050" cy="82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marL="457200" indent="-457200">
              <a:defRPr sz="3200">
                <a:solidFill>
                  <a:schemeClr val="bg1"/>
                </a:solidFill>
                <a:latin typeface="Helvetica" pitchFamily="2" charset="0"/>
                <a:ea typeface="ＭＳ Ｐゴシック" pitchFamily="-107" charset="-128"/>
              </a:defRPr>
            </a:lvl1pPr>
            <a:lvl2pPr marL="914400" indent="-457200">
              <a:defRPr sz="3200">
                <a:solidFill>
                  <a:schemeClr val="bg1"/>
                </a:solidFill>
                <a:latin typeface="Helvetica" pitchFamily="2" charset="0"/>
                <a:ea typeface="ＭＳ Ｐゴシック" pitchFamily="-107" charset="-128"/>
              </a:defRPr>
            </a:lvl2pPr>
            <a:lvl3pPr marL="1371600" indent="-457200">
              <a:defRPr sz="3200">
                <a:solidFill>
                  <a:schemeClr val="bg1"/>
                </a:solidFill>
                <a:latin typeface="Helvetica" pitchFamily="2" charset="0"/>
                <a:ea typeface="ＭＳ Ｐゴシック" pitchFamily="-107" charset="-128"/>
              </a:defRPr>
            </a:lvl3pPr>
            <a:lvl4pPr marL="1828800" indent="-457200">
              <a:defRPr sz="3200">
                <a:solidFill>
                  <a:schemeClr val="bg1"/>
                </a:solidFill>
                <a:latin typeface="Helvetica" pitchFamily="2" charset="0"/>
                <a:ea typeface="ＭＳ Ｐゴシック" pitchFamily="-107" charset="-128"/>
              </a:defRPr>
            </a:lvl4pPr>
            <a:lvl5pPr marL="2286000" indent="-457200">
              <a:defRPr sz="3200">
                <a:solidFill>
                  <a:schemeClr val="bg1"/>
                </a:solidFill>
                <a:latin typeface="Helvetica" pitchFamily="2" charset="0"/>
                <a:ea typeface="ＭＳ Ｐゴシック" pitchFamily="-107" charset="-128"/>
              </a:defRPr>
            </a:lvl5pPr>
            <a:lvl6pPr marL="27432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32004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6576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4114800" indent="-4572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buFontTx/>
              <a:buAutoNum type="arabicPeriod" startAt="3"/>
            </a:pPr>
            <a:r>
              <a:rPr lang="en-US" altLang="en-US" sz="2400" b="1" dirty="0">
                <a:solidFill>
                  <a:srgbClr val="4C0000"/>
                </a:solidFill>
              </a:rPr>
              <a:t>Believers brought their friends to meet Jesus. </a:t>
            </a:r>
          </a:p>
          <a:p>
            <a:pPr algn="l"/>
            <a:r>
              <a:rPr lang="en-US" altLang="en-US" sz="2000" i="1" dirty="0">
                <a:solidFill>
                  <a:srgbClr val="4C0000"/>
                </a:solidFill>
              </a:rPr>
              <a:t>	</a:t>
            </a:r>
            <a:r>
              <a:rPr lang="en-US" altLang="en-US" sz="2400" i="1" dirty="0">
                <a:solidFill>
                  <a:srgbClr val="4C0000"/>
                </a:solidFill>
              </a:rPr>
              <a:t>(Luke 5:27-29)</a:t>
            </a:r>
            <a:endParaRPr lang="en-US" altLang="en-US" sz="2400" dirty="0">
              <a:solidFill>
                <a:srgbClr val="4C0000"/>
              </a:solidFill>
            </a:endParaRPr>
          </a:p>
        </p:txBody>
      </p:sp>
      <p:sp>
        <p:nvSpPr>
          <p:cNvPr id="631816" name="Text Box 8"/>
          <p:cNvSpPr txBox="1">
            <a:spLocks noChangeArrowheads="1"/>
          </p:cNvSpPr>
          <p:nvPr/>
        </p:nvSpPr>
        <p:spPr bwMode="auto">
          <a:xfrm>
            <a:off x="609600" y="4406900"/>
            <a:ext cx="7543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a:solidFill>
                  <a:srgbClr val="4C0000"/>
                </a:solidFill>
              </a:rPr>
              <a:t>4.  Lives were changed forever. </a:t>
            </a:r>
            <a:r>
              <a:rPr lang="en-US" altLang="en-US" sz="2400" i="1">
                <a:solidFill>
                  <a:srgbClr val="4C0000"/>
                </a:solidFill>
              </a:rPr>
              <a:t>(Matthew 20:29-34)</a:t>
            </a:r>
            <a:endParaRPr lang="en-US" altLang="en-US" sz="2400">
              <a:solidFill>
                <a:srgbClr val="4C0000"/>
              </a:solidFill>
            </a:endParaRPr>
          </a:p>
        </p:txBody>
      </p:sp>
      <p:sp>
        <p:nvSpPr>
          <p:cNvPr id="77833" name="Text Box 9"/>
          <p:cNvSpPr txBox="1">
            <a:spLocks noChangeArrowheads="1"/>
          </p:cNvSpPr>
          <p:nvPr/>
        </p:nvSpPr>
        <p:spPr bwMode="auto">
          <a:xfrm>
            <a:off x="7372350" y="5918200"/>
            <a:ext cx="14287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81</a:t>
            </a:r>
            <a:endParaRPr lang="en-US" altLang="en-US" sz="1800" b="1" i="1">
              <a:solidFill>
                <a:srgbClr val="4C0000"/>
              </a:solidFill>
              <a:latin typeface="Arial MT"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31813"/>
                                        </p:tgtEl>
                                        <p:attrNameLst>
                                          <p:attrName>style.visibility</p:attrName>
                                        </p:attrNameLst>
                                      </p:cBhvr>
                                      <p:to>
                                        <p:strVal val="visible"/>
                                      </p:to>
                                    </p:set>
                                    <p:anim calcmode="lin" valueType="num">
                                      <p:cBhvr additive="base">
                                        <p:cTn id="7" dur="500" fill="hold"/>
                                        <p:tgtEl>
                                          <p:spTgt spid="631813"/>
                                        </p:tgtEl>
                                        <p:attrNameLst>
                                          <p:attrName>ppt_x</p:attrName>
                                        </p:attrNameLst>
                                      </p:cBhvr>
                                      <p:tavLst>
                                        <p:tav tm="0">
                                          <p:val>
                                            <p:strVal val="0-#ppt_w/2"/>
                                          </p:val>
                                        </p:tav>
                                        <p:tav tm="100000">
                                          <p:val>
                                            <p:strVal val="#ppt_x"/>
                                          </p:val>
                                        </p:tav>
                                      </p:tavLst>
                                    </p:anim>
                                    <p:anim calcmode="lin" valueType="num">
                                      <p:cBhvr additive="base">
                                        <p:cTn id="8" dur="500" fill="hold"/>
                                        <p:tgtEl>
                                          <p:spTgt spid="631813"/>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31813"/>
                                        </p:tgtEl>
                                        <p:attrNameLst>
                                          <p:attrName>ppt_c</p:attrName>
                                        </p:attrNameLst>
                                      </p:cBhvr>
                                      <p:to>
                                        <a:srgbClr val="AACFDE"/>
                                      </p:to>
                                    </p:animClr>
                                  </p:sub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31814"/>
                                        </p:tgtEl>
                                        <p:attrNameLst>
                                          <p:attrName>style.visibility</p:attrName>
                                        </p:attrNameLst>
                                      </p:cBhvr>
                                      <p:to>
                                        <p:strVal val="visible"/>
                                      </p:to>
                                    </p:set>
                                    <p:anim calcmode="lin" valueType="num">
                                      <p:cBhvr additive="base">
                                        <p:cTn id="13" dur="500" fill="hold"/>
                                        <p:tgtEl>
                                          <p:spTgt spid="631814"/>
                                        </p:tgtEl>
                                        <p:attrNameLst>
                                          <p:attrName>ppt_x</p:attrName>
                                        </p:attrNameLst>
                                      </p:cBhvr>
                                      <p:tavLst>
                                        <p:tav tm="0">
                                          <p:val>
                                            <p:strVal val="0-#ppt_w/2"/>
                                          </p:val>
                                        </p:tav>
                                        <p:tav tm="100000">
                                          <p:val>
                                            <p:strVal val="#ppt_x"/>
                                          </p:val>
                                        </p:tav>
                                      </p:tavLst>
                                    </p:anim>
                                    <p:anim calcmode="lin" valueType="num">
                                      <p:cBhvr additive="base">
                                        <p:cTn id="14" dur="500" fill="hold"/>
                                        <p:tgtEl>
                                          <p:spTgt spid="631814"/>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31814"/>
                                        </p:tgtEl>
                                        <p:attrNameLst>
                                          <p:attrName>ppt_c</p:attrName>
                                        </p:attrNameLst>
                                      </p:cBhvr>
                                      <p:to>
                                        <a:srgbClr val="AACFDE"/>
                                      </p:to>
                                    </p:animClr>
                                  </p:sub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31815"/>
                                        </p:tgtEl>
                                        <p:attrNameLst>
                                          <p:attrName>style.visibility</p:attrName>
                                        </p:attrNameLst>
                                      </p:cBhvr>
                                      <p:to>
                                        <p:strVal val="visible"/>
                                      </p:to>
                                    </p:set>
                                    <p:anim calcmode="lin" valueType="num">
                                      <p:cBhvr additive="base">
                                        <p:cTn id="19" dur="500" fill="hold"/>
                                        <p:tgtEl>
                                          <p:spTgt spid="631815"/>
                                        </p:tgtEl>
                                        <p:attrNameLst>
                                          <p:attrName>ppt_x</p:attrName>
                                        </p:attrNameLst>
                                      </p:cBhvr>
                                      <p:tavLst>
                                        <p:tav tm="0">
                                          <p:val>
                                            <p:strVal val="0-#ppt_w/2"/>
                                          </p:val>
                                        </p:tav>
                                        <p:tav tm="100000">
                                          <p:val>
                                            <p:strVal val="#ppt_x"/>
                                          </p:val>
                                        </p:tav>
                                      </p:tavLst>
                                    </p:anim>
                                    <p:anim calcmode="lin" valueType="num">
                                      <p:cBhvr additive="base">
                                        <p:cTn id="20" dur="500" fill="hold"/>
                                        <p:tgtEl>
                                          <p:spTgt spid="631815"/>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31815"/>
                                        </p:tgtEl>
                                        <p:attrNameLst>
                                          <p:attrName>ppt_c</p:attrName>
                                        </p:attrNameLst>
                                      </p:cBhvr>
                                      <p:to>
                                        <a:srgbClr val="AACFDE"/>
                                      </p:to>
                                    </p:animClr>
                                  </p:sub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31816"/>
                                        </p:tgtEl>
                                        <p:attrNameLst>
                                          <p:attrName>style.visibility</p:attrName>
                                        </p:attrNameLst>
                                      </p:cBhvr>
                                      <p:to>
                                        <p:strVal val="visible"/>
                                      </p:to>
                                    </p:set>
                                    <p:anim calcmode="lin" valueType="num">
                                      <p:cBhvr additive="base">
                                        <p:cTn id="25" dur="500" fill="hold"/>
                                        <p:tgtEl>
                                          <p:spTgt spid="631816"/>
                                        </p:tgtEl>
                                        <p:attrNameLst>
                                          <p:attrName>ppt_x</p:attrName>
                                        </p:attrNameLst>
                                      </p:cBhvr>
                                      <p:tavLst>
                                        <p:tav tm="0">
                                          <p:val>
                                            <p:strVal val="0-#ppt_w/2"/>
                                          </p:val>
                                        </p:tav>
                                        <p:tav tm="100000">
                                          <p:val>
                                            <p:strVal val="#ppt_x"/>
                                          </p:val>
                                        </p:tav>
                                      </p:tavLst>
                                    </p:anim>
                                    <p:anim calcmode="lin" valueType="num">
                                      <p:cBhvr additive="base">
                                        <p:cTn id="26" dur="500" fill="hold"/>
                                        <p:tgtEl>
                                          <p:spTgt spid="631816"/>
                                        </p:tgtEl>
                                        <p:attrNameLst>
                                          <p:attrName>ppt_y</p:attrName>
                                        </p:attrNameLst>
                                      </p:cBhvr>
                                      <p:tavLst>
                                        <p:tav tm="0">
                                          <p:val>
                                            <p:strVal val="#ppt_y"/>
                                          </p:val>
                                        </p:tav>
                                        <p:tav tm="100000">
                                          <p:val>
                                            <p:strVal val="#ppt_y"/>
                                          </p:val>
                                        </p:tav>
                                      </p:tavLst>
                                    </p:anim>
                                  </p:childTnLst>
                                  <p:subTnLst>
                                    <p:animClr clrSpc="rgb" dir="cw">
                                      <p:cBhvr override="childStyle">
                                        <p:cTn dur="1" fill="hold" display="0" masterRel="nextClick" afterEffect="1"/>
                                        <p:tgtEl>
                                          <p:spTgt spid="631816"/>
                                        </p:tgtEl>
                                        <p:attrNameLst>
                                          <p:attrName>ppt_c</p:attrName>
                                        </p:attrNameLst>
                                      </p:cBhvr>
                                      <p:to>
                                        <a:srgbClr val="AACFDE"/>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1813" grpId="0" autoUpdateAnimBg="0"/>
      <p:bldP spid="631814" grpId="0" autoUpdateAnimBg="0"/>
      <p:bldP spid="631815" grpId="0" autoUpdateAnimBg="0"/>
      <p:bldP spid="631816"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8851" name="Text Box 3"/>
          <p:cNvSpPr txBox="1">
            <a:spLocks noChangeArrowheads="1"/>
          </p:cNvSpPr>
          <p:nvPr/>
        </p:nvSpPr>
        <p:spPr bwMode="auto">
          <a:xfrm>
            <a:off x="1009650" y="1473200"/>
            <a:ext cx="7092950" cy="49244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Remember God’s goal: </a:t>
            </a:r>
          </a:p>
          <a:p>
            <a:pPr>
              <a:spcBef>
                <a:spcPct val="50000"/>
              </a:spcBef>
            </a:pPr>
            <a:r>
              <a:rPr lang="en-US" altLang="en-US" sz="3600" b="1" dirty="0">
                <a:solidFill>
                  <a:srgbClr val="4C0000"/>
                </a:solidFill>
              </a:rPr>
              <a:t>to reach every student in every school with a life-changing relationship to Jesus!</a:t>
            </a:r>
          </a:p>
          <a:p>
            <a:pPr>
              <a:spcBef>
                <a:spcPct val="50000"/>
              </a:spcBef>
            </a:pPr>
            <a:endParaRPr lang="en-US" altLang="en-US" sz="2400" b="1" dirty="0">
              <a:solidFill>
                <a:srgbClr val="4C0000"/>
              </a:solidFill>
            </a:endParaRPr>
          </a:p>
          <a:p>
            <a:pPr>
              <a:spcBef>
                <a:spcPct val="50000"/>
              </a:spcBef>
            </a:pPr>
            <a:r>
              <a:rPr lang="en-US" altLang="en-US" sz="3600" b="1" dirty="0">
                <a:solidFill>
                  <a:srgbClr val="4C0000"/>
                </a:solidFill>
              </a:rPr>
              <a:t>www.everyschool.com</a:t>
            </a:r>
          </a:p>
          <a:p>
            <a:pPr>
              <a:spcBef>
                <a:spcPct val="50000"/>
              </a:spcBef>
            </a:pPr>
            <a:endParaRPr lang="en-US" altLang="en-US" sz="3600" b="1" dirty="0">
              <a:solidFill>
                <a:srgbClr val="4C0000"/>
              </a:solidFill>
            </a:endParaRPr>
          </a:p>
        </p:txBody>
      </p:sp>
      <p:sp>
        <p:nvSpPr>
          <p:cNvPr id="78852" name="Text Box 4"/>
          <p:cNvSpPr txBox="1">
            <a:spLocks noChangeArrowheads="1"/>
          </p:cNvSpPr>
          <p:nvPr/>
        </p:nvSpPr>
        <p:spPr bwMode="auto">
          <a:xfrm>
            <a:off x="384048"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
        <p:nvSpPr>
          <p:cNvPr id="78853" name="Text Box 5"/>
          <p:cNvSpPr txBox="1">
            <a:spLocks noChangeArrowheads="1"/>
          </p:cNvSpPr>
          <p:nvPr/>
        </p:nvSpPr>
        <p:spPr bwMode="auto">
          <a:xfrm>
            <a:off x="6858000" y="5918200"/>
            <a:ext cx="19431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85</a:t>
            </a:r>
            <a:endParaRPr lang="en-US" altLang="en-US" sz="1800" b="1" i="1" dirty="0">
              <a:solidFill>
                <a:srgbClr val="4C0000"/>
              </a:solidFill>
              <a:latin typeface="Arial MT"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3" name="Text Box 3"/>
          <p:cNvSpPr txBox="1">
            <a:spLocks noChangeArrowheads="1"/>
          </p:cNvSpPr>
          <p:nvPr/>
        </p:nvSpPr>
        <p:spPr bwMode="auto">
          <a:xfrm rot="10790500" flipV="1">
            <a:off x="796925" y="1193800"/>
            <a:ext cx="7440613" cy="4108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l"/>
            <a:r>
              <a:rPr lang="en-US" altLang="en-US" sz="2400" b="1" i="1" dirty="0">
                <a:solidFill>
                  <a:srgbClr val="4C0000"/>
                </a:solidFill>
              </a:rPr>
              <a:t>Jesus went through all the towns and villages, teaching in their synagogues, preaching the good news of the kingdom and healing every disease and sickness. When he saw the crowds, he had compassion on them, because they were harassed and helpless, like sheep without a shepherd. Then he said to his disciples, “The harvest is plentiful but the workers are few. Ask the Lord of the harvest, therefore, to send out workers into his harvest field.”</a:t>
            </a:r>
          </a:p>
          <a:p>
            <a:pPr algn="r"/>
            <a:r>
              <a:rPr lang="en-US" altLang="en-US" sz="2400" b="1" dirty="0">
                <a:solidFill>
                  <a:srgbClr val="4C0000"/>
                </a:solidFill>
              </a:rPr>
              <a:t>Matthew 9:35-38</a:t>
            </a:r>
          </a:p>
        </p:txBody>
      </p:sp>
      <p:sp>
        <p:nvSpPr>
          <p:cNvPr id="10244" name="Text Box 5"/>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12</a:t>
            </a:r>
            <a:br>
              <a:rPr lang="en-US" altLang="en-US" sz="2400" i="1" dirty="0">
                <a:solidFill>
                  <a:srgbClr val="4C0000"/>
                </a:solidFill>
                <a:latin typeface="Arial MT" charset="0"/>
              </a:rPr>
            </a:br>
            <a:endParaRPr lang="en-US" altLang="en-US" sz="1800" b="1" i="1" dirty="0">
              <a:solidFill>
                <a:srgbClr val="4C0000"/>
              </a:solidFill>
              <a:latin typeface="Arial MT" charset="0"/>
            </a:endParaRPr>
          </a:p>
        </p:txBody>
      </p:sp>
      <p:sp>
        <p:nvSpPr>
          <p:cNvPr id="10245" name="Text Box 7"/>
          <p:cNvSpPr txBox="1">
            <a:spLocks noChangeArrowheads="1"/>
          </p:cNvSpPr>
          <p:nvPr/>
        </p:nvSpPr>
        <p:spPr bwMode="auto">
          <a:xfrm>
            <a:off x="387350" y="2667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1 – See the Big Picture</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9875" name="Text Box 3"/>
          <p:cNvSpPr txBox="1">
            <a:spLocks noChangeArrowheads="1"/>
          </p:cNvSpPr>
          <p:nvPr/>
        </p:nvSpPr>
        <p:spPr bwMode="auto">
          <a:xfrm>
            <a:off x="387350" y="24765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pic>
        <p:nvPicPr>
          <p:cNvPr id="79876" name="Picture 4" descr="MECo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895350"/>
            <a:ext cx="3086100" cy="4876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9877" name="Text Box 5"/>
          <p:cNvSpPr txBox="1">
            <a:spLocks noChangeArrowheads="1"/>
          </p:cNvSpPr>
          <p:nvPr/>
        </p:nvSpPr>
        <p:spPr bwMode="auto">
          <a:xfrm>
            <a:off x="7372350" y="5918200"/>
            <a:ext cx="142875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a:solidFill>
                  <a:srgbClr val="4C0000"/>
                </a:solidFill>
                <a:latin typeface="Arial MT" charset="0"/>
              </a:rPr>
              <a:t>Page 86</a:t>
            </a:r>
            <a:endParaRPr lang="en-US" altLang="en-US" sz="1800" b="1" i="1">
              <a:solidFill>
                <a:srgbClr val="4C0000"/>
              </a:solidFill>
              <a:latin typeface="Arial MT"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557" name="Text Box 6"/>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
        <p:nvSpPr>
          <p:cNvPr id="5" name="TextBox 4"/>
          <p:cNvSpPr txBox="1"/>
          <p:nvPr/>
        </p:nvSpPr>
        <p:spPr>
          <a:xfrm>
            <a:off x="1425575" y="1104044"/>
            <a:ext cx="6286500" cy="4508927"/>
          </a:xfrm>
          <a:prstGeom prst="rect">
            <a:avLst/>
          </a:prstGeom>
          <a:noFill/>
        </p:spPr>
        <p:txBody>
          <a:bodyPr wrap="square" rtlCol="0">
            <a:spAutoFit/>
          </a:bodyPr>
          <a:lstStyle/>
          <a:p>
            <a:r>
              <a:rPr lang="en-US" sz="28700" dirty="0">
                <a:solidFill>
                  <a:srgbClr val="990000"/>
                </a:solidFill>
              </a:rPr>
              <a:t>0</a:t>
            </a:r>
            <a:endParaRPr lang="en-US" dirty="0">
              <a:solidFill>
                <a:srgbClr val="990000"/>
              </a:solidFill>
            </a:endParaRPr>
          </a:p>
        </p:txBody>
      </p:sp>
      <p:sp>
        <p:nvSpPr>
          <p:cNvPr id="6" name="TextBox 5"/>
          <p:cNvSpPr txBox="1"/>
          <p:nvPr/>
        </p:nvSpPr>
        <p:spPr>
          <a:xfrm>
            <a:off x="1006475" y="745363"/>
            <a:ext cx="7124700" cy="769441"/>
          </a:xfrm>
          <a:prstGeom prst="rect">
            <a:avLst/>
          </a:prstGeom>
          <a:noFill/>
        </p:spPr>
        <p:txBody>
          <a:bodyPr wrap="square" rtlCol="0">
            <a:spAutoFit/>
          </a:bodyPr>
          <a:lstStyle/>
          <a:p>
            <a:r>
              <a:rPr lang="en-US" sz="4400" b="1" dirty="0">
                <a:solidFill>
                  <a:srgbClr val="4C0000"/>
                </a:solidFill>
              </a:rPr>
              <a:t>Challenge</a:t>
            </a:r>
          </a:p>
        </p:txBody>
      </p:sp>
    </p:spTree>
    <p:extLst>
      <p:ext uri="{BB962C8B-B14F-4D97-AF65-F5344CB8AC3E}">
        <p14:creationId xmlns:p14="http://schemas.microsoft.com/office/powerpoint/2010/main" val="91808046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0899" name="Text Box 3"/>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
        <p:nvSpPr>
          <p:cNvPr id="80900" name="Text Box 4"/>
          <p:cNvSpPr txBox="1">
            <a:spLocks noChangeArrowheads="1"/>
          </p:cNvSpPr>
          <p:nvPr/>
        </p:nvSpPr>
        <p:spPr bwMode="auto">
          <a:xfrm>
            <a:off x="800100" y="1476375"/>
            <a:ext cx="7896225" cy="24929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Time Alone (10 min.)</a:t>
            </a:r>
          </a:p>
          <a:p>
            <a:endParaRPr lang="en-US" altLang="en-US" sz="2400" b="1" dirty="0">
              <a:solidFill>
                <a:srgbClr val="4C0000"/>
              </a:solidFill>
            </a:endParaRPr>
          </a:p>
          <a:p>
            <a:r>
              <a:rPr lang="en-US" altLang="en-US" sz="2800" b="1" dirty="0">
                <a:solidFill>
                  <a:srgbClr val="4C0000"/>
                </a:solidFill>
              </a:rPr>
              <a:t>Fill in your “Create Outreach Opportunities” Plan of Action (p. 100).</a:t>
            </a:r>
          </a:p>
          <a:p>
            <a:endParaRPr lang="en-US" altLang="en-US" dirty="0">
              <a:solidFill>
                <a:srgbClr val="4C0000"/>
              </a:solidFill>
            </a:endParaRPr>
          </a:p>
        </p:txBody>
      </p:sp>
    </p:spTree>
    <p:extLst>
      <p:ext uri="{BB962C8B-B14F-4D97-AF65-F5344CB8AC3E}">
        <p14:creationId xmlns:p14="http://schemas.microsoft.com/office/powerpoint/2010/main" val="125288129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1923" name="Text Box 3"/>
          <p:cNvSpPr txBox="1">
            <a:spLocks noChangeArrowheads="1"/>
          </p:cNvSpPr>
          <p:nvPr/>
        </p:nvSpPr>
        <p:spPr bwMode="auto">
          <a:xfrm>
            <a:off x="387350"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Session 7 – Create Outreach Opportunities</a:t>
            </a:r>
          </a:p>
        </p:txBody>
      </p:sp>
      <p:sp>
        <p:nvSpPr>
          <p:cNvPr id="81924" name="Text Box 4"/>
          <p:cNvSpPr txBox="1">
            <a:spLocks noChangeArrowheads="1"/>
          </p:cNvSpPr>
          <p:nvPr/>
        </p:nvSpPr>
        <p:spPr bwMode="auto">
          <a:xfrm>
            <a:off x="514350" y="977900"/>
            <a:ext cx="8070850" cy="40564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wrap="square">
            <a:spAutoFit/>
          </a:bodyPr>
          <a:lstStyle>
            <a:lvl1pPr>
              <a:defRPr sz="3200">
                <a:solidFill>
                  <a:schemeClr val="bg1"/>
                </a:solidFill>
                <a:latin typeface="Helvetica" pitchFamily="2" charset="0"/>
                <a:ea typeface="ＭＳ Ｐゴシック" pitchFamily="-107" charset="-128"/>
              </a:defRPr>
            </a:lvl1pPr>
            <a:lvl2pPr>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r>
              <a:rPr lang="en-US" altLang="en-US" sz="4400" b="1" dirty="0">
                <a:solidFill>
                  <a:srgbClr val="4C0000"/>
                </a:solidFill>
              </a:rPr>
              <a:t>Team Time (15 min.)</a:t>
            </a:r>
            <a:endParaRPr lang="en-US" altLang="en-US" sz="4400" dirty="0">
              <a:solidFill>
                <a:srgbClr val="4C0000"/>
              </a:solidFill>
            </a:endParaRPr>
          </a:p>
          <a:p>
            <a:pPr lvl="1" algn="l">
              <a:spcBef>
                <a:spcPct val="20000"/>
              </a:spcBef>
            </a:pPr>
            <a:endParaRPr lang="en-US" altLang="en-US" sz="2400" b="1" dirty="0">
              <a:solidFill>
                <a:srgbClr val="4C0000"/>
              </a:solidFill>
            </a:endParaRPr>
          </a:p>
          <a:p>
            <a:pPr marL="457200" indent="-457200" algn="l">
              <a:spcBef>
                <a:spcPct val="20000"/>
              </a:spcBef>
              <a:buFont typeface="Arial" panose="020B0604020202020204" pitchFamily="34" charset="0"/>
              <a:buChar char="•"/>
            </a:pPr>
            <a:r>
              <a:rPr lang="en-US" altLang="en-US" sz="2800" b="1" dirty="0">
                <a:solidFill>
                  <a:srgbClr val="4C0000"/>
                </a:solidFill>
              </a:rPr>
              <a:t>Share your “Create Outreach Opportunities”  Plan of Action.</a:t>
            </a:r>
          </a:p>
          <a:p>
            <a:pPr marL="914400" lvl="1" indent="-457200" algn="l">
              <a:spcBef>
                <a:spcPct val="20000"/>
              </a:spcBef>
              <a:buFont typeface="Arial" panose="020B0604020202020204" pitchFamily="34" charset="0"/>
              <a:buChar char="•"/>
            </a:pPr>
            <a:endParaRPr lang="en-US" altLang="en-US" sz="2800" b="1" dirty="0">
              <a:solidFill>
                <a:srgbClr val="4C0000"/>
              </a:solidFill>
            </a:endParaRPr>
          </a:p>
          <a:p>
            <a:pPr marL="457200" indent="-457200" algn="l">
              <a:spcBef>
                <a:spcPct val="20000"/>
              </a:spcBef>
              <a:buFont typeface="Arial" panose="020B0604020202020204" pitchFamily="34" charset="0"/>
              <a:buChar char="•"/>
            </a:pPr>
            <a:r>
              <a:rPr lang="en-US" altLang="en-US" sz="2800" b="1" dirty="0">
                <a:solidFill>
                  <a:srgbClr val="4C0000"/>
                </a:solidFill>
              </a:rPr>
              <a:t>Pray with your “Prayer Triplet” offering God your plans to “Create Outreach Opportunities.”</a:t>
            </a:r>
          </a:p>
        </p:txBody>
      </p:sp>
    </p:spTree>
    <p:extLst>
      <p:ext uri="{BB962C8B-B14F-4D97-AF65-F5344CB8AC3E}">
        <p14:creationId xmlns:p14="http://schemas.microsoft.com/office/powerpoint/2010/main" val="100633145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0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7045" name="Text Box 5"/>
          <p:cNvSpPr txBox="1">
            <a:spLocks noChangeArrowheads="1"/>
          </p:cNvSpPr>
          <p:nvPr/>
        </p:nvSpPr>
        <p:spPr bwMode="auto">
          <a:xfrm>
            <a:off x="384048"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endParaRPr lang="en-US" altLang="en-US" sz="2000" i="1" dirty="0">
              <a:solidFill>
                <a:srgbClr val="4C0000"/>
              </a:solidFill>
            </a:endParaRPr>
          </a:p>
        </p:txBody>
      </p:sp>
    </p:spTree>
    <p:extLst>
      <p:ext uri="{BB962C8B-B14F-4D97-AF65-F5344CB8AC3E}">
        <p14:creationId xmlns:p14="http://schemas.microsoft.com/office/powerpoint/2010/main" val="109580835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PP_slide_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74467" name="Text Box 3"/>
          <p:cNvSpPr txBox="1">
            <a:spLocks noChangeArrowheads="1"/>
          </p:cNvSpPr>
          <p:nvPr/>
        </p:nvSpPr>
        <p:spPr bwMode="auto">
          <a:xfrm>
            <a:off x="571500" y="4622800"/>
            <a:ext cx="7800975" cy="1662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50000"/>
              </a:lnSpc>
              <a:spcBef>
                <a:spcPct val="50000"/>
              </a:spcBef>
            </a:pPr>
            <a:r>
              <a:rPr lang="en-US" altLang="en-US" sz="2400" b="1">
                <a:solidFill>
                  <a:srgbClr val="4C0000"/>
                </a:solidFill>
                <a:latin typeface="Arial" charset="0"/>
              </a:rPr>
              <a:t>The Goal</a:t>
            </a:r>
          </a:p>
          <a:p>
            <a:pPr>
              <a:lnSpc>
                <a:spcPct val="50000"/>
              </a:lnSpc>
              <a:spcBef>
                <a:spcPct val="50000"/>
              </a:spcBef>
            </a:pPr>
            <a:r>
              <a:rPr lang="en-US" altLang="en-US" sz="2400">
                <a:solidFill>
                  <a:srgbClr val="4C0000"/>
                </a:solidFill>
                <a:latin typeface="Arial" charset="0"/>
              </a:rPr>
              <a:t>______________________</a:t>
            </a:r>
          </a:p>
          <a:p>
            <a:pPr>
              <a:lnSpc>
                <a:spcPct val="50000"/>
              </a:lnSpc>
              <a:spcBef>
                <a:spcPct val="50000"/>
              </a:spcBef>
            </a:pPr>
            <a:endParaRPr lang="en-US" altLang="en-US" sz="2400">
              <a:solidFill>
                <a:srgbClr val="4C0000"/>
              </a:solidFill>
              <a:latin typeface="Arial" charset="0"/>
            </a:endParaRPr>
          </a:p>
          <a:p>
            <a:pPr>
              <a:lnSpc>
                <a:spcPct val="90000"/>
              </a:lnSpc>
            </a:pPr>
            <a:r>
              <a:rPr lang="en-US" altLang="en-US" sz="2400">
                <a:solidFill>
                  <a:srgbClr val="4C0000"/>
                </a:solidFill>
                <a:latin typeface="Arial" charset="0"/>
              </a:rPr>
              <a:t>to discover God’s unique plan of action</a:t>
            </a:r>
          </a:p>
          <a:p>
            <a:pPr>
              <a:lnSpc>
                <a:spcPct val="90000"/>
              </a:lnSpc>
            </a:pPr>
            <a:r>
              <a:rPr lang="en-US" altLang="en-US" sz="2400">
                <a:solidFill>
                  <a:srgbClr val="4C0000"/>
                </a:solidFill>
                <a:latin typeface="Arial" charset="0"/>
              </a:rPr>
              <a:t>for your Jesus-Focused Youth Ministry</a:t>
            </a:r>
          </a:p>
        </p:txBody>
      </p:sp>
      <p:sp>
        <p:nvSpPr>
          <p:cNvPr id="84996" name="Text Box 4"/>
          <p:cNvSpPr txBox="1">
            <a:spLocks noChangeArrowheads="1"/>
          </p:cNvSpPr>
          <p:nvPr/>
        </p:nvSpPr>
        <p:spPr bwMode="auto">
          <a:xfrm>
            <a:off x="622300" y="2073275"/>
            <a:ext cx="7572375" cy="757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nSpc>
                <a:spcPct val="60000"/>
              </a:lnSpc>
              <a:spcBef>
                <a:spcPct val="50000"/>
              </a:spcBef>
            </a:pPr>
            <a:r>
              <a:rPr lang="en-US" altLang="en-US" sz="4800">
                <a:solidFill>
                  <a:srgbClr val="4C0000"/>
                </a:solidFill>
                <a:latin typeface="Arial" charset="0"/>
              </a:rPr>
              <a:t>Putting It All Together</a:t>
            </a:r>
          </a:p>
        </p:txBody>
      </p:sp>
      <p:sp>
        <p:nvSpPr>
          <p:cNvPr id="84997" name="Text Box 5"/>
          <p:cNvSpPr txBox="1">
            <a:spLocks noChangeArrowheads="1"/>
          </p:cNvSpPr>
          <p:nvPr/>
        </p:nvSpPr>
        <p:spPr bwMode="auto">
          <a:xfrm>
            <a:off x="384048"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endParaRPr lang="en-US" altLang="en-US" sz="2000" i="1" dirty="0">
              <a:solidFill>
                <a:srgbClr val="4C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74467"/>
                                        </p:tgtEl>
                                        <p:attrNameLst>
                                          <p:attrName>style.visibility</p:attrName>
                                        </p:attrNameLst>
                                      </p:cBhvr>
                                      <p:to>
                                        <p:strVal val="visible"/>
                                      </p:to>
                                    </p:set>
                                    <p:anim calcmode="lin" valueType="num">
                                      <p:cBhvr additive="base">
                                        <p:cTn id="7" dur="500" fill="hold"/>
                                        <p:tgtEl>
                                          <p:spTgt spid="574467"/>
                                        </p:tgtEl>
                                        <p:attrNameLst>
                                          <p:attrName>ppt_x</p:attrName>
                                        </p:attrNameLst>
                                      </p:cBhvr>
                                      <p:tavLst>
                                        <p:tav tm="0">
                                          <p:val>
                                            <p:strVal val="#ppt_x"/>
                                          </p:val>
                                        </p:tav>
                                        <p:tav tm="100000">
                                          <p:val>
                                            <p:strVal val="#ppt_x"/>
                                          </p:val>
                                        </p:tav>
                                      </p:tavLst>
                                    </p:anim>
                                    <p:anim calcmode="lin" valueType="num">
                                      <p:cBhvr additive="base">
                                        <p:cTn id="8" dur="500" fill="hold"/>
                                        <p:tgtEl>
                                          <p:spTgt spid="5744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4467"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6019" name="Text Box 3"/>
          <p:cNvSpPr txBox="1">
            <a:spLocks noChangeArrowheads="1"/>
          </p:cNvSpPr>
          <p:nvPr/>
        </p:nvSpPr>
        <p:spPr bwMode="auto">
          <a:xfrm>
            <a:off x="1352550" y="2247900"/>
            <a:ext cx="367665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endParaRPr lang="en-US" altLang="en-US" dirty="0">
              <a:solidFill>
                <a:schemeClr val="tx1"/>
              </a:solidFill>
              <a:latin typeface="Times"/>
            </a:endParaRPr>
          </a:p>
        </p:txBody>
      </p:sp>
      <p:sp>
        <p:nvSpPr>
          <p:cNvPr id="86020" name="Text Box 4"/>
          <p:cNvSpPr txBox="1">
            <a:spLocks noChangeArrowheads="1"/>
          </p:cNvSpPr>
          <p:nvPr/>
        </p:nvSpPr>
        <p:spPr bwMode="auto">
          <a:xfrm>
            <a:off x="361950" y="1752600"/>
            <a:ext cx="8277225" cy="2101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How do you put your total Jesus-Focused Youth Ministry plan together?</a:t>
            </a:r>
          </a:p>
        </p:txBody>
      </p:sp>
      <p:sp>
        <p:nvSpPr>
          <p:cNvPr id="86021" name="Text Box 5"/>
          <p:cNvSpPr txBox="1">
            <a:spLocks noChangeArrowheads="1"/>
          </p:cNvSpPr>
          <p:nvPr/>
        </p:nvSpPr>
        <p:spPr bwMode="auto">
          <a:xfrm>
            <a:off x="7410450" y="5918200"/>
            <a:ext cx="1390650" cy="731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spcBef>
                <a:spcPct val="50000"/>
              </a:spcBef>
            </a:pPr>
            <a:r>
              <a:rPr lang="en-US" altLang="en-US" sz="2400" i="1" dirty="0">
                <a:solidFill>
                  <a:srgbClr val="4C0000"/>
                </a:solidFill>
                <a:latin typeface="Arial MT" charset="0"/>
              </a:rPr>
              <a:t>Page 89</a:t>
            </a:r>
            <a:br>
              <a:rPr lang="en-US" altLang="en-US" sz="2400" i="1" dirty="0">
                <a:solidFill>
                  <a:srgbClr val="4C0000"/>
                </a:solidFill>
                <a:latin typeface="Arial MT" charset="0"/>
              </a:rPr>
            </a:br>
            <a:endParaRPr lang="en-US" altLang="en-US" sz="1800" b="1" i="1" dirty="0">
              <a:solidFill>
                <a:srgbClr val="4C0000"/>
              </a:solidFill>
              <a:latin typeface="Arial MT" charset="0"/>
            </a:endParaRPr>
          </a:p>
        </p:txBody>
      </p:sp>
      <p:sp>
        <p:nvSpPr>
          <p:cNvPr id="86022" name="Text Box 9"/>
          <p:cNvSpPr txBox="1">
            <a:spLocks noChangeArrowheads="1"/>
          </p:cNvSpPr>
          <p:nvPr/>
        </p:nvSpPr>
        <p:spPr bwMode="auto">
          <a:xfrm>
            <a:off x="384048" y="246888"/>
            <a:ext cx="83629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3971" name="Text Box 3"/>
          <p:cNvSpPr txBox="1">
            <a:spLocks noChangeArrowheads="1"/>
          </p:cNvSpPr>
          <p:nvPr/>
        </p:nvSpPr>
        <p:spPr bwMode="auto">
          <a:xfrm>
            <a:off x="365760" y="1380744"/>
            <a:ext cx="8277225" cy="3570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spcBef>
                <a:spcPct val="50000"/>
              </a:spcBef>
            </a:pPr>
            <a:r>
              <a:rPr lang="en-US" altLang="en-US" sz="4400" b="1" dirty="0">
                <a:solidFill>
                  <a:srgbClr val="4C0000"/>
                </a:solidFill>
              </a:rPr>
              <a:t>Prepare</a:t>
            </a:r>
          </a:p>
          <a:p>
            <a:pPr>
              <a:spcBef>
                <a:spcPct val="50000"/>
              </a:spcBef>
            </a:pPr>
            <a:endParaRPr lang="en-US" altLang="en-US" b="1" dirty="0">
              <a:solidFill>
                <a:srgbClr val="4C0000"/>
              </a:solidFill>
            </a:endParaRPr>
          </a:p>
          <a:p>
            <a:pPr>
              <a:spcBef>
                <a:spcPts val="0"/>
              </a:spcBef>
            </a:pPr>
            <a:r>
              <a:rPr lang="en-US" altLang="en-US" b="1" dirty="0">
                <a:solidFill>
                  <a:srgbClr val="4C0000"/>
                </a:solidFill>
              </a:rPr>
              <a:t>Preview QUESTIONS ONLY in the</a:t>
            </a:r>
          </a:p>
          <a:p>
            <a:pPr>
              <a:spcBef>
                <a:spcPts val="0"/>
              </a:spcBef>
            </a:pPr>
            <a:r>
              <a:rPr lang="en-US" altLang="en-US" b="1" dirty="0">
                <a:solidFill>
                  <a:srgbClr val="4C0000"/>
                </a:solidFill>
              </a:rPr>
              <a:t>“Most Asked Questions” section of </a:t>
            </a:r>
          </a:p>
          <a:p>
            <a:pPr>
              <a:spcBef>
                <a:spcPts val="0"/>
              </a:spcBef>
            </a:pPr>
            <a:r>
              <a:rPr lang="en-US" altLang="en-US" b="1" dirty="0">
                <a:solidFill>
                  <a:srgbClr val="4C0000"/>
                </a:solidFill>
              </a:rPr>
              <a:t>the </a:t>
            </a:r>
            <a:r>
              <a:rPr lang="en-US" altLang="en-US" b="1" i="1" dirty="0">
                <a:solidFill>
                  <a:srgbClr val="4C0000"/>
                </a:solidFill>
              </a:rPr>
              <a:t>JFYM Notebook</a:t>
            </a:r>
            <a:r>
              <a:rPr lang="en-US" altLang="en-US" b="1" dirty="0">
                <a:solidFill>
                  <a:srgbClr val="4C0000"/>
                </a:solidFill>
              </a:rPr>
              <a:t>, pages 101-114.</a:t>
            </a:r>
          </a:p>
          <a:p>
            <a:pPr>
              <a:spcBef>
                <a:spcPts val="0"/>
              </a:spcBef>
            </a:pPr>
            <a:endParaRPr lang="en-US" altLang="en-US" b="1" dirty="0">
              <a:solidFill>
                <a:srgbClr val="4C0000"/>
              </a:solidFill>
            </a:endParaRPr>
          </a:p>
        </p:txBody>
      </p:sp>
      <p:sp>
        <p:nvSpPr>
          <p:cNvPr id="83972" name="Text Box 4"/>
          <p:cNvSpPr txBox="1">
            <a:spLocks noChangeArrowheads="1"/>
          </p:cNvSpPr>
          <p:nvPr/>
        </p:nvSpPr>
        <p:spPr bwMode="auto">
          <a:xfrm>
            <a:off x="292100" y="228600"/>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endParaRPr lang="en-US" altLang="en-US" sz="2000" i="1">
              <a:solidFill>
                <a:srgbClr val="4C0000"/>
              </a:solidFill>
            </a:endParaRPr>
          </a:p>
        </p:txBody>
      </p:sp>
      <p:sp>
        <p:nvSpPr>
          <p:cNvPr id="5" name="Text Box 9"/>
          <p:cNvSpPr txBox="1">
            <a:spLocks noChangeArrowheads="1"/>
          </p:cNvSpPr>
          <p:nvPr/>
        </p:nvSpPr>
        <p:spPr bwMode="auto">
          <a:xfrm>
            <a:off x="384048" y="246888"/>
            <a:ext cx="83629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a:solidFill>
                  <a:schemeClr val="bg1"/>
                </a:solidFill>
                <a:latin typeface="Helvetica" pitchFamily="2" charset="0"/>
                <a:ea typeface="ＭＳ Ｐゴシック" pitchFamily="-107" charset="-128"/>
              </a:defRPr>
            </a:lvl1pPr>
            <a:lvl2pPr marL="37931725" indent="-37474525">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70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571500"/>
            <a:ext cx="7620000" cy="5715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7045" name="Text Box 5"/>
          <p:cNvSpPr txBox="1">
            <a:spLocks noChangeArrowheads="1"/>
          </p:cNvSpPr>
          <p:nvPr/>
        </p:nvSpPr>
        <p:spPr bwMode="auto">
          <a:xfrm>
            <a:off x="384048"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endParaRPr lang="en-US" altLang="en-US" sz="2000" i="1" dirty="0">
              <a:solidFill>
                <a:srgbClr val="4C0000"/>
              </a:solidFill>
            </a:endParaRPr>
          </a:p>
        </p:txBody>
      </p:sp>
    </p:spTree>
    <p:extLst>
      <p:ext uri="{BB962C8B-B14F-4D97-AF65-F5344CB8AC3E}">
        <p14:creationId xmlns:p14="http://schemas.microsoft.com/office/powerpoint/2010/main" val="371378998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session_bl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045" name="Text Box 5"/>
          <p:cNvSpPr txBox="1">
            <a:spLocks noChangeArrowheads="1"/>
          </p:cNvSpPr>
          <p:nvPr/>
        </p:nvSpPr>
        <p:spPr bwMode="auto">
          <a:xfrm>
            <a:off x="384048" y="246888"/>
            <a:ext cx="8362950" cy="3968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17961" dir="2700000" algn="ctr" rotWithShape="0">
                    <a:schemeClr val="tx1"/>
                  </a:outerShdw>
                </a:effectLst>
              </a14:hiddenEffects>
            </a:ext>
          </a:extLst>
        </p:spPr>
        <p:txBody>
          <a:bodyPr>
            <a:spAutoFit/>
          </a:bodyPr>
          <a:lstStyle>
            <a:lvl1pPr>
              <a:defRPr sz="3200">
                <a:solidFill>
                  <a:schemeClr val="bg1"/>
                </a:solidFill>
                <a:latin typeface="Helvetica" pitchFamily="2" charset="0"/>
                <a:ea typeface="ＭＳ Ｐゴシック" pitchFamily="-107" charset="-128"/>
              </a:defRPr>
            </a:lvl1pPr>
            <a:lvl2pPr marL="742950" indent="-285750">
              <a:defRPr sz="3200">
                <a:solidFill>
                  <a:schemeClr val="bg1"/>
                </a:solidFill>
                <a:latin typeface="Helvetica" pitchFamily="2" charset="0"/>
                <a:ea typeface="ＭＳ Ｐゴシック" pitchFamily="-107" charset="-128"/>
              </a:defRPr>
            </a:lvl2pPr>
            <a:lvl3pPr marL="1143000" indent="-228600">
              <a:defRPr sz="3200">
                <a:solidFill>
                  <a:schemeClr val="bg1"/>
                </a:solidFill>
                <a:latin typeface="Helvetica" pitchFamily="2" charset="0"/>
                <a:ea typeface="ＭＳ Ｐゴシック" pitchFamily="-107" charset="-128"/>
              </a:defRPr>
            </a:lvl3pPr>
            <a:lvl4pPr marL="1600200" indent="-228600">
              <a:defRPr sz="3200">
                <a:solidFill>
                  <a:schemeClr val="bg1"/>
                </a:solidFill>
                <a:latin typeface="Helvetica" pitchFamily="2" charset="0"/>
                <a:ea typeface="ＭＳ Ｐゴシック" pitchFamily="-107" charset="-128"/>
              </a:defRPr>
            </a:lvl4pPr>
            <a:lvl5pPr marL="2057400" indent="-228600">
              <a:defRPr sz="3200">
                <a:solidFill>
                  <a:schemeClr val="bg1"/>
                </a:solidFill>
                <a:latin typeface="Helvetica" pitchFamily="2" charset="0"/>
                <a:ea typeface="ＭＳ Ｐゴシック" pitchFamily="-107" charset="-128"/>
              </a:defRPr>
            </a:lvl5pPr>
            <a:lvl6pPr marL="25146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6pPr>
            <a:lvl7pPr marL="29718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7pPr>
            <a:lvl8pPr marL="34290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8pPr>
            <a:lvl9pPr marL="3886200" indent="-228600" algn="ctr" eaLnBrk="0" fontAlgn="base" hangingPunct="0">
              <a:spcBef>
                <a:spcPct val="0"/>
              </a:spcBef>
              <a:spcAft>
                <a:spcPct val="0"/>
              </a:spcAft>
              <a:defRPr sz="3200">
                <a:solidFill>
                  <a:schemeClr val="bg1"/>
                </a:solidFill>
                <a:latin typeface="Helvetica" pitchFamily="2" charset="0"/>
                <a:ea typeface="ＭＳ Ｐゴシック" pitchFamily="-107" charset="-128"/>
              </a:defRPr>
            </a:lvl9pPr>
          </a:lstStyle>
          <a:p>
            <a:pPr algn="r"/>
            <a:r>
              <a:rPr lang="en-US" altLang="en-US" sz="2000" dirty="0">
                <a:solidFill>
                  <a:srgbClr val="4C0000"/>
                </a:solidFill>
              </a:rPr>
              <a:t>Putting It All Together</a:t>
            </a:r>
            <a:endParaRPr lang="en-US" altLang="en-US" sz="2000" i="1" dirty="0">
              <a:solidFill>
                <a:srgbClr val="4C0000"/>
              </a:solidFill>
            </a:endParaRPr>
          </a:p>
        </p:txBody>
      </p:sp>
      <p:graphicFrame>
        <p:nvGraphicFramePr>
          <p:cNvPr id="7" name="Group 214"/>
          <p:cNvGraphicFramePr>
            <a:graphicFrameLocks noGrp="1"/>
          </p:cNvGraphicFramePr>
          <p:nvPr>
            <p:extLst>
              <p:ext uri="{D42A27DB-BD31-4B8C-83A1-F6EECF244321}">
                <p14:modId xmlns:p14="http://schemas.microsoft.com/office/powerpoint/2010/main" val="2838081236"/>
              </p:ext>
            </p:extLst>
          </p:nvPr>
        </p:nvGraphicFramePr>
        <p:xfrm>
          <a:off x="1236797" y="1000365"/>
          <a:ext cx="6670406" cy="4036866"/>
        </p:xfrm>
        <a:graphic>
          <a:graphicData uri="http://schemas.openxmlformats.org/drawingml/2006/table">
            <a:tbl>
              <a:tblPr/>
              <a:tblGrid>
                <a:gridCol w="2381039">
                  <a:extLst>
                    <a:ext uri="{9D8B030D-6E8A-4147-A177-3AD203B41FA5}">
                      <a16:colId xmlns:a16="http://schemas.microsoft.com/office/drawing/2014/main" val="20000"/>
                    </a:ext>
                  </a:extLst>
                </a:gridCol>
                <a:gridCol w="1954757">
                  <a:extLst>
                    <a:ext uri="{9D8B030D-6E8A-4147-A177-3AD203B41FA5}">
                      <a16:colId xmlns:a16="http://schemas.microsoft.com/office/drawing/2014/main" val="20001"/>
                    </a:ext>
                  </a:extLst>
                </a:gridCol>
                <a:gridCol w="2334610">
                  <a:extLst>
                    <a:ext uri="{9D8B030D-6E8A-4147-A177-3AD203B41FA5}">
                      <a16:colId xmlns:a16="http://schemas.microsoft.com/office/drawing/2014/main" val="20002"/>
                    </a:ext>
                  </a:extLst>
                </a:gridCol>
              </a:tblGrid>
              <a:tr h="507438">
                <a:tc gridSpan="3">
                  <a:txBody>
                    <a:body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990000"/>
                          </a:solidFill>
                          <a:effectLst/>
                          <a:latin typeface="Arial" panose="020B0604020202020204" pitchFamily="34" charset="0"/>
                          <a:ea typeface="Times New Roman" pitchFamily="18" charset="0"/>
                          <a:cs typeface="Arial" panose="020B0604020202020204" pitchFamily="34" charset="0"/>
                        </a:rPr>
                        <a:t>Jesus-Focused Youth Ministry Summary</a:t>
                      </a:r>
                    </a:p>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990000"/>
                          </a:solidFill>
                          <a:effectLst/>
                          <a:latin typeface="Arial" panose="020B0604020202020204" pitchFamily="34" charset="0"/>
                          <a:ea typeface="Times New Roman" pitchFamily="18" charset="0"/>
                          <a:cs typeface="Arial" panose="020B0604020202020204" pitchFamily="34" charset="0"/>
                        </a:rPr>
                        <a:t>www.reach-out.org</a:t>
                      </a: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pPr marL="0" marR="0" lvl="0" indent="0" algn="ctr" defTabSz="928688"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hMerge="1">
                  <a:txBody>
                    <a:bodyPr/>
                    <a:lstStyle/>
                    <a:p>
                      <a:pPr marL="0" marR="0" lvl="0" indent="0" algn="ctr" defTabSz="928688" rtl="0" eaLnBrk="0" fontAlgn="base" latinLnBrk="0" hangingPunct="0">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0"/>
                  </a:ext>
                </a:extLst>
              </a:tr>
              <a:tr h="271687">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990000"/>
                          </a:solidFill>
                          <a:effectLst/>
                          <a:latin typeface="Arial" charset="0"/>
                          <a:ea typeface="Times New Roman" pitchFamily="18" charset="0"/>
                          <a:cs typeface="Arial" charset="0"/>
                        </a:rPr>
                        <a:t>Element</a:t>
                      </a:r>
                      <a:endParaRPr kumimoji="0" lang="en-US" altLang="en-US" sz="1200" b="0" i="0" u="none" strike="noStrike" cap="none" normalizeH="0" baseline="0" dirty="0">
                        <a:ln>
                          <a:noFill/>
                        </a:ln>
                        <a:solidFill>
                          <a:srgbClr val="990000"/>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990000"/>
                          </a:solidFill>
                          <a:effectLst/>
                          <a:latin typeface="Arial" charset="0"/>
                          <a:ea typeface="Times New Roman" pitchFamily="18" charset="0"/>
                          <a:cs typeface="Arial" charset="0"/>
                        </a:rPr>
                        <a:t>Challenge</a:t>
                      </a:r>
                      <a:endParaRPr kumimoji="0" lang="en-US" altLang="en-US" sz="12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ctr" defTabSz="928688"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990000"/>
                          </a:solidFill>
                          <a:effectLst/>
                          <a:latin typeface="Arial" charset="0"/>
                          <a:ea typeface="Times New Roman" pitchFamily="18" charset="0"/>
                          <a:cs typeface="Arial" charset="0"/>
                        </a:rPr>
                        <a:t>Suggested Resources</a:t>
                      </a:r>
                      <a:endParaRPr kumimoji="0" lang="en-US" altLang="en-US" sz="12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extLst>
                  <a:ext uri="{0D108BD9-81ED-4DB2-BD59-A6C34878D82A}">
                    <a16:rowId xmlns:a16="http://schemas.microsoft.com/office/drawing/2014/main" val="10001"/>
                  </a:ext>
                </a:extLst>
              </a:tr>
              <a:tr h="507438">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Go Deeper with Christ   </a:t>
                      </a:r>
                      <a:endParaRPr kumimoji="0" lang="en-US" altLang="en-US" sz="11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Carve out time to spend alone with God daily.</a:t>
                      </a:r>
                      <a:endParaRPr kumimoji="0" lang="en-US" altLang="en-US" sz="11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Jesus No Equal</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Spending Time Alone With God</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The Heart of the Matter</a:t>
                      </a:r>
                      <a:endParaRPr kumimoji="0" lang="en-US" altLang="en-US" sz="11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53108">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Pray with Passion                  </a:t>
                      </a:r>
                      <a:r>
                        <a:rPr lang="en-US" sz="1400" b="1" i="1" dirty="0">
                          <a:solidFill>
                            <a:srgbClr val="990000"/>
                          </a:solidFill>
                          <a:latin typeface="Helvetica Condensed" panose="020B0606020202030204" pitchFamily="34" charset="0"/>
                        </a:rPr>
                        <a:t>3/3/3</a:t>
                      </a:r>
                      <a:r>
                        <a:rPr kumimoji="0" lang="en-US" altLang="en-US" sz="1400" b="0" i="0" u="none" strike="noStrike" cap="none" normalizeH="0" baseline="0" dirty="0">
                          <a:ln>
                            <a:noFill/>
                          </a:ln>
                          <a:solidFill>
                            <a:schemeClr val="tx1"/>
                          </a:solidFill>
                          <a:effectLst/>
                          <a:latin typeface="Arial" charset="0"/>
                          <a:ea typeface="Times New Roman" pitchFamily="18" charset="0"/>
                          <a:cs typeface="Arial" charset="0"/>
                        </a:rPr>
                        <a:t> </a:t>
                      </a:r>
                      <a:endParaRPr kumimoji="0" lang="en-US" altLang="en-US" sz="14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Join a Prayer Triplet.</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An Awesome Way to Pray</a:t>
                      </a:r>
                      <a:endParaRPr kumimoji="0" lang="en-US" altLang="en-US" sz="11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14350">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Build Leaders</a:t>
                      </a:r>
                      <a:endParaRPr lang="en-US" sz="1100" i="1" dirty="0">
                        <a:solidFill>
                          <a:srgbClr val="990000"/>
                        </a:solidFill>
                        <a:latin typeface="Helvetica Condensed" panose="020B0606020202030204" pitchFamily="34"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Build a Leadership Team.</a:t>
                      </a:r>
                      <a:endParaRPr kumimoji="0" lang="en-US" altLang="en-US" sz="11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Building Leaders Series</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Parent Fuel</a:t>
                      </a:r>
                      <a:endParaRPr kumimoji="0" lang="en-US" altLang="en-US" sz="11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55022">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Disciple Students </a:t>
                      </a:r>
                      <a:endParaRPr kumimoji="0" lang="en-US" altLang="en-US" sz="11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Recruit 4-6 kids to disciple. </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Moving Toward Maturity Series</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Jesus No Equal</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Life Happens: Help Your Teenager Get Ready</a:t>
                      </a:r>
                      <a:endParaRPr kumimoji="0" lang="en-US" altLang="en-US" sz="11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31358">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Penetrate the Culture            </a:t>
                      </a:r>
                      <a:r>
                        <a:rPr kumimoji="0" lang="en-US" altLang="en-US" sz="2400" b="0" i="0" u="none" strike="noStrike" cap="none" normalizeH="0" baseline="0" dirty="0">
                          <a:ln>
                            <a:noFill/>
                          </a:ln>
                          <a:solidFill>
                            <a:srgbClr val="990000"/>
                          </a:solidFill>
                          <a:effectLst/>
                          <a:latin typeface="Helvetica" panose="020B0504020202030204" pitchFamily="34" charset="0"/>
                          <a:ea typeface="Times New Roman" pitchFamily="18" charset="0"/>
                          <a:cs typeface="Arial" charset="0"/>
                        </a:rPr>
                        <a:t>1</a:t>
                      </a:r>
                      <a:endParaRPr kumimoji="0" lang="en-US" altLang="en-US" sz="1200" b="0" i="0" u="none" strike="noStrike" cap="none" normalizeH="0" baseline="0" dirty="0">
                        <a:ln>
                          <a:noFill/>
                        </a:ln>
                        <a:solidFill>
                          <a:srgbClr val="990000"/>
                        </a:solidFill>
                        <a:effectLst/>
                        <a:latin typeface="Helvetica" panose="020B0504020202030204" pitchFamily="34" charset="0"/>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Identify, pray for, and build a relationship with one lost teenager. </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Penetrating the Campus</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Taking Your Campus for Christ</a:t>
                      </a:r>
                      <a:endParaRPr kumimoji="0" lang="en-US" altLang="en-US" sz="1100" b="0" i="0" u="none" strike="noStrike" cap="none" normalizeH="0" baseline="0" dirty="0">
                        <a:ln>
                          <a:noFill/>
                        </a:ln>
                        <a:solidFill>
                          <a:schemeClr val="tx1"/>
                        </a:solidFill>
                        <a:effectLst/>
                        <a:latin typeface="Times"/>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6402">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defRPr/>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Create Outreach Opportunities    </a:t>
                      </a:r>
                      <a:r>
                        <a:rPr lang="en-US" sz="1800" b="1" dirty="0">
                          <a:solidFill>
                            <a:srgbClr val="990000"/>
                          </a:solidFill>
                          <a:latin typeface="Helvetica" panose="020B0504020202030204" pitchFamily="34" charset="0"/>
                        </a:rPr>
                        <a:t>0</a:t>
                      </a: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Arial" charset="0"/>
                          <a:ea typeface="Times New Roman" pitchFamily="18" charset="0"/>
                          <a:cs typeface="Arial" charset="0"/>
                        </a:rPr>
                        <a:t>Decide to build relationships before outreach. </a:t>
                      </a:r>
                      <a:endParaRPr kumimoji="0" lang="en-US" altLang="en-US" sz="1100" b="0" i="0" u="none" strike="noStrike" cap="none" normalizeH="0" baseline="0" dirty="0">
                        <a:ln>
                          <a:noFill/>
                        </a:ln>
                        <a:solidFill>
                          <a:schemeClr val="tx1"/>
                        </a:solidFill>
                        <a:effectLst/>
                        <a:latin typeface="Times New Roman" pitchFamily="18" charset="0"/>
                        <a:ea typeface="ＭＳ Ｐゴシック" pitchFamily="-107" charset="-128"/>
                        <a:cs typeface="Times New Roman" pitchFamily="18"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defTabSz="928688">
                        <a:defRPr sz="2400">
                          <a:solidFill>
                            <a:schemeClr val="tx1"/>
                          </a:solidFill>
                          <a:latin typeface="Times"/>
                        </a:defRPr>
                      </a:lvl1pPr>
                      <a:lvl2pPr marL="465138" algn="l" defTabSz="928688">
                        <a:defRPr sz="2400">
                          <a:solidFill>
                            <a:schemeClr val="tx1"/>
                          </a:solidFill>
                          <a:latin typeface="Times"/>
                        </a:defRPr>
                      </a:lvl2pPr>
                      <a:lvl3pPr marL="928688" algn="l" defTabSz="928688">
                        <a:defRPr sz="2400">
                          <a:solidFill>
                            <a:schemeClr val="tx1"/>
                          </a:solidFill>
                          <a:latin typeface="Times"/>
                        </a:defRPr>
                      </a:lvl3pPr>
                      <a:lvl4pPr marL="1393825" algn="l" defTabSz="928688">
                        <a:defRPr sz="2400">
                          <a:solidFill>
                            <a:schemeClr val="tx1"/>
                          </a:solidFill>
                          <a:latin typeface="Times"/>
                        </a:defRPr>
                      </a:lvl4pPr>
                      <a:lvl5pPr marL="1857375" algn="l" defTabSz="928688">
                        <a:defRPr sz="2400">
                          <a:solidFill>
                            <a:schemeClr val="tx1"/>
                          </a:solidFill>
                          <a:latin typeface="Times"/>
                        </a:defRPr>
                      </a:lvl5pPr>
                      <a:lvl6pPr marL="2314575" defTabSz="928688" eaLnBrk="0" fontAlgn="base" hangingPunct="0">
                        <a:spcBef>
                          <a:spcPct val="0"/>
                        </a:spcBef>
                        <a:spcAft>
                          <a:spcPct val="0"/>
                        </a:spcAft>
                        <a:defRPr sz="2400">
                          <a:solidFill>
                            <a:schemeClr val="tx1"/>
                          </a:solidFill>
                          <a:latin typeface="Times"/>
                        </a:defRPr>
                      </a:lvl6pPr>
                      <a:lvl7pPr marL="2771775" defTabSz="928688" eaLnBrk="0" fontAlgn="base" hangingPunct="0">
                        <a:spcBef>
                          <a:spcPct val="0"/>
                        </a:spcBef>
                        <a:spcAft>
                          <a:spcPct val="0"/>
                        </a:spcAft>
                        <a:defRPr sz="2400">
                          <a:solidFill>
                            <a:schemeClr val="tx1"/>
                          </a:solidFill>
                          <a:latin typeface="Times"/>
                        </a:defRPr>
                      </a:lvl7pPr>
                      <a:lvl8pPr marL="3228975" defTabSz="928688" eaLnBrk="0" fontAlgn="base" hangingPunct="0">
                        <a:spcBef>
                          <a:spcPct val="0"/>
                        </a:spcBef>
                        <a:spcAft>
                          <a:spcPct val="0"/>
                        </a:spcAft>
                        <a:defRPr sz="2400">
                          <a:solidFill>
                            <a:schemeClr val="tx1"/>
                          </a:solidFill>
                          <a:latin typeface="Times"/>
                        </a:defRPr>
                      </a:lvl8pPr>
                      <a:lvl9pPr marL="3686175" defTabSz="928688" eaLnBrk="0" fontAlgn="base" hangingPunct="0">
                        <a:spcBef>
                          <a:spcPct val="0"/>
                        </a:spcBef>
                        <a:spcAft>
                          <a:spcPct val="0"/>
                        </a:spcAft>
                        <a:defRPr sz="2400">
                          <a:solidFill>
                            <a:schemeClr val="tx1"/>
                          </a:solidFill>
                          <a:latin typeface="Times"/>
                        </a:defRPr>
                      </a:lvl9pPr>
                    </a:lstStyle>
                    <a:p>
                      <a:pPr marL="0" marR="0" lvl="0" indent="0" algn="l" defTabSz="928688" rtl="0" eaLnBrk="0" fontAlgn="base" latinLnBrk="0" hangingPunct="0">
                        <a:lnSpc>
                          <a:spcPct val="100000"/>
                        </a:lnSpc>
                        <a:spcBef>
                          <a:spcPct val="0"/>
                        </a:spcBef>
                        <a:spcAft>
                          <a:spcPct val="0"/>
                        </a:spcAft>
                        <a:buClrTx/>
                        <a:buSzTx/>
                        <a:buFontTx/>
                        <a:buNone/>
                        <a:tabLst/>
                      </a:pPr>
                      <a:r>
                        <a:rPr kumimoji="0" lang="en-US" altLang="en-US" sz="1100" b="0" i="1" u="none" strike="noStrike" cap="none" normalizeH="0" baseline="0" dirty="0">
                          <a:ln>
                            <a:noFill/>
                          </a:ln>
                          <a:solidFill>
                            <a:schemeClr val="tx1"/>
                          </a:solidFill>
                          <a:effectLst/>
                          <a:latin typeface="Arial" charset="0"/>
                          <a:ea typeface="Times New Roman" pitchFamily="18" charset="0"/>
                          <a:cs typeface="Arial" charset="0"/>
                        </a:rPr>
                        <a:t>The Magnet Effect</a:t>
                      </a:r>
                      <a:endParaRPr kumimoji="0" lang="en-US" altLang="en-US" sz="1100" b="0" i="0" u="none" strike="noStrike" cap="none" normalizeH="0" baseline="0" dirty="0">
                        <a:ln>
                          <a:noFill/>
                        </a:ln>
                        <a:solidFill>
                          <a:schemeClr val="tx1"/>
                        </a:solidFill>
                        <a:effectLst/>
                        <a:latin typeface="Times"/>
                        <a:ea typeface="Times New Roman" pitchFamily="18" charset="0"/>
                        <a:cs typeface="Arial" charset="0"/>
                      </a:endParaRPr>
                    </a:p>
                  </a:txBody>
                  <a:tcPr marL="93682" marR="93682" marT="46741" marB="46741"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8" name="Rectangle 7"/>
          <p:cNvSpPr/>
          <p:nvPr/>
        </p:nvSpPr>
        <p:spPr bwMode="auto">
          <a:xfrm>
            <a:off x="3041154" y="1902301"/>
            <a:ext cx="451841" cy="208598"/>
          </a:xfrm>
          <a:prstGeom prst="rect">
            <a:avLst/>
          </a:prstGeom>
          <a:noFill/>
          <a:ln w="38100"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a:ln>
                <a:noFill/>
              </a:ln>
              <a:solidFill>
                <a:schemeClr val="bg1"/>
              </a:solidFill>
              <a:effectLst/>
              <a:latin typeface="Helvetica" pitchFamily="2" charset="0"/>
              <a:ea typeface="ＭＳ Ｐゴシック" pitchFamily="-107" charset="-128"/>
            </a:endParaRPr>
          </a:p>
        </p:txBody>
      </p:sp>
      <p:graphicFrame>
        <p:nvGraphicFramePr>
          <p:cNvPr id="9" name="Content Placeholder 2"/>
          <p:cNvGraphicFramePr>
            <a:graphicFrameLocks/>
          </p:cNvGraphicFramePr>
          <p:nvPr>
            <p:extLst>
              <p:ext uri="{D42A27DB-BD31-4B8C-83A1-F6EECF244321}">
                <p14:modId xmlns:p14="http://schemas.microsoft.com/office/powerpoint/2010/main" val="2990441562"/>
              </p:ext>
            </p:extLst>
          </p:nvPr>
        </p:nvGraphicFramePr>
        <p:xfrm>
          <a:off x="3095621" y="2784477"/>
          <a:ext cx="409573" cy="39687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2905123" y="3316510"/>
            <a:ext cx="625967" cy="490315"/>
          </a:xfrm>
          <a:prstGeom prst="rect">
            <a:avLst/>
          </a:prstGeom>
        </p:spPr>
      </p:pic>
      <p:cxnSp>
        <p:nvCxnSpPr>
          <p:cNvPr id="16" name="Straight Connector 15"/>
          <p:cNvCxnSpPr/>
          <p:nvPr/>
        </p:nvCxnSpPr>
        <p:spPr bwMode="auto">
          <a:xfrm flipH="1">
            <a:off x="3047747" y="4162423"/>
            <a:ext cx="483343" cy="409575"/>
          </a:xfrm>
          <a:prstGeom prst="line">
            <a:avLst/>
          </a:prstGeom>
          <a:solidFill>
            <a:srgbClr val="3B0000"/>
          </a:solidFill>
          <a:ln w="28575" cap="flat" cmpd="sng" algn="ctr">
            <a:solidFill>
              <a:srgbClr val="99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cxnSp>
    </p:spTree>
    <p:extLst>
      <p:ext uri="{BB962C8B-B14F-4D97-AF65-F5344CB8AC3E}">
        <p14:creationId xmlns:p14="http://schemas.microsoft.com/office/powerpoint/2010/main" val="1593042133"/>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3B0000"/>
        </a:solidFill>
        <a:ln w="9525" cap="flat" cmpd="sng" algn="ctr">
          <a:solidFill>
            <a:srgbClr val="4C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3200" b="0" i="0" u="none" strike="noStrike" cap="none" normalizeH="0" baseline="0" smtClean="0">
            <a:ln>
              <a:noFill/>
            </a:ln>
            <a:solidFill>
              <a:schemeClr val="bg1"/>
            </a:solidFill>
            <a:effectLst/>
            <a:latin typeface="Helvetica" pitchFamily="2" charset="0"/>
            <a:ea typeface="ＭＳ Ｐゴシック" pitchFamily="-107" charset="-128"/>
          </a:defRPr>
        </a:defPPr>
      </a:lstStyle>
    </a:spDef>
    <a:lnDef>
      <a:spPr bwMode="auto">
        <a:xfrm>
          <a:off x="0" y="0"/>
          <a:ext cx="1" cy="1"/>
        </a:xfrm>
        <a:custGeom>
          <a:avLst/>
          <a:gdLst/>
          <a:ahLst/>
          <a:cxnLst/>
          <a:rect l="0" t="0" r="0" b="0"/>
          <a:pathLst/>
        </a:custGeom>
        <a:solidFill>
          <a:srgbClr val="3B0000"/>
        </a:solidFill>
        <a:ln w="9525" cap="flat" cmpd="sng" algn="ctr">
          <a:solidFill>
            <a:srgbClr val="4C0000"/>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rgbClr val="808080"/>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3200" b="0" i="0" u="none" strike="noStrike" cap="none" normalizeH="0" baseline="0" smtClean="0">
            <a:ln>
              <a:noFill/>
            </a:ln>
            <a:solidFill>
              <a:schemeClr val="bg1"/>
            </a:solidFill>
            <a:effectLst/>
            <a:latin typeface="Helvetica" pitchFamily="2" charset="0"/>
            <a:ea typeface="ＭＳ Ｐゴシック" pitchFamily="-107" charset="-128"/>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Designs\Soaring.pot</Template>
  <TotalTime>32365</TotalTime>
  <Words>14231</Words>
  <Application>Microsoft Macintosh PowerPoint</Application>
  <PresentationFormat>On-screen Show (4:3)</PresentationFormat>
  <Paragraphs>1792</Paragraphs>
  <Slides>107</Slides>
  <Notes>107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107</vt:i4>
      </vt:variant>
    </vt:vector>
  </HeadingPairs>
  <TitlesOfParts>
    <vt:vector size="115" baseType="lpstr">
      <vt:lpstr>Arial</vt:lpstr>
      <vt:lpstr>Arial MT</vt:lpstr>
      <vt:lpstr>Calibri</vt:lpstr>
      <vt:lpstr>Helvetica</vt:lpstr>
      <vt:lpstr>Helvetica Condensed</vt:lpstr>
      <vt:lpstr>Times</vt:lpstr>
      <vt:lpstr>Times New Roman</vt:lpstr>
      <vt:lpstr>Blank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Equip &amp; Multiply</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Riverstone Group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
  <cp:lastModifiedBy>Barry St. Clair</cp:lastModifiedBy>
  <cp:revision>774</cp:revision>
  <cp:lastPrinted>2015-11-06T19:06:39Z</cp:lastPrinted>
  <dcterms:created xsi:type="dcterms:W3CDTF">2002-11-01T15:09:11Z</dcterms:created>
  <dcterms:modified xsi:type="dcterms:W3CDTF">2023-08-17T16:31:38Z</dcterms:modified>
</cp:coreProperties>
</file>